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2.xml" ContentType="application/vnd.openxmlformats-officedocument.presentationml.comments+xml"/>
  <Override PartName="/ppt/notesSlides/notesSlide15.xml" ContentType="application/vnd.openxmlformats-officedocument.presentationml.notesSlide+xml"/>
  <Override PartName="/ppt/comments/comment3.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268" r:id="rId3"/>
    <p:sldId id="322" r:id="rId4"/>
    <p:sldId id="257" r:id="rId5"/>
    <p:sldId id="258" r:id="rId6"/>
    <p:sldId id="260" r:id="rId7"/>
    <p:sldId id="277" r:id="rId8"/>
    <p:sldId id="259" r:id="rId9"/>
    <p:sldId id="285" r:id="rId10"/>
    <p:sldId id="286" r:id="rId11"/>
    <p:sldId id="327" r:id="rId12"/>
    <p:sldId id="316" r:id="rId13"/>
    <p:sldId id="264" r:id="rId14"/>
    <p:sldId id="266" r:id="rId15"/>
    <p:sldId id="265" r:id="rId16"/>
    <p:sldId id="328" r:id="rId17"/>
    <p:sldId id="284" r:id="rId18"/>
    <p:sldId id="312" r:id="rId19"/>
    <p:sldId id="313" r:id="rId20"/>
    <p:sldId id="315" r:id="rId21"/>
    <p:sldId id="329" r:id="rId22"/>
    <p:sldId id="308" r:id="rId23"/>
    <p:sldId id="296" r:id="rId24"/>
    <p:sldId id="303" r:id="rId25"/>
    <p:sldId id="305" r:id="rId26"/>
    <p:sldId id="307" r:id="rId27"/>
    <p:sldId id="317" r:id="rId28"/>
    <p:sldId id="326" r:id="rId29"/>
    <p:sldId id="280" r:id="rId30"/>
    <p:sldId id="270" r:id="rId31"/>
    <p:sldId id="278" r:id="rId32"/>
    <p:sldId id="263" r:id="rId33"/>
    <p:sldId id="325" r:id="rId34"/>
    <p:sldId id="267" r:id="rId35"/>
    <p:sldId id="269" r:id="rId36"/>
    <p:sldId id="271" r:id="rId37"/>
    <p:sldId id="273" r:id="rId38"/>
    <p:sldId id="321" r:id="rId39"/>
    <p:sldId id="324" r:id="rId40"/>
    <p:sldId id="282" r:id="rId41"/>
    <p:sldId id="319" r:id="rId42"/>
    <p:sldId id="283" r:id="rId43"/>
    <p:sldId id="32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6" clrIdx="3">
    <p:extLst>
      <p:ext uri="{19B8F6BF-5375-455C-9EA6-DF929625EA0E}">
        <p15:presenceInfo xmlns:p15="http://schemas.microsoft.com/office/powerpoint/2012/main" userId=" " providerId="None"/>
      </p:ext>
    </p:extLst>
  </p:cmAuthor>
  <p:cmAuthor id="2" name="Kenzie Cameron" initials="KC" lastIdx="3" clrIdx="4">
    <p:extLst>
      <p:ext uri="{19B8F6BF-5375-455C-9EA6-DF929625EA0E}">
        <p15:presenceInfo xmlns:p15="http://schemas.microsoft.com/office/powerpoint/2012/main" userId="03fbc436ae7725a4" providerId="Windows Live"/>
      </p:ext>
    </p:extLst>
  </p:cmAuthor>
  <p:cmAuthor id="3" name="Jensen, Kristin" initials="JK" lastIdx="10" clrIdx="2">
    <p:extLst>
      <p:ext uri="{19B8F6BF-5375-455C-9EA6-DF929625EA0E}">
        <p15:presenceInfo xmlns:p15="http://schemas.microsoft.com/office/powerpoint/2012/main" userId="S-1-5-21-3931225680-1871015619-2963001510-1274698" providerId="AD"/>
      </p:ext>
    </p:extLst>
  </p:cmAuthor>
  <p:cmAuthor id="4" name="Morris, Megan" initials="MM" lastIdx="2" clrIdx="5">
    <p:extLst>
      <p:ext uri="{19B8F6BF-5375-455C-9EA6-DF929625EA0E}">
        <p15:presenceInfo xmlns:p15="http://schemas.microsoft.com/office/powerpoint/2012/main" userId="S-1-5-21-3931225680-1871015619-2963001510-1491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16" autoAdjust="0"/>
    <p:restoredTop sz="75798" autoAdjust="0"/>
  </p:normalViewPr>
  <p:slideViewPr>
    <p:cSldViewPr>
      <p:cViewPr varScale="1">
        <p:scale>
          <a:sx n="65" d="100"/>
          <a:sy n="65" d="100"/>
        </p:scale>
        <p:origin x="946"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178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data\dept\SOM\ACCORDS\PiFolders\PI_Morris\D2V_pilot\DATA_SECURE\Results\Resp%20rate_by%20trial%20week_2019-062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000" b="1" dirty="0">
                <a:solidFill>
                  <a:schemeClr val="tx1"/>
                </a:solidFill>
              </a:rPr>
              <a:t>Response rate by trial week</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Sheet1!$C$1</c:f>
              <c:strCache>
                <c:ptCount val="1"/>
                <c:pt idx="0">
                  <c:v>Response rate</c:v>
                </c:pt>
              </c:strCache>
            </c:strRef>
          </c:tx>
          <c:spPr>
            <a:solidFill>
              <a:schemeClr val="accent1"/>
            </a:solidFill>
            <a:ln>
              <a:noFill/>
            </a:ln>
            <a:effectLst/>
          </c:spPr>
          <c:invertIfNegative val="0"/>
          <c:dPt>
            <c:idx val="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C10D-4C4D-803E-F5C116A57B96}"/>
              </c:ext>
            </c:extLst>
          </c:dPt>
          <c:dPt>
            <c:idx val="4"/>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2-C10D-4C4D-803E-F5C116A57B96}"/>
              </c:ext>
            </c:extLst>
          </c:dPt>
          <c:dPt>
            <c:idx val="5"/>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3-C10D-4C4D-803E-F5C116A57B9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Week 1</c:v>
                </c:pt>
                <c:pt idx="1">
                  <c:v>Week 2</c:v>
                </c:pt>
                <c:pt idx="2">
                  <c:v>Week 3</c:v>
                </c:pt>
                <c:pt idx="3">
                  <c:v>Week 4</c:v>
                </c:pt>
                <c:pt idx="4">
                  <c:v>Week 5</c:v>
                </c:pt>
                <c:pt idx="5">
                  <c:v>Week 6</c:v>
                </c:pt>
              </c:strCache>
            </c:strRef>
          </c:cat>
          <c:val>
            <c:numRef>
              <c:f>Sheet1!$C$2:$C$7</c:f>
              <c:numCache>
                <c:formatCode>0.0%</c:formatCode>
                <c:ptCount val="6"/>
                <c:pt idx="0">
                  <c:v>0.2402135231316726</c:v>
                </c:pt>
                <c:pt idx="1">
                  <c:v>0.43035993740219092</c:v>
                </c:pt>
                <c:pt idx="2">
                  <c:v>0.47572815533980584</c:v>
                </c:pt>
                <c:pt idx="3">
                  <c:v>0.48167539267015708</c:v>
                </c:pt>
                <c:pt idx="4">
                  <c:v>0.56609642301710728</c:v>
                </c:pt>
                <c:pt idx="5">
                  <c:v>0.53459119496855345</c:v>
                </c:pt>
              </c:numCache>
            </c:numRef>
          </c:val>
          <c:extLst>
            <c:ext xmlns:c16="http://schemas.microsoft.com/office/drawing/2014/chart" uri="{C3380CC4-5D6E-409C-BE32-E72D297353CC}">
              <c16:uniqueId val="{00000000-C10D-4C4D-803E-F5C116A57B96}"/>
            </c:ext>
          </c:extLst>
        </c:ser>
        <c:dLbls>
          <c:showLegendKey val="0"/>
          <c:showVal val="0"/>
          <c:showCatName val="0"/>
          <c:showSerName val="0"/>
          <c:showPercent val="0"/>
          <c:showBubbleSize val="0"/>
        </c:dLbls>
        <c:gapWidth val="219"/>
        <c:overlap val="-27"/>
        <c:axId val="666305103"/>
        <c:axId val="666305935"/>
      </c:barChart>
      <c:catAx>
        <c:axId val="666305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66305935"/>
        <c:crosses val="autoZero"/>
        <c:auto val="1"/>
        <c:lblAlgn val="ctr"/>
        <c:lblOffset val="100"/>
        <c:noMultiLvlLbl val="0"/>
      </c:catAx>
      <c:valAx>
        <c:axId val="66630593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663051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4" dt="2020-03-03T22:31:27.675" idx="1">
    <p:pos x="10" y="1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20-03-03T23:12:08.485" idx="2">
    <p:pos x="10" y="10"/>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20-03-03T23:12:08.485" idx="2">
    <p:pos x="10" y="10"/>
    <p:text/>
    <p:extLst>
      <p:ext uri="{C676402C-5697-4E1C-873F-D02D1690AC5C}">
        <p15:threadingInfo xmlns:p15="http://schemas.microsoft.com/office/powerpoint/2012/main" timeZoneBias="4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444AC4-BB28-4DBE-B6DB-1927C0DC061F}" type="datetimeFigureOut">
              <a:rPr lang="en-US" smtClean="0"/>
              <a:t>3/4/2020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0AAA37-AF16-4E48-8708-6140128D7FC5}" type="slidenum">
              <a:rPr lang="en-US" smtClean="0"/>
              <a:t>‹#›</a:t>
            </a:fld>
            <a:endParaRPr lang="en-US"/>
          </a:p>
        </p:txBody>
      </p:sp>
    </p:spTree>
    <p:extLst>
      <p:ext uri="{BB962C8B-B14F-4D97-AF65-F5344CB8AC3E}">
        <p14:creationId xmlns:p14="http://schemas.microsoft.com/office/powerpoint/2010/main" val="51548047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363AD6-31F8-4212-A3F7-C14586C4CB3B}" type="datetimeFigureOut">
              <a:rPr lang="en-US" smtClean="0"/>
              <a:t>3/4/2020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64DE3E-FD89-4D82-A077-D18D63BA1A0A}" type="slidenum">
              <a:rPr lang="en-US" smtClean="0"/>
              <a:t>‹#›</a:t>
            </a:fld>
            <a:endParaRPr lang="en-US"/>
          </a:p>
        </p:txBody>
      </p:sp>
    </p:spTree>
    <p:extLst>
      <p:ext uri="{BB962C8B-B14F-4D97-AF65-F5344CB8AC3E}">
        <p14:creationId xmlns:p14="http://schemas.microsoft.com/office/powerpoint/2010/main" val="175128442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cbi.nlm.nih.gov/pmc/articles/PMC6351414/"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cbi.nlm.nih.gov/pmc/articles/PMC635141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cbi.nlm.nih.gov/pmc/articles/PMC6153164/"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ncbi.nlm.nih.gov/pubmed/30646332" TargetMode="External"/><Relationship Id="rId4" Type="http://schemas.openxmlformats.org/officeDocument/2006/relationships/hyperlink" Target="https://www.ncbi.nlm.nih.gov/pubmed/25198577"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cbi.nlm.nih.gov/pubmed/31753277"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ncbi.nlm.nih.gov/pubmed/31753278"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cbi.nlm.nih.gov/pmc/articles/PMC1797091/#b14"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cbi.nlm.nih.gov/pmc/articles/PMC1797091/#b14"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cbi.nlm.nih.gov/pubmed/31219717"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ciencedirect.com/science/article/pii/S0749379719303228"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ncbi.nlm.nih.gov/pmc/articles/PMC6131002/"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ncbi.nlm.nih.gov/pmc/articles/PMC5588700/"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ncbi.nlm.nih.gov/pmc/articles/PMC5588700/"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aspe.hhs.gov/system/files/pdf/259901/NORCSDH.pdf"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innovation.cms.gov/initiatives/ahc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cbi.nlm.nih.gov/pmc/articles/PMC558870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How many have, currently or will be involved in a study that will collect SDOH?</a:t>
            </a:r>
          </a:p>
        </p:txBody>
      </p:sp>
      <p:sp>
        <p:nvSpPr>
          <p:cNvPr id="4" name="Slide Number Placeholder 3"/>
          <p:cNvSpPr>
            <a:spLocks noGrp="1"/>
          </p:cNvSpPr>
          <p:nvPr>
            <p:ph type="sldNum" sz="quarter" idx="5"/>
          </p:nvPr>
        </p:nvSpPr>
        <p:spPr/>
        <p:txBody>
          <a:bodyPr/>
          <a:lstStyle/>
          <a:p>
            <a:fld id="{F4FA74DD-42D2-4577-BD1D-308E9A7C595E}" type="slidenum">
              <a:rPr lang="en-US" smtClean="0"/>
              <a:t>1</a:t>
            </a:fld>
            <a:endParaRPr lang="en-US"/>
          </a:p>
        </p:txBody>
      </p:sp>
    </p:spTree>
    <p:extLst>
      <p:ext uri="{BB962C8B-B14F-4D97-AF65-F5344CB8AC3E}">
        <p14:creationId xmlns:p14="http://schemas.microsoft.com/office/powerpoint/2010/main" val="2205736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https://www.ncbi.nlm.nih.gov/pmc/articles/PMC6351414/</a:t>
            </a:r>
            <a:endParaRPr lang="en-US" dirty="0"/>
          </a:p>
        </p:txBody>
      </p:sp>
      <p:sp>
        <p:nvSpPr>
          <p:cNvPr id="4" name="Slide Number Placeholder 3"/>
          <p:cNvSpPr>
            <a:spLocks noGrp="1"/>
          </p:cNvSpPr>
          <p:nvPr>
            <p:ph type="sldNum" sz="quarter" idx="5"/>
          </p:nvPr>
        </p:nvSpPr>
        <p:spPr/>
        <p:txBody>
          <a:bodyPr/>
          <a:lstStyle/>
          <a:p>
            <a:fld id="{F4FA74DD-42D2-4577-BD1D-308E9A7C595E}" type="slidenum">
              <a:rPr lang="en-US" smtClean="0"/>
              <a:t>11</a:t>
            </a:fld>
            <a:endParaRPr lang="en-US"/>
          </a:p>
        </p:txBody>
      </p:sp>
    </p:spTree>
    <p:extLst>
      <p:ext uri="{BB962C8B-B14F-4D97-AF65-F5344CB8AC3E}">
        <p14:creationId xmlns:p14="http://schemas.microsoft.com/office/powerpoint/2010/main" val="3555755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https://www.ncbi.nlm.nih.gov/pmc/articles/PMC6351414/</a:t>
            </a:r>
            <a:endParaRPr lang="en-US" dirty="0"/>
          </a:p>
        </p:txBody>
      </p:sp>
      <p:sp>
        <p:nvSpPr>
          <p:cNvPr id="4" name="Slide Number Placeholder 3"/>
          <p:cNvSpPr>
            <a:spLocks noGrp="1"/>
          </p:cNvSpPr>
          <p:nvPr>
            <p:ph type="sldNum" sz="quarter" idx="5"/>
          </p:nvPr>
        </p:nvSpPr>
        <p:spPr/>
        <p:txBody>
          <a:bodyPr/>
          <a:lstStyle/>
          <a:p>
            <a:fld id="{F4FA74DD-42D2-4577-BD1D-308E9A7C595E}" type="slidenum">
              <a:rPr lang="en-US" smtClean="0"/>
              <a:t>12</a:t>
            </a:fld>
            <a:endParaRPr lang="en-US"/>
          </a:p>
        </p:txBody>
      </p:sp>
    </p:spTree>
    <p:extLst>
      <p:ext uri="{BB962C8B-B14F-4D97-AF65-F5344CB8AC3E}">
        <p14:creationId xmlns:p14="http://schemas.microsoft.com/office/powerpoint/2010/main" val="2555356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https://www.ncbi.nlm.nih.gov/pmc/articles/PMC6153164/</a:t>
            </a:r>
            <a:br>
              <a:rPr lang="en-US" dirty="0"/>
            </a:br>
            <a:endParaRPr lang="en-US" dirty="0"/>
          </a:p>
          <a:p>
            <a:r>
              <a:rPr lang="en-US" dirty="0">
                <a:hlinkClick r:id="rId4"/>
              </a:rPr>
              <a:t>https://www.ncbi.nlm.nih.gov/pubmed/25198577</a:t>
            </a:r>
            <a:endParaRPr lang="en-US" dirty="0"/>
          </a:p>
          <a:p>
            <a:endParaRPr lang="en-US" dirty="0"/>
          </a:p>
          <a:p>
            <a:r>
              <a:rPr lang="en-US" dirty="0">
                <a:hlinkClick r:id="rId5"/>
              </a:rPr>
              <a:t>https://www.ncbi.nlm.nih.gov/pubmed/30646332</a:t>
            </a:r>
            <a:endParaRPr lang="en-US" dirty="0"/>
          </a:p>
        </p:txBody>
      </p:sp>
      <p:sp>
        <p:nvSpPr>
          <p:cNvPr id="4" name="Slide Number Placeholder 3"/>
          <p:cNvSpPr>
            <a:spLocks noGrp="1"/>
          </p:cNvSpPr>
          <p:nvPr>
            <p:ph type="sldNum" sz="quarter" idx="5"/>
          </p:nvPr>
        </p:nvSpPr>
        <p:spPr/>
        <p:txBody>
          <a:bodyPr/>
          <a:lstStyle/>
          <a:p>
            <a:fld id="{F4FA74DD-42D2-4577-BD1D-308E9A7C595E}" type="slidenum">
              <a:rPr lang="en-US" smtClean="0"/>
              <a:t>13</a:t>
            </a:fld>
            <a:endParaRPr lang="en-US"/>
          </a:p>
        </p:txBody>
      </p:sp>
    </p:spTree>
    <p:extLst>
      <p:ext uri="{BB962C8B-B14F-4D97-AF65-F5344CB8AC3E}">
        <p14:creationId xmlns:p14="http://schemas.microsoft.com/office/powerpoint/2010/main" val="3418110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https://www.ncbi.nlm.nih.gov/pubmed/31753277</a:t>
            </a:r>
            <a:endParaRPr lang="en-US" dirty="0">
              <a:hlinkClick r:id="rId4"/>
            </a:endParaRPr>
          </a:p>
          <a:p>
            <a:r>
              <a:rPr lang="en-US" dirty="0">
                <a:hlinkClick r:id="rId4"/>
              </a:rPr>
              <a:t>https://www.ncbi.nlm.nih.gov/pubmed/31753278</a:t>
            </a:r>
            <a:endParaRPr lang="en-US" dirty="0"/>
          </a:p>
        </p:txBody>
      </p:sp>
      <p:sp>
        <p:nvSpPr>
          <p:cNvPr id="4" name="Slide Number Placeholder 3"/>
          <p:cNvSpPr>
            <a:spLocks noGrp="1"/>
          </p:cNvSpPr>
          <p:nvPr>
            <p:ph type="sldNum" sz="quarter" idx="5"/>
          </p:nvPr>
        </p:nvSpPr>
        <p:spPr/>
        <p:txBody>
          <a:bodyPr/>
          <a:lstStyle/>
          <a:p>
            <a:fld id="{F4FA74DD-42D2-4577-BD1D-308E9A7C595E}" type="slidenum">
              <a:rPr lang="en-US" smtClean="0"/>
              <a:t>14</a:t>
            </a:fld>
            <a:endParaRPr lang="en-US"/>
          </a:p>
        </p:txBody>
      </p:sp>
    </p:spTree>
    <p:extLst>
      <p:ext uri="{BB962C8B-B14F-4D97-AF65-F5344CB8AC3E}">
        <p14:creationId xmlns:p14="http://schemas.microsoft.com/office/powerpoint/2010/main" val="1325532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https://www.ncbi.nlm.nih.gov/pmc/articles/PMC1797091/#b14</a:t>
            </a:r>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6F64DE3E-FD89-4D82-A077-D18D63BA1A0A}" type="slidenum">
              <a:rPr lang="en-US" smtClean="0"/>
              <a:t>16</a:t>
            </a:fld>
            <a:endParaRPr lang="en-US"/>
          </a:p>
        </p:txBody>
      </p:sp>
    </p:spTree>
    <p:extLst>
      <p:ext uri="{BB962C8B-B14F-4D97-AF65-F5344CB8AC3E}">
        <p14:creationId xmlns:p14="http://schemas.microsoft.com/office/powerpoint/2010/main" val="308426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https://www.ncbi.nlm.nih.gov/pmc/articles/PMC1797091/#b14</a:t>
            </a:r>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6F64DE3E-FD89-4D82-A077-D18D63BA1A0A}" type="slidenum">
              <a:rPr lang="en-US" smtClean="0"/>
              <a:t>17</a:t>
            </a:fld>
            <a:endParaRPr lang="en-US"/>
          </a:p>
        </p:txBody>
      </p:sp>
    </p:spTree>
    <p:extLst>
      <p:ext uri="{BB962C8B-B14F-4D97-AF65-F5344CB8AC3E}">
        <p14:creationId xmlns:p14="http://schemas.microsoft.com/office/powerpoint/2010/main" val="1979914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https://www.ncbi.nlm.nih.gov/pubmed/31219717</a:t>
            </a:r>
            <a:endParaRPr lang="en-US" dirty="0"/>
          </a:p>
        </p:txBody>
      </p:sp>
      <p:sp>
        <p:nvSpPr>
          <p:cNvPr id="4" name="Slide Number Placeholder 3"/>
          <p:cNvSpPr>
            <a:spLocks noGrp="1"/>
          </p:cNvSpPr>
          <p:nvPr>
            <p:ph type="sldNum" sz="quarter" idx="5"/>
          </p:nvPr>
        </p:nvSpPr>
        <p:spPr/>
        <p:txBody>
          <a:bodyPr/>
          <a:lstStyle/>
          <a:p>
            <a:fld id="{F4FA74DD-42D2-4577-BD1D-308E9A7C595E}" type="slidenum">
              <a:rPr lang="en-US" smtClean="0"/>
              <a:t>18</a:t>
            </a:fld>
            <a:endParaRPr lang="en-US"/>
          </a:p>
        </p:txBody>
      </p:sp>
    </p:spTree>
    <p:extLst>
      <p:ext uri="{BB962C8B-B14F-4D97-AF65-F5344CB8AC3E}">
        <p14:creationId xmlns:p14="http://schemas.microsoft.com/office/powerpoint/2010/main" val="2606850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https://www.sciencedirect.com/science/article/pii/S0749379719303228</a:t>
            </a:r>
            <a:endParaRPr lang="en-US" dirty="0"/>
          </a:p>
          <a:p>
            <a:r>
              <a:rPr lang="en-US" dirty="0"/>
              <a:t>100 clinics over 2 years</a:t>
            </a:r>
          </a:p>
          <a:p>
            <a:endParaRPr lang="en-US" dirty="0"/>
          </a:p>
          <a:p>
            <a:r>
              <a:rPr lang="en-US" dirty="0">
                <a:hlinkClick r:id="rId4"/>
              </a:rPr>
              <a:t>https://www.ncbi.nlm.nih.gov/pmc/articles/PMC6131002/</a:t>
            </a:r>
            <a:endParaRPr lang="en-US" dirty="0"/>
          </a:p>
        </p:txBody>
      </p:sp>
      <p:sp>
        <p:nvSpPr>
          <p:cNvPr id="4" name="Slide Number Placeholder 3"/>
          <p:cNvSpPr>
            <a:spLocks noGrp="1"/>
          </p:cNvSpPr>
          <p:nvPr>
            <p:ph type="sldNum" sz="quarter" idx="5"/>
          </p:nvPr>
        </p:nvSpPr>
        <p:spPr/>
        <p:txBody>
          <a:bodyPr/>
          <a:lstStyle/>
          <a:p>
            <a:fld id="{F4FA74DD-42D2-4577-BD1D-308E9A7C595E}" type="slidenum">
              <a:rPr lang="en-US" smtClean="0"/>
              <a:t>19</a:t>
            </a:fld>
            <a:endParaRPr lang="en-US"/>
          </a:p>
        </p:txBody>
      </p:sp>
    </p:spTree>
    <p:extLst>
      <p:ext uri="{BB962C8B-B14F-4D97-AF65-F5344CB8AC3E}">
        <p14:creationId xmlns:p14="http://schemas.microsoft.com/office/powerpoint/2010/main" val="3027022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three time points: prior to collecting disability status, after the training, and after the prompts. </a:t>
            </a:r>
          </a:p>
          <a:p>
            <a:endParaRPr lang="en-US" dirty="0"/>
          </a:p>
          <a:p>
            <a:endParaRPr lang="en-US" dirty="0"/>
          </a:p>
        </p:txBody>
      </p:sp>
      <p:sp>
        <p:nvSpPr>
          <p:cNvPr id="4" name="Slide Number Placeholder 3"/>
          <p:cNvSpPr>
            <a:spLocks noGrp="1"/>
          </p:cNvSpPr>
          <p:nvPr>
            <p:ph type="sldNum" sz="quarter" idx="10"/>
          </p:nvPr>
        </p:nvSpPr>
        <p:spPr/>
        <p:txBody>
          <a:bodyPr/>
          <a:lstStyle/>
          <a:p>
            <a:fld id="{20135B8E-5519-48F2-B7DF-906EAEDB626C}" type="slidenum">
              <a:rPr lang="en-US" smtClean="0"/>
              <a:t>23</a:t>
            </a:fld>
            <a:endParaRPr lang="en-US"/>
          </a:p>
        </p:txBody>
      </p:sp>
    </p:spTree>
    <p:extLst>
      <p:ext uri="{BB962C8B-B14F-4D97-AF65-F5344CB8AC3E}">
        <p14:creationId xmlns:p14="http://schemas.microsoft.com/office/powerpoint/2010/main" val="4120900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rPr>
              <a:t>(45.3% if you exclude week 1, still statistically significant @ p&lt;0.001)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rPr>
              <a:t>Race/ethnicity</a:t>
            </a:r>
          </a:p>
          <a:p>
            <a:endParaRPr lang="en-US" dirty="0"/>
          </a:p>
        </p:txBody>
      </p:sp>
      <p:sp>
        <p:nvSpPr>
          <p:cNvPr id="4" name="Slide Number Placeholder 3"/>
          <p:cNvSpPr>
            <a:spLocks noGrp="1"/>
          </p:cNvSpPr>
          <p:nvPr>
            <p:ph type="sldNum" sz="quarter" idx="10"/>
          </p:nvPr>
        </p:nvSpPr>
        <p:spPr/>
        <p:txBody>
          <a:bodyPr/>
          <a:lstStyle/>
          <a:p>
            <a:fld id="{20135B8E-5519-48F2-B7DF-906EAEDB626C}" type="slidenum">
              <a:rPr lang="en-US" smtClean="0"/>
              <a:t>24</a:t>
            </a:fld>
            <a:endParaRPr lang="en-US"/>
          </a:p>
        </p:txBody>
      </p:sp>
    </p:spTree>
    <p:extLst>
      <p:ext uri="{BB962C8B-B14F-4D97-AF65-F5344CB8AC3E}">
        <p14:creationId xmlns:p14="http://schemas.microsoft.com/office/powerpoint/2010/main" val="3531145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this talk will be useful for clinicians and researchers</a:t>
            </a:r>
          </a:p>
        </p:txBody>
      </p:sp>
      <p:sp>
        <p:nvSpPr>
          <p:cNvPr id="4" name="Slide Number Placeholder 3"/>
          <p:cNvSpPr>
            <a:spLocks noGrp="1"/>
          </p:cNvSpPr>
          <p:nvPr>
            <p:ph type="sldNum" sz="quarter" idx="5"/>
          </p:nvPr>
        </p:nvSpPr>
        <p:spPr/>
        <p:txBody>
          <a:bodyPr/>
          <a:lstStyle/>
          <a:p>
            <a:fld id="{F4FA74DD-42D2-4577-BD1D-308E9A7C595E}" type="slidenum">
              <a:rPr lang="en-US" smtClean="0"/>
              <a:t>2</a:t>
            </a:fld>
            <a:endParaRPr lang="en-US"/>
          </a:p>
        </p:txBody>
      </p:sp>
    </p:spTree>
    <p:extLst>
      <p:ext uri="{BB962C8B-B14F-4D97-AF65-F5344CB8AC3E}">
        <p14:creationId xmlns:p14="http://schemas.microsoft.com/office/powerpoint/2010/main" val="3886523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Reviewed 112 calls</a:t>
            </a:r>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6F64DE3E-FD89-4D82-A077-D18D63BA1A0A}" type="slidenum">
              <a:rPr lang="en-US" smtClean="0"/>
              <a:t>25</a:t>
            </a:fld>
            <a:endParaRPr lang="en-US"/>
          </a:p>
        </p:txBody>
      </p:sp>
    </p:spTree>
    <p:extLst>
      <p:ext uri="{BB962C8B-B14F-4D97-AF65-F5344CB8AC3E}">
        <p14:creationId xmlns:p14="http://schemas.microsoft.com/office/powerpoint/2010/main" val="438306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6F64DE3E-FD89-4D82-A077-D18D63BA1A0A}" type="slidenum">
              <a:rPr lang="en-US" smtClean="0"/>
              <a:t>26</a:t>
            </a:fld>
            <a:endParaRPr lang="en-US"/>
          </a:p>
        </p:txBody>
      </p:sp>
    </p:spTree>
    <p:extLst>
      <p:ext uri="{BB962C8B-B14F-4D97-AF65-F5344CB8AC3E}">
        <p14:creationId xmlns:p14="http://schemas.microsoft.com/office/powerpoint/2010/main" val="2972021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https://www.ncbi.nlm.nih.gov/pmc/articles/PMC5588700/</a:t>
            </a:r>
            <a:endParaRPr lang="en-US" dirty="0"/>
          </a:p>
        </p:txBody>
      </p:sp>
      <p:sp>
        <p:nvSpPr>
          <p:cNvPr id="4" name="Slide Number Placeholder 3"/>
          <p:cNvSpPr>
            <a:spLocks noGrp="1"/>
          </p:cNvSpPr>
          <p:nvPr>
            <p:ph type="sldNum" sz="quarter" idx="5"/>
          </p:nvPr>
        </p:nvSpPr>
        <p:spPr/>
        <p:txBody>
          <a:bodyPr/>
          <a:lstStyle/>
          <a:p>
            <a:fld id="{F4FA74DD-42D2-4577-BD1D-308E9A7C595E}" type="slidenum">
              <a:rPr lang="en-US" smtClean="0"/>
              <a:t>28</a:t>
            </a:fld>
            <a:endParaRPr lang="en-US"/>
          </a:p>
        </p:txBody>
      </p:sp>
    </p:spTree>
    <p:extLst>
      <p:ext uri="{BB962C8B-B14F-4D97-AF65-F5344CB8AC3E}">
        <p14:creationId xmlns:p14="http://schemas.microsoft.com/office/powerpoint/2010/main" val="2856214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https://www.ncbi.nlm.nih.gov/pmc/articles/PMC5588700/</a:t>
            </a:r>
            <a:endParaRPr lang="en-US" dirty="0"/>
          </a:p>
        </p:txBody>
      </p:sp>
      <p:sp>
        <p:nvSpPr>
          <p:cNvPr id="4" name="Slide Number Placeholder 3"/>
          <p:cNvSpPr>
            <a:spLocks noGrp="1"/>
          </p:cNvSpPr>
          <p:nvPr>
            <p:ph type="sldNum" sz="quarter" idx="5"/>
          </p:nvPr>
        </p:nvSpPr>
        <p:spPr/>
        <p:txBody>
          <a:bodyPr/>
          <a:lstStyle/>
          <a:p>
            <a:fld id="{F4FA74DD-42D2-4577-BD1D-308E9A7C595E}" type="slidenum">
              <a:rPr lang="en-US" smtClean="0"/>
              <a:t>29</a:t>
            </a:fld>
            <a:endParaRPr lang="en-US"/>
          </a:p>
        </p:txBody>
      </p:sp>
    </p:spTree>
    <p:extLst>
      <p:ext uri="{BB962C8B-B14F-4D97-AF65-F5344CB8AC3E}">
        <p14:creationId xmlns:p14="http://schemas.microsoft.com/office/powerpoint/2010/main" val="2921615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FA74DD-42D2-4577-BD1D-308E9A7C595E}" type="slidenum">
              <a:rPr lang="en-US" smtClean="0"/>
              <a:t>35</a:t>
            </a:fld>
            <a:endParaRPr lang="en-US"/>
          </a:p>
        </p:txBody>
      </p:sp>
    </p:spTree>
    <p:extLst>
      <p:ext uri="{BB962C8B-B14F-4D97-AF65-F5344CB8AC3E}">
        <p14:creationId xmlns:p14="http://schemas.microsoft.com/office/powerpoint/2010/main" val="4258496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 ways to decrease risk and increase patients’ comfort with disclosing and recording in EHR</a:t>
            </a:r>
          </a:p>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6F64DE3E-FD89-4D82-A077-D18D63BA1A0A}" type="slidenum">
              <a:rPr lang="en-US" smtClean="0"/>
              <a:t>41</a:t>
            </a:fld>
            <a:endParaRPr lang="en-US"/>
          </a:p>
        </p:txBody>
      </p:sp>
    </p:spTree>
    <p:extLst>
      <p:ext uri="{BB962C8B-B14F-4D97-AF65-F5344CB8AC3E}">
        <p14:creationId xmlns:p14="http://schemas.microsoft.com/office/powerpoint/2010/main" val="980313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https://aspe.hhs.gov/system/files/pdf/259901/NORCSDH.pdf</a:t>
            </a:r>
            <a:endParaRPr lang="en-US" dirty="0"/>
          </a:p>
          <a:p>
            <a:endParaRPr lang="en-US" dirty="0"/>
          </a:p>
          <a:p>
            <a:r>
              <a:rPr lang="en-US" dirty="0">
                <a:hlinkClick r:id="rId4"/>
              </a:rPr>
              <a:t>https://innovation.cms.gov/initiatives/ahcm/</a:t>
            </a:r>
            <a:endParaRPr lang="en-US" dirty="0"/>
          </a:p>
        </p:txBody>
      </p:sp>
      <p:sp>
        <p:nvSpPr>
          <p:cNvPr id="4" name="Slide Number Placeholder 3"/>
          <p:cNvSpPr>
            <a:spLocks noGrp="1"/>
          </p:cNvSpPr>
          <p:nvPr>
            <p:ph type="sldNum" sz="quarter" idx="5"/>
          </p:nvPr>
        </p:nvSpPr>
        <p:spPr/>
        <p:txBody>
          <a:bodyPr/>
          <a:lstStyle/>
          <a:p>
            <a:fld id="{F4FA74DD-42D2-4577-BD1D-308E9A7C595E}" type="slidenum">
              <a:rPr lang="en-US" smtClean="0"/>
              <a:t>42</a:t>
            </a:fld>
            <a:endParaRPr lang="en-US"/>
          </a:p>
        </p:txBody>
      </p:sp>
    </p:spTree>
    <p:extLst>
      <p:ext uri="{BB962C8B-B14F-4D97-AF65-F5344CB8AC3E}">
        <p14:creationId xmlns:p14="http://schemas.microsoft.com/office/powerpoint/2010/main" val="3613172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FA74DD-42D2-4577-BD1D-308E9A7C595E}" type="slidenum">
              <a:rPr lang="en-US" smtClean="0"/>
              <a:t>3</a:t>
            </a:fld>
            <a:endParaRPr lang="en-US"/>
          </a:p>
        </p:txBody>
      </p:sp>
    </p:spTree>
    <p:extLst>
      <p:ext uri="{BB962C8B-B14F-4D97-AF65-F5344CB8AC3E}">
        <p14:creationId xmlns:p14="http://schemas.microsoft.com/office/powerpoint/2010/main" val="394035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Healthy People 2020</a:t>
            </a:r>
          </a:p>
          <a:p>
            <a:r>
              <a:rPr lang="en-US" sz="1200" b="0" i="0" kern="1200" dirty="0">
                <a:solidFill>
                  <a:schemeClr val="tx1"/>
                </a:solidFill>
                <a:effectLst/>
                <a:latin typeface="+mn-lt"/>
                <a:ea typeface="+mn-ea"/>
                <a:cs typeface="+mn-cs"/>
              </a:rPr>
              <a:t>the economic and social conditions that influence health</a:t>
            </a:r>
            <a:endParaRPr lang="en-US" dirty="0"/>
          </a:p>
        </p:txBody>
      </p:sp>
      <p:sp>
        <p:nvSpPr>
          <p:cNvPr id="4" name="Slide Number Placeholder 3"/>
          <p:cNvSpPr>
            <a:spLocks noGrp="1"/>
          </p:cNvSpPr>
          <p:nvPr>
            <p:ph type="sldNum" sz="quarter" idx="5"/>
          </p:nvPr>
        </p:nvSpPr>
        <p:spPr/>
        <p:txBody>
          <a:bodyPr/>
          <a:lstStyle/>
          <a:p>
            <a:fld id="{F4FA74DD-42D2-4577-BD1D-308E9A7C595E}" type="slidenum">
              <a:rPr lang="en-US" smtClean="0"/>
              <a:t>4</a:t>
            </a:fld>
            <a:endParaRPr lang="en-US"/>
          </a:p>
        </p:txBody>
      </p:sp>
    </p:spTree>
    <p:extLst>
      <p:ext uri="{BB962C8B-B14F-4D97-AF65-F5344CB8AC3E}">
        <p14:creationId xmlns:p14="http://schemas.microsoft.com/office/powerpoint/2010/main" val="1139957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 won’t be going into the questions for each of these.  There are other models out there that have other areas and other definitions.</a:t>
            </a:r>
          </a:p>
        </p:txBody>
      </p:sp>
      <p:sp>
        <p:nvSpPr>
          <p:cNvPr id="4" name="Slide Number Placeholder 3"/>
          <p:cNvSpPr>
            <a:spLocks noGrp="1"/>
          </p:cNvSpPr>
          <p:nvPr>
            <p:ph type="sldNum" sz="quarter" idx="5"/>
          </p:nvPr>
        </p:nvSpPr>
        <p:spPr/>
        <p:txBody>
          <a:bodyPr/>
          <a:lstStyle/>
          <a:p>
            <a:fld id="{F4FA74DD-42D2-4577-BD1D-308E9A7C595E}" type="slidenum">
              <a:rPr lang="en-US" smtClean="0"/>
              <a:t>5</a:t>
            </a:fld>
            <a:endParaRPr lang="en-US"/>
          </a:p>
        </p:txBody>
      </p:sp>
    </p:spTree>
    <p:extLst>
      <p:ext uri="{BB962C8B-B14F-4D97-AF65-F5344CB8AC3E}">
        <p14:creationId xmlns:p14="http://schemas.microsoft.com/office/powerpoint/2010/main" val="2515872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people consider some of these as SDOH</a:t>
            </a:r>
          </a:p>
        </p:txBody>
      </p:sp>
      <p:sp>
        <p:nvSpPr>
          <p:cNvPr id="4" name="Slide Number Placeholder 3"/>
          <p:cNvSpPr>
            <a:spLocks noGrp="1"/>
          </p:cNvSpPr>
          <p:nvPr>
            <p:ph type="sldNum" sz="quarter" idx="5"/>
          </p:nvPr>
        </p:nvSpPr>
        <p:spPr/>
        <p:txBody>
          <a:bodyPr/>
          <a:lstStyle/>
          <a:p>
            <a:fld id="{F4FA74DD-42D2-4577-BD1D-308E9A7C595E}" type="slidenum">
              <a:rPr lang="en-US" smtClean="0"/>
              <a:t>6</a:t>
            </a:fld>
            <a:endParaRPr lang="en-US"/>
          </a:p>
        </p:txBody>
      </p:sp>
    </p:spTree>
    <p:extLst>
      <p:ext uri="{BB962C8B-B14F-4D97-AF65-F5344CB8AC3E}">
        <p14:creationId xmlns:p14="http://schemas.microsoft.com/office/powerpoint/2010/main" val="3205518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https://www.ncbi.nlm.nih.gov/pmc/articles/PMC5588700/</a:t>
            </a:r>
            <a:endParaRPr lang="en-US" dirty="0"/>
          </a:p>
          <a:p>
            <a:endParaRPr lang="en-US" dirty="0"/>
          </a:p>
          <a:p>
            <a:r>
              <a:rPr lang="en-US" dirty="0"/>
              <a:t>Example: Cannot over look the role of redlining in forcing racial and ethnic minorities into certain neighborhoods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Embedded in our history and our institutions</a:t>
            </a:r>
          </a:p>
          <a:p>
            <a:endParaRPr lang="en-US" dirty="0"/>
          </a:p>
          <a:p>
            <a:r>
              <a:rPr lang="en-US" dirty="0"/>
              <a:t>Issues of discrimination and bias will be prominent throughout the rest of the presentation.</a:t>
            </a:r>
          </a:p>
        </p:txBody>
      </p:sp>
      <p:sp>
        <p:nvSpPr>
          <p:cNvPr id="4" name="Slide Number Placeholder 3"/>
          <p:cNvSpPr>
            <a:spLocks noGrp="1"/>
          </p:cNvSpPr>
          <p:nvPr>
            <p:ph type="sldNum" sz="quarter" idx="5"/>
          </p:nvPr>
        </p:nvSpPr>
        <p:spPr/>
        <p:txBody>
          <a:bodyPr/>
          <a:lstStyle/>
          <a:p>
            <a:fld id="{F4FA74DD-42D2-4577-BD1D-308E9A7C595E}" type="slidenum">
              <a:rPr lang="en-US" smtClean="0"/>
              <a:t>7</a:t>
            </a:fld>
            <a:endParaRPr lang="en-US"/>
          </a:p>
        </p:txBody>
      </p:sp>
    </p:spTree>
    <p:extLst>
      <p:ext uri="{BB962C8B-B14F-4D97-AF65-F5344CB8AC3E}">
        <p14:creationId xmlns:p14="http://schemas.microsoft.com/office/powerpoint/2010/main" val="965992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Medicare Access and Children’s Health Information Program Reauthorization Act of 2015, the 2016 Centers for Medicare and Medicaid Services’ Quality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Institute of Medicine. Race, ethnicity, and language data: standardization for health care quality improvement. Washington, DC: National Academies Press, 2009.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4FA74DD-42D2-4577-BD1D-308E9A7C595E}" type="slidenum">
              <a:rPr lang="en-US" smtClean="0"/>
              <a:t>9</a:t>
            </a:fld>
            <a:endParaRPr lang="en-US"/>
          </a:p>
        </p:txBody>
      </p:sp>
    </p:spTree>
    <p:extLst>
      <p:ext uri="{BB962C8B-B14F-4D97-AF65-F5344CB8AC3E}">
        <p14:creationId xmlns:p14="http://schemas.microsoft.com/office/powerpoint/2010/main" val="2184151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can’t talk about collecting SDOH and not talk about HER</a:t>
            </a:r>
          </a:p>
          <a:p>
            <a:r>
              <a:rPr lang="en-US" sz="1200" kern="1200" dirty="0">
                <a:solidFill>
                  <a:schemeClr val="tx1"/>
                </a:solidFill>
                <a:effectLst/>
                <a:latin typeface="+mn-lt"/>
                <a:ea typeface="+mn-ea"/>
                <a:cs typeface="+mn-cs"/>
              </a:rPr>
              <a:t>Office </a:t>
            </a:r>
            <a:r>
              <a:rPr lang="en-US" sz="1200" b="1" kern="1200" dirty="0">
                <a:solidFill>
                  <a:schemeClr val="tx1"/>
                </a:solidFill>
                <a:effectLst/>
                <a:latin typeface="+mn-lt"/>
                <a:ea typeface="+mn-ea"/>
                <a:cs typeface="+mn-cs"/>
              </a:rPr>
              <a:t>of</a:t>
            </a:r>
            <a:r>
              <a:rPr lang="en-US" dirty="0">
                <a:effectLst/>
              </a:rPr>
              <a:t> the National Coordinator for Health Information Technology</a:t>
            </a:r>
            <a:endParaRPr lang="en-US" dirty="0"/>
          </a:p>
        </p:txBody>
      </p:sp>
      <p:sp>
        <p:nvSpPr>
          <p:cNvPr id="4" name="Slide Number Placeholder 3"/>
          <p:cNvSpPr>
            <a:spLocks noGrp="1"/>
          </p:cNvSpPr>
          <p:nvPr>
            <p:ph type="sldNum" sz="quarter" idx="5"/>
          </p:nvPr>
        </p:nvSpPr>
        <p:spPr/>
        <p:txBody>
          <a:bodyPr/>
          <a:lstStyle/>
          <a:p>
            <a:fld id="{F4FA74DD-42D2-4577-BD1D-308E9A7C595E}" type="slidenum">
              <a:rPr lang="en-US" smtClean="0"/>
              <a:t>10</a:t>
            </a:fld>
            <a:endParaRPr lang="en-US"/>
          </a:p>
        </p:txBody>
      </p:sp>
    </p:spTree>
    <p:extLst>
      <p:ext uri="{BB962C8B-B14F-4D97-AF65-F5344CB8AC3E}">
        <p14:creationId xmlns:p14="http://schemas.microsoft.com/office/powerpoint/2010/main" val="1564402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762000"/>
            <a:ext cx="8229600" cy="1143000"/>
          </a:xfrm>
        </p:spPr>
        <p:txBody>
          <a:bodyPr/>
          <a:lstStyle>
            <a:lvl1pPr>
              <a:defRPr baseline="0"/>
            </a:lvl1pPr>
          </a:lstStyle>
          <a:p>
            <a:r>
              <a:rPr lang="en-US" dirty="0"/>
              <a:t>SLIDE TITLE</a:t>
            </a:r>
          </a:p>
        </p:txBody>
      </p:sp>
      <p:sp>
        <p:nvSpPr>
          <p:cNvPr id="3" name="Content Placeholder 2"/>
          <p:cNvSpPr>
            <a:spLocks noGrp="1"/>
          </p:cNvSpPr>
          <p:nvPr>
            <p:ph idx="1"/>
          </p:nvPr>
        </p:nvSpPr>
        <p:spPr>
          <a:xfrm>
            <a:off x="381000" y="2133600"/>
            <a:ext cx="8229600" cy="2362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85800" y="6356350"/>
            <a:ext cx="7620000" cy="365125"/>
          </a:xfrm>
          <a:prstGeom prst="rect">
            <a:avLst/>
          </a:prstGeom>
        </p:spPr>
        <p:txBody>
          <a:bodyPr/>
          <a:lstStyle>
            <a:lvl1pPr>
              <a:defRPr sz="1050"/>
            </a:lvl1pPr>
          </a:lstStyle>
          <a:p>
            <a:r>
              <a:rPr lang="en-US" b="1" cap="all" dirty="0"/>
              <a:t>ACCORDS – </a:t>
            </a:r>
            <a:r>
              <a:rPr lang="en-US" b="1" cap="small" dirty="0"/>
              <a:t>Adult and Child Consortium for Health Outcomes Research and Delivery Science</a:t>
            </a:r>
            <a:endParaRPr lang="en-US" dirty="0"/>
          </a:p>
          <a:p>
            <a:r>
              <a:rPr lang="en-US" sz="700" b="1" dirty="0">
                <a:solidFill>
                  <a:schemeClr val="accent4"/>
                </a:solidFill>
              </a:rPr>
              <a:t>University of Colorado Denver | Anschutz Medical Campus</a:t>
            </a:r>
          </a:p>
          <a:p>
            <a:endParaRPr lang="en-US" dirty="0"/>
          </a:p>
        </p:txBody>
      </p:sp>
    </p:spTree>
    <p:extLst>
      <p:ext uri="{BB962C8B-B14F-4D97-AF65-F5344CB8AC3E}">
        <p14:creationId xmlns:p14="http://schemas.microsoft.com/office/powerpoint/2010/main" val="352727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609600"/>
            <a:ext cx="7772400" cy="1470025"/>
          </a:xfrm>
        </p:spPr>
        <p:txBody>
          <a:bodyPr/>
          <a:lstStyle>
            <a:lvl1pPr>
              <a:defRPr baseline="0"/>
            </a:lvl1pPr>
          </a:lstStyle>
          <a:p>
            <a:r>
              <a:rPr lang="en-US" dirty="0"/>
              <a:t>SLIDE TITLE</a:t>
            </a:r>
          </a:p>
        </p:txBody>
      </p:sp>
      <p:sp>
        <p:nvSpPr>
          <p:cNvPr id="5" name="Footer Placeholder 4"/>
          <p:cNvSpPr>
            <a:spLocks noGrp="1"/>
          </p:cNvSpPr>
          <p:nvPr>
            <p:ph type="ftr" sz="quarter" idx="11"/>
          </p:nvPr>
        </p:nvSpPr>
        <p:spPr>
          <a:xfrm>
            <a:off x="685800" y="6400801"/>
            <a:ext cx="7620000" cy="446314"/>
          </a:xfrm>
          <a:prstGeom prst="rect">
            <a:avLst/>
          </a:prstGeom>
        </p:spPr>
        <p:txBody>
          <a:bodyPr/>
          <a:lstStyle>
            <a:lvl1pPr>
              <a:defRPr sz="1000"/>
            </a:lvl1pPr>
          </a:lstStyle>
          <a:p>
            <a:r>
              <a:rPr lang="en-US" b="1" cap="all" dirty="0"/>
              <a:t>ACCORDS – </a:t>
            </a:r>
            <a:r>
              <a:rPr lang="en-US" b="1" cap="small" dirty="0"/>
              <a:t>Adult and Child Consortium for Health Outcomes Research and Delivery Science</a:t>
            </a:r>
            <a:endParaRPr lang="en-US" dirty="0"/>
          </a:p>
          <a:p>
            <a:r>
              <a:rPr lang="en-US" sz="900" b="1" dirty="0">
                <a:solidFill>
                  <a:schemeClr val="accent4"/>
                </a:solidFill>
              </a:rPr>
              <a:t>University of Colorado Denver | Anschutz Medical Campus</a:t>
            </a:r>
          </a:p>
          <a:p>
            <a:endParaRPr lang="en-US" dirty="0"/>
          </a:p>
        </p:txBody>
      </p:sp>
      <p:sp>
        <p:nvSpPr>
          <p:cNvPr id="7" name="Text Placeholder 2"/>
          <p:cNvSpPr>
            <a:spLocks noGrp="1"/>
          </p:cNvSpPr>
          <p:nvPr>
            <p:ph idx="13"/>
          </p:nvPr>
        </p:nvSpPr>
        <p:spPr>
          <a:xfrm>
            <a:off x="381000" y="2362200"/>
            <a:ext cx="8229600" cy="2362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1099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685800"/>
            <a:ext cx="8229600" cy="1143000"/>
          </a:xfrm>
        </p:spPr>
        <p:txBody>
          <a:bodyPr/>
          <a:lstStyle>
            <a:lvl1pPr>
              <a:defRPr/>
            </a:lvl1pPr>
          </a:lstStyle>
          <a:p>
            <a:r>
              <a:rPr lang="en-US" dirty="0"/>
              <a:t>SLIDE TITLE</a:t>
            </a:r>
          </a:p>
        </p:txBody>
      </p:sp>
      <p:sp>
        <p:nvSpPr>
          <p:cNvPr id="3" name="Content Placeholder 2"/>
          <p:cNvSpPr>
            <a:spLocks noGrp="1"/>
          </p:cNvSpPr>
          <p:nvPr>
            <p:ph sz="half" idx="1"/>
          </p:nvPr>
        </p:nvSpPr>
        <p:spPr>
          <a:xfrm>
            <a:off x="457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685800" y="6356350"/>
            <a:ext cx="7620000" cy="365125"/>
          </a:xfrm>
          <a:prstGeom prst="rect">
            <a:avLst/>
          </a:prstGeom>
        </p:spPr>
        <p:txBody>
          <a:bodyPr/>
          <a:lstStyle>
            <a:lvl1pPr>
              <a:defRPr sz="1050"/>
            </a:lvl1pPr>
          </a:lstStyle>
          <a:p>
            <a:r>
              <a:rPr lang="en-US" b="1" cap="all" dirty="0"/>
              <a:t>ACCORDS – </a:t>
            </a:r>
            <a:r>
              <a:rPr lang="en-US" b="1" cap="small" dirty="0"/>
              <a:t>Adult and Child Consortium for Health Outcomes Research and Delivery Science</a:t>
            </a:r>
            <a:endParaRPr lang="en-US" dirty="0"/>
          </a:p>
          <a:p>
            <a:r>
              <a:rPr lang="en-US" sz="700" b="1" dirty="0">
                <a:solidFill>
                  <a:schemeClr val="accent4"/>
                </a:solidFill>
              </a:rPr>
              <a:t>University of Colorado Denver | </a:t>
            </a:r>
            <a:r>
              <a:rPr lang="en-US" sz="800" b="1" dirty="0">
                <a:solidFill>
                  <a:schemeClr val="accent4"/>
                </a:solidFill>
              </a:rPr>
              <a:t>Anschutz Medical Campus</a:t>
            </a:r>
            <a:endParaRPr lang="en-US" dirty="0"/>
          </a:p>
        </p:txBody>
      </p:sp>
    </p:spTree>
    <p:extLst>
      <p:ext uri="{BB962C8B-B14F-4D97-AF65-F5344CB8AC3E}">
        <p14:creationId xmlns:p14="http://schemas.microsoft.com/office/powerpoint/2010/main" val="1074217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762000"/>
            <a:ext cx="8229600" cy="1143000"/>
          </a:xfrm>
        </p:spPr>
        <p:txBody>
          <a:bodyPr/>
          <a:lstStyle>
            <a:lvl1pPr>
              <a:defRPr/>
            </a:lvl1pPr>
          </a:lstStyle>
          <a:p>
            <a:r>
              <a:rPr lang="en-US" dirty="0"/>
              <a:t>SLIDE TITLE</a:t>
            </a:r>
          </a:p>
        </p:txBody>
      </p:sp>
      <p:sp>
        <p:nvSpPr>
          <p:cNvPr id="4" name="Footer Placeholder 3"/>
          <p:cNvSpPr>
            <a:spLocks noGrp="1"/>
          </p:cNvSpPr>
          <p:nvPr>
            <p:ph type="ftr" sz="quarter" idx="11"/>
          </p:nvPr>
        </p:nvSpPr>
        <p:spPr>
          <a:xfrm>
            <a:off x="685800" y="6356350"/>
            <a:ext cx="7620000" cy="365125"/>
          </a:xfrm>
          <a:prstGeom prst="rect">
            <a:avLst/>
          </a:prstGeom>
        </p:spPr>
        <p:txBody>
          <a:bodyPr/>
          <a:lstStyle/>
          <a:p>
            <a:endParaRPr lang="en-US" dirty="0"/>
          </a:p>
        </p:txBody>
      </p:sp>
      <p:sp>
        <p:nvSpPr>
          <p:cNvPr id="6" name="Footer Placeholder 5"/>
          <p:cNvSpPr txBox="1">
            <a:spLocks/>
          </p:cNvSpPr>
          <p:nvPr userDrawn="1"/>
        </p:nvSpPr>
        <p:spPr>
          <a:xfrm>
            <a:off x="718457" y="6324600"/>
            <a:ext cx="76200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cap="all" dirty="0">
                <a:solidFill>
                  <a:schemeClr val="tx1"/>
                </a:solidFill>
              </a:rPr>
              <a:t>ACCORDS – </a:t>
            </a:r>
            <a:r>
              <a:rPr lang="en-US" b="1" cap="small" dirty="0">
                <a:solidFill>
                  <a:schemeClr val="tx1"/>
                </a:solidFill>
              </a:rPr>
              <a:t>Adult and Child Consortium for Health Outcomes Research and Delivery Science</a:t>
            </a:r>
            <a:endParaRPr lang="en-US" dirty="0"/>
          </a:p>
          <a:p>
            <a:r>
              <a:rPr lang="en-US" sz="700" b="1" dirty="0">
                <a:solidFill>
                  <a:schemeClr val="accent4"/>
                </a:solidFill>
              </a:rPr>
              <a:t>University of Colorado Denver | </a:t>
            </a:r>
            <a:r>
              <a:rPr lang="en-US" sz="800" b="1" dirty="0">
                <a:solidFill>
                  <a:schemeClr val="accent4"/>
                </a:solidFill>
              </a:rPr>
              <a:t>Anschutz Medical Campus</a:t>
            </a:r>
            <a:endParaRPr lang="en-US" dirty="0"/>
          </a:p>
        </p:txBody>
      </p:sp>
    </p:spTree>
    <p:extLst>
      <p:ext uri="{BB962C8B-B14F-4D97-AF65-F5344CB8AC3E}">
        <p14:creationId xmlns:p14="http://schemas.microsoft.com/office/powerpoint/2010/main" val="3285782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52600" y="1905000"/>
            <a:ext cx="5486400" cy="566738"/>
          </a:xfrm>
        </p:spPr>
        <p:txBody>
          <a:bodyPr anchor="b"/>
          <a:lstStyle>
            <a:lvl1pPr algn="ctr">
              <a:defRPr sz="2000" b="1" baseline="0"/>
            </a:lvl1pPr>
          </a:lstStyle>
          <a:p>
            <a:r>
              <a:rPr lang="en-US" dirty="0"/>
              <a:t>Our Collaborators</a:t>
            </a:r>
          </a:p>
        </p:txBody>
      </p:sp>
      <p:sp>
        <p:nvSpPr>
          <p:cNvPr id="4" name="Text Placeholder 3"/>
          <p:cNvSpPr>
            <a:spLocks noGrp="1"/>
          </p:cNvSpPr>
          <p:nvPr>
            <p:ph type="body" sz="half" idx="2"/>
          </p:nvPr>
        </p:nvSpPr>
        <p:spPr>
          <a:xfrm>
            <a:off x="457200" y="5257800"/>
            <a:ext cx="8229600" cy="1143000"/>
          </a:xfrm>
          <a:solidFill>
            <a:schemeClr val="bg2"/>
          </a:solidFill>
          <a:ln w="12700">
            <a:solidFill>
              <a:schemeClr val="tx1"/>
            </a:solidFill>
          </a:ln>
        </p:spPr>
        <p:txBody>
          <a:bodyPr/>
          <a:lstStyle>
            <a:lvl1pPr marL="0" marR="0" indent="0">
              <a:lnSpc>
                <a:spcPts val="1300"/>
              </a:lnSpc>
              <a:spcBef>
                <a:spcPts val="0"/>
              </a:spcBef>
              <a:spcAft>
                <a:spcPts val="0"/>
              </a:spcAft>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a:spcBef>
                <a:spcPts val="0"/>
              </a:spcBef>
              <a:spcAft>
                <a:spcPts val="0"/>
              </a:spcAft>
            </a:pPr>
            <a:r>
              <a:rPr lang="en-US" sz="900" dirty="0">
                <a:effectLst/>
                <a:latin typeface="+mn-lt"/>
                <a:ea typeface="Times New Roman"/>
                <a:cs typeface="Arial"/>
              </a:rPr>
              <a:t>The project is supported by AHRQ grant number </a:t>
            </a:r>
            <a:r>
              <a:rPr lang="en-US" sz="900" dirty="0">
                <a:effectLst/>
                <a:latin typeface="+mn-lt"/>
                <a:ea typeface="Cambria"/>
                <a:cs typeface="Arial"/>
              </a:rPr>
              <a:t>R13 HS23723-01 in cooperation with two AHRQ Research Centers for Excellence in Clinical Preventive Services at the University of Colorado Anschutz Medical Campus and the University of North Carolina.</a:t>
            </a:r>
            <a:endParaRPr lang="en-US" sz="900" dirty="0">
              <a:effectLst/>
              <a:latin typeface="+mn-lt"/>
              <a:ea typeface="Times New Roman"/>
              <a:cs typeface="Times New Roman"/>
            </a:endParaRPr>
          </a:p>
          <a:p>
            <a:pPr marL="0" marR="0">
              <a:spcBef>
                <a:spcPts val="0"/>
              </a:spcBef>
              <a:spcAft>
                <a:spcPts val="0"/>
              </a:spcAft>
            </a:pPr>
            <a:r>
              <a:rPr lang="en-US" sz="900" dirty="0">
                <a:effectLst/>
                <a:latin typeface="+mn-lt"/>
                <a:ea typeface="Times New Roman"/>
                <a:cs typeface="Arial"/>
              </a:rPr>
              <a:t> </a:t>
            </a:r>
            <a:endParaRPr lang="en-US" sz="900" dirty="0">
              <a:effectLst/>
              <a:latin typeface="+mn-lt"/>
              <a:ea typeface="Times New Roman"/>
              <a:cs typeface="Times New Roman"/>
            </a:endParaRPr>
          </a:p>
          <a:p>
            <a:pPr marL="0" marR="0">
              <a:lnSpc>
                <a:spcPts val="1300"/>
              </a:lnSpc>
              <a:spcBef>
                <a:spcPts val="0"/>
              </a:spcBef>
              <a:spcAft>
                <a:spcPts val="0"/>
              </a:spcAft>
            </a:pPr>
            <a:r>
              <a:rPr lang="en-US" sz="900" dirty="0">
                <a:effectLst/>
                <a:latin typeface="+mn-lt"/>
                <a:ea typeface="Times New Roman"/>
                <a:cs typeface="Arial"/>
              </a:rPr>
              <a:t>This project is also generously sponsored by the Adult and Child Center for Health Outcomes Research and Delivery Science (ACCORDS) at the University of Colorado Anschutz Medical Campus, the U.S. Department of Veterans Affairs’ Seattle-Denver Center of Innovation for Veteran-Centered and Value-Driven Care, and the Colorado Clinical &amp; Translational Sciences Institute (CCTSI).</a:t>
            </a:r>
            <a:endParaRPr lang="en-US" sz="900" dirty="0">
              <a:effectLst/>
              <a:latin typeface="+mn-lt"/>
              <a:ea typeface="Times New Roman"/>
              <a:cs typeface="Times New Roman"/>
            </a:endParaRPr>
          </a:p>
        </p:txBody>
      </p:sp>
      <p:pic>
        <p:nvPicPr>
          <p:cNvPr id="409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10200" y="2769938"/>
            <a:ext cx="2758751" cy="1035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5800" y="2971800"/>
            <a:ext cx="2811548" cy="796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5"/>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userDrawn="1">
            <p:extLst>
              <p:ext uri="{D42A27DB-BD31-4B8C-83A1-F6EECF244321}">
                <p14:modId xmlns:p14="http://schemas.microsoft.com/office/powerpoint/2010/main" val="3700907791"/>
              </p:ext>
            </p:extLst>
          </p:nvPr>
        </p:nvGraphicFramePr>
        <p:xfrm>
          <a:off x="533400" y="4114800"/>
          <a:ext cx="3678115" cy="762000"/>
        </p:xfrm>
        <a:graphic>
          <a:graphicData uri="http://schemas.openxmlformats.org/presentationml/2006/ole">
            <mc:AlternateContent xmlns:mc="http://schemas.openxmlformats.org/markup-compatibility/2006">
              <mc:Choice xmlns:v="urn:schemas-microsoft-com:vml" Requires="v">
                <p:oleObj spid="_x0000_s4225" name="Bitmap Image" r:id="rId5" imgW="3914286" imgH="809738" progId="Paint.Picture">
                  <p:embed/>
                </p:oleObj>
              </mc:Choice>
              <mc:Fallback>
                <p:oleObj name="Bitmap Image" r:id="rId5" imgW="3914286" imgH="809738" progId="Paint.Picture">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114800"/>
                        <a:ext cx="3678115" cy="762000"/>
                      </a:xfrm>
                      <a:prstGeom prst="rect">
                        <a:avLst/>
                      </a:prstGeom>
                      <a:noFill/>
                    </p:spPr>
                  </p:pic>
                </p:oleObj>
              </mc:Fallback>
            </mc:AlternateContent>
          </a:graphicData>
        </a:graphic>
      </p:graphicFrame>
      <p:pic>
        <p:nvPicPr>
          <p:cNvPr id="4102" name="Picture 6"/>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34000" y="4191000"/>
            <a:ext cx="2693233"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8008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59BABA-6236-4684-9A93-57D19021EF05}"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6D75A-0D03-43B9-8B83-1264B5423FBE}" type="slidenum">
              <a:rPr lang="en-US" smtClean="0"/>
              <a:t>‹#›</a:t>
            </a:fld>
            <a:endParaRPr lang="en-US"/>
          </a:p>
        </p:txBody>
      </p:sp>
    </p:spTree>
    <p:extLst>
      <p:ext uri="{BB962C8B-B14F-4D97-AF65-F5344CB8AC3E}">
        <p14:creationId xmlns:p14="http://schemas.microsoft.com/office/powerpoint/2010/main" val="3317455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838200"/>
            <a:ext cx="8229600" cy="1143000"/>
          </a:xfrm>
          <a:prstGeom prst="rect">
            <a:avLst/>
          </a:prstGeom>
        </p:spPr>
        <p:txBody>
          <a:bodyPr vert="horz" lIns="91440" tIns="45720" rIns="91440" bIns="45720" rtlCol="0" anchor="ctr">
            <a:normAutofit/>
          </a:bodyPr>
          <a:lstStyle/>
          <a:p>
            <a:r>
              <a:rPr lang="en-US" dirty="0"/>
              <a:t>PRESENTATION TITLE</a:t>
            </a:r>
          </a:p>
        </p:txBody>
      </p:sp>
      <p:sp>
        <p:nvSpPr>
          <p:cNvPr id="3" name="Text Placeholder 2"/>
          <p:cNvSpPr>
            <a:spLocks noGrp="1"/>
          </p:cNvSpPr>
          <p:nvPr>
            <p:ph type="body" idx="1"/>
          </p:nvPr>
        </p:nvSpPr>
        <p:spPr>
          <a:xfrm>
            <a:off x="381000" y="2209800"/>
            <a:ext cx="8229600" cy="3429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381000" y="1828800"/>
            <a:ext cx="8382000" cy="0"/>
          </a:xfrm>
          <a:prstGeom prst="line">
            <a:avLst/>
          </a:prstGeom>
          <a:ln w="57150">
            <a:solidFill>
              <a:schemeClr val="accent4"/>
            </a:solidFill>
          </a:ln>
          <a:effectLst/>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2400" y="53489"/>
            <a:ext cx="4114800" cy="784711"/>
          </a:xfrm>
          <a:prstGeom prst="rect">
            <a:avLst/>
          </a:prstGeom>
        </p:spPr>
      </p:pic>
    </p:spTree>
    <p:extLst>
      <p:ext uri="{BB962C8B-B14F-4D97-AF65-F5344CB8AC3E}">
        <p14:creationId xmlns:p14="http://schemas.microsoft.com/office/powerpoint/2010/main" val="2211712750"/>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2" r:id="rId3"/>
    <p:sldLayoutId id="2147483654" r:id="rId4"/>
    <p:sldLayoutId id="2147483657" r:id="rId5"/>
    <p:sldLayoutId id="2147483660" r:id="rId6"/>
  </p:sldLayoutIdLst>
  <p:hf sldNum="0" hdr="0" dt="0"/>
  <p:txStyles>
    <p:titleStyle>
      <a:lvl1pPr algn="ctr" defTabSz="914400" rtl="0" eaLnBrk="1" latinLnBrk="0" hangingPunct="1">
        <a:spcBef>
          <a:spcPct val="0"/>
        </a:spcBef>
        <a:buNone/>
        <a:defRPr sz="44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Post-Acute-Care-Quality-Initiatives/Downloads/Summary-of-Listening-Session-on-SDoH-Data-Elements.pdf"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www.nationalacademies.org/hmd/Activities/PublicHealth/SocialDeterminantsEHR.aspx"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www.nachc.org/research-and-data/prapare/"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8F3C1-9506-4E41-85D8-1D01171BEA5F}"/>
              </a:ext>
            </a:extLst>
          </p:cNvPr>
          <p:cNvSpPr>
            <a:spLocks noGrp="1"/>
          </p:cNvSpPr>
          <p:nvPr>
            <p:ph type="ctrTitle"/>
          </p:nvPr>
        </p:nvSpPr>
        <p:spPr>
          <a:xfrm>
            <a:off x="685800" y="2895600"/>
            <a:ext cx="7772400" cy="2387600"/>
          </a:xfrm>
        </p:spPr>
        <p:txBody>
          <a:bodyPr>
            <a:noAutofit/>
          </a:bodyPr>
          <a:lstStyle/>
          <a:p>
            <a:r>
              <a:rPr lang="en-US" sz="4000" dirty="0"/>
              <a:t>You Want to Ask Me </a:t>
            </a:r>
            <a:r>
              <a:rPr lang="en-US" sz="4000" i="1" dirty="0"/>
              <a:t>What</a:t>
            </a:r>
            <a:r>
              <a:rPr lang="en-US" sz="4000" dirty="0"/>
              <a:t> Question?? </a:t>
            </a:r>
            <a:br>
              <a:rPr lang="en-US" sz="4000" dirty="0"/>
            </a:br>
            <a:r>
              <a:rPr lang="en-US" sz="4000" dirty="0"/>
              <a:t>Collection of Social Determinants of Health in the Healthcare Setting </a:t>
            </a:r>
          </a:p>
        </p:txBody>
      </p:sp>
      <p:sp>
        <p:nvSpPr>
          <p:cNvPr id="3" name="Subtitle 2">
            <a:extLst>
              <a:ext uri="{FF2B5EF4-FFF2-40B4-BE49-F238E27FC236}">
                <a16:creationId xmlns:a16="http://schemas.microsoft.com/office/drawing/2014/main" id="{82654D9F-24C6-4D73-A79C-167ED2DF474E}"/>
              </a:ext>
            </a:extLst>
          </p:cNvPr>
          <p:cNvSpPr>
            <a:spLocks noGrp="1"/>
          </p:cNvSpPr>
          <p:nvPr>
            <p:ph type="subTitle" idx="1"/>
          </p:nvPr>
        </p:nvSpPr>
        <p:spPr>
          <a:xfrm>
            <a:off x="1295400" y="5410200"/>
            <a:ext cx="6858000" cy="1295400"/>
          </a:xfrm>
        </p:spPr>
        <p:txBody>
          <a:bodyPr>
            <a:normAutofit fontScale="85000" lnSpcReduction="20000"/>
          </a:bodyPr>
          <a:lstStyle/>
          <a:p>
            <a:pPr>
              <a:lnSpc>
                <a:spcPct val="120000"/>
              </a:lnSpc>
            </a:pPr>
            <a:r>
              <a:rPr lang="en-US" sz="2300" dirty="0"/>
              <a:t>Megan Morris, PhD, MPH</a:t>
            </a:r>
          </a:p>
          <a:p>
            <a:pPr>
              <a:lnSpc>
                <a:spcPct val="120000"/>
              </a:lnSpc>
            </a:pPr>
            <a:r>
              <a:rPr lang="en-US" sz="2000" dirty="0"/>
              <a:t>Director of Qualitative and Mixed Methods Core, ACCORDS</a:t>
            </a:r>
            <a:br>
              <a:rPr lang="en-US" sz="2000" dirty="0"/>
            </a:br>
            <a:r>
              <a:rPr lang="en-US" sz="2000" dirty="0"/>
              <a:t>Founder and Director of LEADERs</a:t>
            </a:r>
            <a:br>
              <a:rPr lang="en-US" sz="2000" dirty="0"/>
            </a:br>
            <a:r>
              <a:rPr lang="en-US" sz="2000" dirty="0"/>
              <a:t>March 4</a:t>
            </a:r>
            <a:r>
              <a:rPr lang="en-US" sz="2000" baseline="30000" dirty="0"/>
              <a:t>th</a:t>
            </a:r>
            <a:r>
              <a:rPr lang="en-US" sz="2000" dirty="0"/>
              <a:t>, 2020</a:t>
            </a:r>
          </a:p>
        </p:txBody>
      </p:sp>
    </p:spTree>
    <p:extLst>
      <p:ext uri="{BB962C8B-B14F-4D97-AF65-F5344CB8AC3E}">
        <p14:creationId xmlns:p14="http://schemas.microsoft.com/office/powerpoint/2010/main" val="25397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1B6AE-C9E5-42CA-9207-2D7B15ACB6C4}"/>
              </a:ext>
            </a:extLst>
          </p:cNvPr>
          <p:cNvSpPr>
            <a:spLocks noGrp="1"/>
          </p:cNvSpPr>
          <p:nvPr>
            <p:ph type="title"/>
          </p:nvPr>
        </p:nvSpPr>
        <p:spPr/>
        <p:txBody>
          <a:bodyPr>
            <a:noAutofit/>
          </a:bodyPr>
          <a:lstStyle/>
          <a:p>
            <a:r>
              <a:rPr lang="en-US" sz="3600" dirty="0"/>
              <a:t>Recording SDOH in Electronic Health Records (EHR)</a:t>
            </a:r>
          </a:p>
        </p:txBody>
      </p:sp>
      <p:sp>
        <p:nvSpPr>
          <p:cNvPr id="3" name="Content Placeholder 2">
            <a:extLst>
              <a:ext uri="{FF2B5EF4-FFF2-40B4-BE49-F238E27FC236}">
                <a16:creationId xmlns:a16="http://schemas.microsoft.com/office/drawing/2014/main" id="{0A6EBE69-118F-4D3B-B848-8A35B7372635}"/>
              </a:ext>
            </a:extLst>
          </p:cNvPr>
          <p:cNvSpPr>
            <a:spLocks noGrp="1"/>
          </p:cNvSpPr>
          <p:nvPr>
            <p:ph idx="1"/>
          </p:nvPr>
        </p:nvSpPr>
        <p:spPr>
          <a:xfrm>
            <a:off x="4224759" y="1980077"/>
            <a:ext cx="4174844" cy="4351338"/>
          </a:xfrm>
        </p:spPr>
        <p:txBody>
          <a:bodyPr>
            <a:normAutofit fontScale="85000" lnSpcReduction="10000"/>
          </a:bodyPr>
          <a:lstStyle/>
          <a:p>
            <a:r>
              <a:rPr lang="en-US" dirty="0"/>
              <a:t>HITECH Act: Stage 2 and 3 of Meaningful Use</a:t>
            </a:r>
          </a:p>
          <a:p>
            <a:pPr lvl="1"/>
            <a:r>
              <a:rPr lang="en-US" dirty="0"/>
              <a:t>Use EHRs that allow for collection of race, ethnicity, language and SOGI</a:t>
            </a:r>
          </a:p>
          <a:p>
            <a:pPr lvl="1"/>
            <a:endParaRPr lang="en-US" dirty="0"/>
          </a:p>
          <a:p>
            <a:r>
              <a:rPr lang="en-US" dirty="0">
                <a:hlinkClick r:id="rId3"/>
              </a:rPr>
              <a:t>CMS Listening Session</a:t>
            </a:r>
            <a:endParaRPr lang="en-US" dirty="0"/>
          </a:p>
          <a:p>
            <a:pPr lvl="1"/>
            <a:r>
              <a:rPr lang="en-US" dirty="0"/>
              <a:t>December 2018</a:t>
            </a:r>
          </a:p>
          <a:p>
            <a:pPr lvl="1"/>
            <a:r>
              <a:rPr lang="en-US" dirty="0"/>
              <a:t>Prioritize data elements </a:t>
            </a:r>
          </a:p>
          <a:p>
            <a:pPr lvl="1"/>
            <a:endParaRPr lang="en-US" dirty="0"/>
          </a:p>
        </p:txBody>
      </p:sp>
      <p:pic>
        <p:nvPicPr>
          <p:cNvPr id="3074" name="Picture 2" descr="http://images.nap.edu/images/cover.php?id=18709">
            <a:extLst>
              <a:ext uri="{FF2B5EF4-FFF2-40B4-BE49-F238E27FC236}">
                <a16:creationId xmlns:a16="http://schemas.microsoft.com/office/drawing/2014/main" id="{28725B91-4597-48BE-856B-977FF7AA5F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257" y="2057400"/>
            <a:ext cx="3028950" cy="454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942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49CA-6D1B-4C52-99EC-285699BFB3A5}"/>
              </a:ext>
            </a:extLst>
          </p:cNvPr>
          <p:cNvSpPr>
            <a:spLocks noGrp="1"/>
          </p:cNvSpPr>
          <p:nvPr>
            <p:ph type="title"/>
          </p:nvPr>
        </p:nvSpPr>
        <p:spPr/>
        <p:txBody>
          <a:bodyPr>
            <a:noAutofit/>
          </a:bodyPr>
          <a:lstStyle/>
          <a:p>
            <a:r>
              <a:rPr lang="en-US" sz="3200" dirty="0"/>
              <a:t>Patient Attitudes Towards Data Collection</a:t>
            </a:r>
          </a:p>
        </p:txBody>
      </p:sp>
      <p:sp>
        <p:nvSpPr>
          <p:cNvPr id="6" name="Content Placeholder 5">
            <a:extLst>
              <a:ext uri="{FF2B5EF4-FFF2-40B4-BE49-F238E27FC236}">
                <a16:creationId xmlns:a16="http://schemas.microsoft.com/office/drawing/2014/main" id="{C0D1C5F8-384B-413D-A8C9-26DAB5842E1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93024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49CA-6D1B-4C52-99EC-285699BFB3A5}"/>
              </a:ext>
            </a:extLst>
          </p:cNvPr>
          <p:cNvSpPr>
            <a:spLocks noGrp="1"/>
          </p:cNvSpPr>
          <p:nvPr>
            <p:ph type="title"/>
          </p:nvPr>
        </p:nvSpPr>
        <p:spPr/>
        <p:txBody>
          <a:bodyPr>
            <a:noAutofit/>
          </a:bodyPr>
          <a:lstStyle/>
          <a:p>
            <a:r>
              <a:rPr lang="en-US" sz="3200" dirty="0"/>
              <a:t>Patient Attitudes Towards Data Collection: </a:t>
            </a:r>
            <a:r>
              <a:rPr lang="en-US" sz="3200" dirty="0" err="1"/>
              <a:t>REaL</a:t>
            </a:r>
            <a:endParaRPr lang="en-US" sz="3200" dirty="0"/>
          </a:p>
        </p:txBody>
      </p:sp>
      <p:sp>
        <p:nvSpPr>
          <p:cNvPr id="3" name="Content Placeholder 2">
            <a:extLst>
              <a:ext uri="{FF2B5EF4-FFF2-40B4-BE49-F238E27FC236}">
                <a16:creationId xmlns:a16="http://schemas.microsoft.com/office/drawing/2014/main" id="{FEB0378C-76DA-401C-96C2-EBCBE6736B6A}"/>
              </a:ext>
            </a:extLst>
          </p:cNvPr>
          <p:cNvSpPr>
            <a:spLocks noGrp="1"/>
          </p:cNvSpPr>
          <p:nvPr>
            <p:ph idx="1"/>
          </p:nvPr>
        </p:nvSpPr>
        <p:spPr>
          <a:xfrm>
            <a:off x="401053" y="2133599"/>
            <a:ext cx="8406063" cy="4419601"/>
          </a:xfrm>
        </p:spPr>
        <p:txBody>
          <a:bodyPr>
            <a:normAutofit fontScale="85000" lnSpcReduction="20000"/>
          </a:bodyPr>
          <a:lstStyle/>
          <a:p>
            <a:r>
              <a:rPr lang="en-US" dirty="0"/>
              <a:t>Systematic review of 18 studies (2019)</a:t>
            </a:r>
          </a:p>
          <a:p>
            <a:pPr lvl="1"/>
            <a:r>
              <a:rPr lang="en-US" dirty="0"/>
              <a:t>Majority of patients believe that it should be collected</a:t>
            </a:r>
          </a:p>
          <a:p>
            <a:pPr lvl="1"/>
            <a:r>
              <a:rPr lang="en-US" dirty="0"/>
              <a:t>Concerns with who had access and where was it stored</a:t>
            </a:r>
          </a:p>
          <a:p>
            <a:pPr lvl="1"/>
            <a:endParaRPr lang="en-US" dirty="0"/>
          </a:p>
          <a:p>
            <a:r>
              <a:rPr lang="en-US" dirty="0"/>
              <a:t>Example:</a:t>
            </a:r>
          </a:p>
          <a:p>
            <a:pPr lvl="1"/>
            <a:r>
              <a:rPr lang="en-US" dirty="0"/>
              <a:t>2007 Telephone study in California, (only 105 were white, non-Hispanic)</a:t>
            </a:r>
          </a:p>
          <a:p>
            <a:pPr lvl="2"/>
            <a:r>
              <a:rPr lang="en-US" dirty="0"/>
              <a:t>88% agreed with healthcare providers collecting R/E</a:t>
            </a:r>
          </a:p>
          <a:p>
            <a:pPr lvl="2"/>
            <a:r>
              <a:rPr lang="en-US" dirty="0"/>
              <a:t>17% were uncomfortable with reporting own R/E</a:t>
            </a:r>
          </a:p>
          <a:p>
            <a:pPr lvl="2"/>
            <a:r>
              <a:rPr lang="en-US" dirty="0"/>
              <a:t>36% of Hispanics were uncomfortable reporting English proficiency</a:t>
            </a:r>
          </a:p>
          <a:p>
            <a:pPr lvl="1"/>
            <a:endParaRPr lang="en-US" dirty="0"/>
          </a:p>
        </p:txBody>
      </p:sp>
      <p:sp>
        <p:nvSpPr>
          <p:cNvPr id="5" name="TextBox 4">
            <a:extLst>
              <a:ext uri="{FF2B5EF4-FFF2-40B4-BE49-F238E27FC236}">
                <a16:creationId xmlns:a16="http://schemas.microsoft.com/office/drawing/2014/main" id="{37D3C223-AD88-46BC-ADC3-69C10780FCE8}"/>
              </a:ext>
            </a:extLst>
          </p:cNvPr>
          <p:cNvSpPr txBox="1"/>
          <p:nvPr/>
        </p:nvSpPr>
        <p:spPr>
          <a:xfrm>
            <a:off x="211615" y="6324600"/>
            <a:ext cx="8947193" cy="646331"/>
          </a:xfrm>
          <a:prstGeom prst="rect">
            <a:avLst/>
          </a:prstGeom>
          <a:noFill/>
        </p:spPr>
        <p:txBody>
          <a:bodyPr wrap="none" rtlCol="0">
            <a:spAutoFit/>
          </a:bodyPr>
          <a:lstStyle/>
          <a:p>
            <a:r>
              <a:rPr lang="en-US" sz="1200" dirty="0"/>
              <a:t>Petkovic J, Potential harms associated with routine collection of patient sociodemographic information (2019)</a:t>
            </a:r>
            <a:br>
              <a:rPr lang="en-US" sz="1200" dirty="0"/>
            </a:br>
            <a:r>
              <a:rPr lang="en-US" sz="1200" dirty="0"/>
              <a:t>Baker DW, et al. Attitudes toward health care providers, collecting information about patients' race, ethnicity, and language (2007)</a:t>
            </a:r>
          </a:p>
          <a:p>
            <a:endParaRPr lang="en-US" sz="1200" dirty="0"/>
          </a:p>
        </p:txBody>
      </p:sp>
    </p:spTree>
    <p:extLst>
      <p:ext uri="{BB962C8B-B14F-4D97-AF65-F5344CB8AC3E}">
        <p14:creationId xmlns:p14="http://schemas.microsoft.com/office/powerpoint/2010/main" val="305004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E3C45-24D8-4748-8791-52D21BFF8647}"/>
              </a:ext>
            </a:extLst>
          </p:cNvPr>
          <p:cNvSpPr>
            <a:spLocks noGrp="1"/>
          </p:cNvSpPr>
          <p:nvPr>
            <p:ph type="title"/>
          </p:nvPr>
        </p:nvSpPr>
        <p:spPr>
          <a:xfrm>
            <a:off x="386852" y="914400"/>
            <a:ext cx="8350758" cy="855537"/>
          </a:xfrm>
        </p:spPr>
        <p:txBody>
          <a:bodyPr>
            <a:noAutofit/>
          </a:bodyPr>
          <a:lstStyle/>
          <a:p>
            <a:r>
              <a:rPr lang="en-US" sz="3200" dirty="0"/>
              <a:t>Patient Attitudes Towards Collection: SOGI</a:t>
            </a:r>
          </a:p>
        </p:txBody>
      </p:sp>
      <p:sp>
        <p:nvSpPr>
          <p:cNvPr id="3" name="Content Placeholder 2">
            <a:extLst>
              <a:ext uri="{FF2B5EF4-FFF2-40B4-BE49-F238E27FC236}">
                <a16:creationId xmlns:a16="http://schemas.microsoft.com/office/drawing/2014/main" id="{A7367973-4DFB-4B12-AFDD-F4B2CDF01C34}"/>
              </a:ext>
            </a:extLst>
          </p:cNvPr>
          <p:cNvSpPr>
            <a:spLocks noGrp="1"/>
          </p:cNvSpPr>
          <p:nvPr>
            <p:ph idx="1"/>
          </p:nvPr>
        </p:nvSpPr>
        <p:spPr>
          <a:xfrm>
            <a:off x="422021" y="1905000"/>
            <a:ext cx="8229600" cy="3962400"/>
          </a:xfrm>
        </p:spPr>
        <p:txBody>
          <a:bodyPr>
            <a:normAutofit/>
          </a:bodyPr>
          <a:lstStyle/>
          <a:p>
            <a:pPr>
              <a:lnSpc>
                <a:spcPct val="120000"/>
              </a:lnSpc>
            </a:pPr>
            <a:r>
              <a:rPr lang="en-US" sz="2600" dirty="0"/>
              <a:t>Multiple studies have explored collection of SOGI in outpatient and emergency room settings (2014 – 2018)</a:t>
            </a:r>
          </a:p>
          <a:p>
            <a:pPr lvl="1">
              <a:lnSpc>
                <a:spcPct val="120000"/>
              </a:lnSpc>
            </a:pPr>
            <a:r>
              <a:rPr lang="en-US" sz="2200" dirty="0"/>
              <a:t>76-78% of patients who do and do not identify as LGBTQ are fine with SOGI data collection by HCOs and sharing with their provider</a:t>
            </a:r>
          </a:p>
          <a:p>
            <a:pPr lvl="1">
              <a:lnSpc>
                <a:spcPct val="120000"/>
              </a:lnSpc>
            </a:pPr>
            <a:r>
              <a:rPr lang="en-US" sz="2200" dirty="0"/>
              <a:t>90% of patients would share SO with provider </a:t>
            </a:r>
          </a:p>
          <a:p>
            <a:pPr lvl="2">
              <a:lnSpc>
                <a:spcPct val="120000"/>
              </a:lnSpc>
            </a:pPr>
            <a:r>
              <a:rPr lang="en-US" sz="1900" dirty="0"/>
              <a:t>Providers overestimate patient refusal (77%)</a:t>
            </a:r>
          </a:p>
          <a:p>
            <a:pPr lvl="2"/>
            <a:endParaRPr lang="en-US" dirty="0"/>
          </a:p>
          <a:p>
            <a:pPr lvl="2"/>
            <a:endParaRPr lang="en-US" dirty="0"/>
          </a:p>
        </p:txBody>
      </p:sp>
      <p:sp>
        <p:nvSpPr>
          <p:cNvPr id="4" name="TextBox 3">
            <a:extLst>
              <a:ext uri="{FF2B5EF4-FFF2-40B4-BE49-F238E27FC236}">
                <a16:creationId xmlns:a16="http://schemas.microsoft.com/office/drawing/2014/main" id="{71CF3732-A952-40DE-9057-1DAB7DB71564}"/>
              </a:ext>
            </a:extLst>
          </p:cNvPr>
          <p:cNvSpPr txBox="1"/>
          <p:nvPr/>
        </p:nvSpPr>
        <p:spPr>
          <a:xfrm>
            <a:off x="38100" y="5867400"/>
            <a:ext cx="9067800" cy="1384995"/>
          </a:xfrm>
          <a:prstGeom prst="rect">
            <a:avLst/>
          </a:prstGeom>
          <a:noFill/>
        </p:spPr>
        <p:txBody>
          <a:bodyPr wrap="square" rtlCol="0">
            <a:spAutoFit/>
          </a:bodyPr>
          <a:lstStyle/>
          <a:p>
            <a:r>
              <a:rPr lang="en-US" sz="1050" dirty="0"/>
              <a:t>Haider, et al. Emergency Department Query for Patient-Centered Approaches to Sexual Orientation and Gender Identity : The EQUALITY Study. (2017)</a:t>
            </a:r>
          </a:p>
          <a:p>
            <a:r>
              <a:rPr lang="en-US" sz="1050" dirty="0"/>
              <a:t>Cahill, et al. Do ask, do tell: high levels of acceptability by patients of routine collection of sexual orientation and gender identity data in four diverse American community health centers. (2014)</a:t>
            </a:r>
          </a:p>
          <a:p>
            <a:r>
              <a:rPr lang="en-US" sz="1050" dirty="0" err="1"/>
              <a:t>Rullo</a:t>
            </a:r>
            <a:r>
              <a:rPr lang="en-US" sz="1050" dirty="0"/>
              <a:t>, et al. Patient Acceptance of Sexual Orientation and Gender Identity Questions on Intake Forms in Outpatient Clinics: A Pragmatic Randomized Multisite Trial (2018)</a:t>
            </a:r>
          </a:p>
          <a:p>
            <a:endParaRPr lang="en-US" dirty="0"/>
          </a:p>
        </p:txBody>
      </p:sp>
    </p:spTree>
    <p:extLst>
      <p:ext uri="{BB962C8B-B14F-4D97-AF65-F5344CB8AC3E}">
        <p14:creationId xmlns:p14="http://schemas.microsoft.com/office/powerpoint/2010/main" val="101931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382AD-961A-4C9C-82CD-8853EC82C12F}"/>
              </a:ext>
            </a:extLst>
          </p:cNvPr>
          <p:cNvSpPr>
            <a:spLocks noGrp="1"/>
          </p:cNvSpPr>
          <p:nvPr>
            <p:ph type="title"/>
          </p:nvPr>
        </p:nvSpPr>
        <p:spPr/>
        <p:txBody>
          <a:bodyPr/>
          <a:lstStyle/>
          <a:p>
            <a:r>
              <a:rPr lang="en-US" dirty="0"/>
              <a:t>Patient Attitudes: SDOH</a:t>
            </a:r>
          </a:p>
        </p:txBody>
      </p:sp>
      <p:sp>
        <p:nvSpPr>
          <p:cNvPr id="3" name="Content Placeholder 2">
            <a:extLst>
              <a:ext uri="{FF2B5EF4-FFF2-40B4-BE49-F238E27FC236}">
                <a16:creationId xmlns:a16="http://schemas.microsoft.com/office/drawing/2014/main" id="{99D2C7FC-CA07-4C20-B2E2-5E9C8F361A0C}"/>
              </a:ext>
            </a:extLst>
          </p:cNvPr>
          <p:cNvSpPr>
            <a:spLocks noGrp="1"/>
          </p:cNvSpPr>
          <p:nvPr>
            <p:ph idx="1"/>
          </p:nvPr>
        </p:nvSpPr>
        <p:spPr>
          <a:xfrm>
            <a:off x="381000" y="2133600"/>
            <a:ext cx="8229600" cy="4114800"/>
          </a:xfrm>
        </p:spPr>
        <p:txBody>
          <a:bodyPr>
            <a:normAutofit/>
          </a:bodyPr>
          <a:lstStyle/>
          <a:p>
            <a:r>
              <a:rPr lang="en-US" sz="2800" dirty="0"/>
              <a:t>Growing number of studies documenting patients attitudes towards collection of SDOH</a:t>
            </a:r>
            <a:br>
              <a:rPr lang="en-US" sz="2800" dirty="0"/>
            </a:br>
            <a:endParaRPr lang="en-US" sz="2800" dirty="0"/>
          </a:p>
          <a:p>
            <a:r>
              <a:rPr lang="en-US" sz="2800" dirty="0"/>
              <a:t>Recent survey (n=969)</a:t>
            </a:r>
          </a:p>
          <a:p>
            <a:pPr lvl="1"/>
            <a:r>
              <a:rPr lang="en-US" sz="2400" dirty="0"/>
              <a:t>79% of participants believed that screening was appropriate</a:t>
            </a:r>
          </a:p>
          <a:p>
            <a:pPr lvl="1"/>
            <a:r>
              <a:rPr lang="en-US" sz="2400" dirty="0"/>
              <a:t>65% reported comfort with social risks in EHR</a:t>
            </a:r>
          </a:p>
          <a:p>
            <a:pPr marL="0" indent="0">
              <a:buNone/>
            </a:pPr>
            <a:endParaRPr lang="en-US" dirty="0"/>
          </a:p>
        </p:txBody>
      </p:sp>
      <p:sp>
        <p:nvSpPr>
          <p:cNvPr id="5" name="TextBox 4">
            <a:extLst>
              <a:ext uri="{FF2B5EF4-FFF2-40B4-BE49-F238E27FC236}">
                <a16:creationId xmlns:a16="http://schemas.microsoft.com/office/drawing/2014/main" id="{0C144993-3D1B-44CD-B0F0-CE3C282281EC}"/>
              </a:ext>
            </a:extLst>
          </p:cNvPr>
          <p:cNvSpPr txBox="1"/>
          <p:nvPr/>
        </p:nvSpPr>
        <p:spPr>
          <a:xfrm>
            <a:off x="400833" y="6096000"/>
            <a:ext cx="8362167" cy="861774"/>
          </a:xfrm>
          <a:prstGeom prst="rect">
            <a:avLst/>
          </a:prstGeom>
          <a:noFill/>
        </p:spPr>
        <p:txBody>
          <a:bodyPr wrap="square" rtlCol="0">
            <a:spAutoFit/>
          </a:bodyPr>
          <a:lstStyle/>
          <a:p>
            <a:r>
              <a:rPr lang="en-US" sz="1600" dirty="0" err="1"/>
              <a:t>DeMarchis</a:t>
            </a:r>
            <a:r>
              <a:rPr lang="en-US" sz="1600" dirty="0"/>
              <a:t> E. et al. Part I: A Quantitative Study of Social Risk Screening Acceptability in Patients and Caregivers. (2019)</a:t>
            </a:r>
          </a:p>
          <a:p>
            <a:endParaRPr lang="en-US" dirty="0"/>
          </a:p>
        </p:txBody>
      </p:sp>
    </p:spTree>
    <p:extLst>
      <p:ext uri="{BB962C8B-B14F-4D97-AF65-F5344CB8AC3E}">
        <p14:creationId xmlns:p14="http://schemas.microsoft.com/office/powerpoint/2010/main" val="382706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ACAAF-B650-4B9C-B407-3FC9EDA5AE77}"/>
              </a:ext>
            </a:extLst>
          </p:cNvPr>
          <p:cNvSpPr>
            <a:spLocks noGrp="1"/>
          </p:cNvSpPr>
          <p:nvPr>
            <p:ph type="title"/>
          </p:nvPr>
        </p:nvSpPr>
        <p:spPr/>
        <p:txBody>
          <a:bodyPr>
            <a:normAutofit fontScale="90000"/>
          </a:bodyPr>
          <a:lstStyle/>
          <a:p>
            <a:r>
              <a:rPr lang="en-US" dirty="0"/>
              <a:t>Patient Attitudes: Disability</a:t>
            </a:r>
          </a:p>
        </p:txBody>
      </p:sp>
      <p:sp>
        <p:nvSpPr>
          <p:cNvPr id="3" name="Content Placeholder 2">
            <a:extLst>
              <a:ext uri="{FF2B5EF4-FFF2-40B4-BE49-F238E27FC236}">
                <a16:creationId xmlns:a16="http://schemas.microsoft.com/office/drawing/2014/main" id="{97336D68-E86E-41B5-B079-087D16EFD9CA}"/>
              </a:ext>
            </a:extLst>
          </p:cNvPr>
          <p:cNvSpPr>
            <a:spLocks noGrp="1"/>
          </p:cNvSpPr>
          <p:nvPr>
            <p:ph idx="1"/>
          </p:nvPr>
        </p:nvSpPr>
        <p:spPr>
          <a:xfrm>
            <a:off x="533400" y="2133600"/>
            <a:ext cx="8077200" cy="4114800"/>
          </a:xfrm>
        </p:spPr>
        <p:txBody>
          <a:bodyPr>
            <a:normAutofit lnSpcReduction="10000"/>
          </a:bodyPr>
          <a:lstStyle/>
          <a:p>
            <a:r>
              <a:rPr lang="en-US" sz="2800" dirty="0"/>
              <a:t>Patient Survey (n=303)</a:t>
            </a:r>
          </a:p>
          <a:p>
            <a:pPr lvl="1"/>
            <a:r>
              <a:rPr lang="en-US" sz="2400" dirty="0"/>
              <a:t>Majority:</a:t>
            </a:r>
          </a:p>
          <a:p>
            <a:pPr lvl="2"/>
            <a:r>
              <a:rPr lang="en-US" sz="2000" dirty="0"/>
              <a:t>Thought that it is important for healthcare organizations (HCOs) to collect information about disabilities (88%)</a:t>
            </a:r>
          </a:p>
          <a:p>
            <a:pPr lvl="2"/>
            <a:r>
              <a:rPr lang="en-US" sz="2000" dirty="0"/>
              <a:t>Comfortable with HCOs collecting disability status (77%)</a:t>
            </a:r>
          </a:p>
          <a:p>
            <a:pPr lvl="1"/>
            <a:endParaRPr lang="en-US" sz="2400" dirty="0"/>
          </a:p>
          <a:p>
            <a:pPr lvl="1"/>
            <a:r>
              <a:rPr lang="en-US" sz="2400" dirty="0"/>
              <a:t>Despite this:</a:t>
            </a:r>
          </a:p>
          <a:p>
            <a:pPr lvl="2"/>
            <a:r>
              <a:rPr lang="en-US" sz="2000" dirty="0"/>
              <a:t>23% had concerns with front desk staff collecting disability status information</a:t>
            </a:r>
          </a:p>
          <a:p>
            <a:pPr lvl="2"/>
            <a:r>
              <a:rPr lang="en-US" sz="2000" dirty="0"/>
              <a:t>13% had concerns about information being used to discriminate</a:t>
            </a:r>
          </a:p>
        </p:txBody>
      </p:sp>
      <p:sp>
        <p:nvSpPr>
          <p:cNvPr id="4" name="TextBox 3">
            <a:extLst>
              <a:ext uri="{FF2B5EF4-FFF2-40B4-BE49-F238E27FC236}">
                <a16:creationId xmlns:a16="http://schemas.microsoft.com/office/drawing/2014/main" id="{46A62F4D-2812-481A-B841-0289EB44036A}"/>
              </a:ext>
            </a:extLst>
          </p:cNvPr>
          <p:cNvSpPr txBox="1"/>
          <p:nvPr/>
        </p:nvSpPr>
        <p:spPr>
          <a:xfrm>
            <a:off x="990600" y="6096000"/>
            <a:ext cx="7772400" cy="800219"/>
          </a:xfrm>
          <a:prstGeom prst="rect">
            <a:avLst/>
          </a:prstGeom>
          <a:noFill/>
        </p:spPr>
        <p:txBody>
          <a:bodyPr wrap="square" rtlCol="0">
            <a:spAutoFit/>
          </a:bodyPr>
          <a:lstStyle/>
          <a:p>
            <a:r>
              <a:rPr lang="en-US" sz="1400" dirty="0"/>
              <a:t>Morris MA. et al. Collection of patients’ disability status by healthcare organizations: Patients’ perceptions and attitudes. (2017)</a:t>
            </a:r>
          </a:p>
          <a:p>
            <a:endParaRPr lang="en-US" dirty="0"/>
          </a:p>
        </p:txBody>
      </p:sp>
    </p:spTree>
    <p:extLst>
      <p:ext uri="{BB962C8B-B14F-4D97-AF65-F5344CB8AC3E}">
        <p14:creationId xmlns:p14="http://schemas.microsoft.com/office/powerpoint/2010/main" val="105069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FFC26-1478-40DD-A611-77C181BB684D}"/>
              </a:ext>
            </a:extLst>
          </p:cNvPr>
          <p:cNvSpPr>
            <a:spLocks noGrp="1"/>
          </p:cNvSpPr>
          <p:nvPr>
            <p:ph type="title"/>
          </p:nvPr>
        </p:nvSpPr>
        <p:spPr>
          <a:xfrm>
            <a:off x="381000" y="762000"/>
            <a:ext cx="8610600" cy="1143000"/>
          </a:xfrm>
        </p:spPr>
        <p:txBody>
          <a:bodyPr>
            <a:normAutofit/>
          </a:bodyPr>
          <a:lstStyle/>
          <a:p>
            <a:r>
              <a:rPr lang="en-US" dirty="0"/>
              <a:t>How well are we doing?</a:t>
            </a:r>
          </a:p>
        </p:txBody>
      </p:sp>
      <p:sp>
        <p:nvSpPr>
          <p:cNvPr id="4" name="TextBox 3">
            <a:extLst>
              <a:ext uri="{FF2B5EF4-FFF2-40B4-BE49-F238E27FC236}">
                <a16:creationId xmlns:a16="http://schemas.microsoft.com/office/drawing/2014/main" id="{88923C57-71AD-4613-94B9-5C486B70ADF2}"/>
              </a:ext>
            </a:extLst>
          </p:cNvPr>
          <p:cNvSpPr txBox="1"/>
          <p:nvPr/>
        </p:nvSpPr>
        <p:spPr>
          <a:xfrm>
            <a:off x="381001" y="6324600"/>
            <a:ext cx="7620000" cy="461665"/>
          </a:xfrm>
          <a:prstGeom prst="rect">
            <a:avLst/>
          </a:prstGeom>
          <a:noFill/>
        </p:spPr>
        <p:txBody>
          <a:bodyPr wrap="square" rtlCol="0">
            <a:spAutoFit/>
          </a:bodyPr>
          <a:lstStyle/>
          <a:p>
            <a:r>
              <a:rPr lang="en-US" sz="1200" dirty="0"/>
              <a:t>Hasnain-Wynia R, et al. Who, When and How: The Current State of Race, Ethnicity, and Primary Language Data Collection in Hospitals (2004)</a:t>
            </a:r>
          </a:p>
        </p:txBody>
      </p:sp>
      <p:sp>
        <p:nvSpPr>
          <p:cNvPr id="6" name="Content Placeholder 5">
            <a:extLst>
              <a:ext uri="{FF2B5EF4-FFF2-40B4-BE49-F238E27FC236}">
                <a16:creationId xmlns:a16="http://schemas.microsoft.com/office/drawing/2014/main" id="{E411CBCD-82D7-4E9F-A611-9266006D25B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93218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FFC26-1478-40DD-A611-77C181BB684D}"/>
              </a:ext>
            </a:extLst>
          </p:cNvPr>
          <p:cNvSpPr>
            <a:spLocks noGrp="1"/>
          </p:cNvSpPr>
          <p:nvPr>
            <p:ph type="title"/>
          </p:nvPr>
        </p:nvSpPr>
        <p:spPr>
          <a:xfrm>
            <a:off x="381000" y="762000"/>
            <a:ext cx="8610600" cy="1143000"/>
          </a:xfrm>
        </p:spPr>
        <p:txBody>
          <a:bodyPr>
            <a:normAutofit fontScale="90000"/>
          </a:bodyPr>
          <a:lstStyle/>
          <a:p>
            <a:r>
              <a:rPr lang="en-US" dirty="0"/>
              <a:t>How well are we doing? </a:t>
            </a:r>
            <a:r>
              <a:rPr lang="en-US" dirty="0" err="1"/>
              <a:t>REaL</a:t>
            </a:r>
            <a:endParaRPr lang="en-US" dirty="0"/>
          </a:p>
        </p:txBody>
      </p:sp>
      <p:sp>
        <p:nvSpPr>
          <p:cNvPr id="3" name="Content Placeholder 2">
            <a:extLst>
              <a:ext uri="{FF2B5EF4-FFF2-40B4-BE49-F238E27FC236}">
                <a16:creationId xmlns:a16="http://schemas.microsoft.com/office/drawing/2014/main" id="{9B3D4FCE-05BF-4E7D-83CB-A07FC8AD102C}"/>
              </a:ext>
            </a:extLst>
          </p:cNvPr>
          <p:cNvSpPr>
            <a:spLocks noGrp="1"/>
          </p:cNvSpPr>
          <p:nvPr>
            <p:ph idx="1"/>
          </p:nvPr>
        </p:nvSpPr>
        <p:spPr>
          <a:xfrm>
            <a:off x="381000" y="2133600"/>
            <a:ext cx="8229600" cy="3124200"/>
          </a:xfrm>
        </p:spPr>
        <p:txBody>
          <a:bodyPr>
            <a:normAutofit fontScale="85000" lnSpcReduction="10000"/>
          </a:bodyPr>
          <a:lstStyle/>
          <a:p>
            <a:endParaRPr lang="en-US" dirty="0"/>
          </a:p>
          <a:p>
            <a:r>
              <a:rPr lang="en-US" dirty="0"/>
              <a:t>2004 Commonwealth Fund Report</a:t>
            </a:r>
          </a:p>
          <a:p>
            <a:pPr lvl="1"/>
            <a:r>
              <a:rPr lang="en-US" dirty="0"/>
              <a:t>56% of hospitals in study reported R/E</a:t>
            </a:r>
          </a:p>
          <a:p>
            <a:pPr lvl="1"/>
            <a:r>
              <a:rPr lang="en-US" dirty="0"/>
              <a:t>Half of these obtained R/E by staff observation</a:t>
            </a:r>
          </a:p>
          <a:p>
            <a:pPr lvl="1"/>
            <a:endParaRPr lang="en-US" dirty="0"/>
          </a:p>
          <a:p>
            <a:r>
              <a:rPr lang="en-US" dirty="0"/>
              <a:t>UCHealth</a:t>
            </a:r>
          </a:p>
          <a:p>
            <a:pPr lvl="1"/>
            <a:r>
              <a:rPr lang="en-US" dirty="0"/>
              <a:t>Fall 2019 – 78% Completion in primary care patients</a:t>
            </a:r>
          </a:p>
          <a:p>
            <a:pPr marL="0" indent="0">
              <a:buNone/>
            </a:pPr>
            <a:endParaRPr lang="en-US" dirty="0"/>
          </a:p>
        </p:txBody>
      </p:sp>
      <p:sp>
        <p:nvSpPr>
          <p:cNvPr id="4" name="TextBox 3">
            <a:extLst>
              <a:ext uri="{FF2B5EF4-FFF2-40B4-BE49-F238E27FC236}">
                <a16:creationId xmlns:a16="http://schemas.microsoft.com/office/drawing/2014/main" id="{88923C57-71AD-4613-94B9-5C486B70ADF2}"/>
              </a:ext>
            </a:extLst>
          </p:cNvPr>
          <p:cNvSpPr txBox="1"/>
          <p:nvPr/>
        </p:nvSpPr>
        <p:spPr>
          <a:xfrm>
            <a:off x="381001" y="6324600"/>
            <a:ext cx="7620000" cy="461665"/>
          </a:xfrm>
          <a:prstGeom prst="rect">
            <a:avLst/>
          </a:prstGeom>
          <a:noFill/>
        </p:spPr>
        <p:txBody>
          <a:bodyPr wrap="square" rtlCol="0">
            <a:spAutoFit/>
          </a:bodyPr>
          <a:lstStyle/>
          <a:p>
            <a:r>
              <a:rPr lang="en-US" sz="1200" dirty="0"/>
              <a:t>Hasnain-Wynia R, et al. Who, When and How: The Current State of Race, Ethnicity, and Primary Language Data Collection in Hospitals (2004)</a:t>
            </a:r>
          </a:p>
        </p:txBody>
      </p:sp>
    </p:spTree>
    <p:extLst>
      <p:ext uri="{BB962C8B-B14F-4D97-AF65-F5344CB8AC3E}">
        <p14:creationId xmlns:p14="http://schemas.microsoft.com/office/powerpoint/2010/main" val="3989702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63400-4404-432B-94B2-D26DC0AE7156}"/>
              </a:ext>
            </a:extLst>
          </p:cNvPr>
          <p:cNvSpPr>
            <a:spLocks noGrp="1"/>
          </p:cNvSpPr>
          <p:nvPr>
            <p:ph type="title"/>
          </p:nvPr>
        </p:nvSpPr>
        <p:spPr>
          <a:xfrm>
            <a:off x="304800" y="853364"/>
            <a:ext cx="8534400" cy="1143000"/>
          </a:xfrm>
        </p:spPr>
        <p:txBody>
          <a:bodyPr>
            <a:normAutofit fontScale="90000"/>
          </a:bodyPr>
          <a:lstStyle/>
          <a:p>
            <a:r>
              <a:rPr lang="en-US" dirty="0"/>
              <a:t>How well are we doing? SOGI</a:t>
            </a:r>
          </a:p>
        </p:txBody>
      </p:sp>
      <p:sp>
        <p:nvSpPr>
          <p:cNvPr id="3" name="Content Placeholder 2">
            <a:extLst>
              <a:ext uri="{FF2B5EF4-FFF2-40B4-BE49-F238E27FC236}">
                <a16:creationId xmlns:a16="http://schemas.microsoft.com/office/drawing/2014/main" id="{C5C85DEB-4C50-429E-BD85-88AE289D89F4}"/>
              </a:ext>
            </a:extLst>
          </p:cNvPr>
          <p:cNvSpPr>
            <a:spLocks noGrp="1"/>
          </p:cNvSpPr>
          <p:nvPr>
            <p:ph idx="1"/>
          </p:nvPr>
        </p:nvSpPr>
        <p:spPr>
          <a:xfrm>
            <a:off x="533400" y="1825625"/>
            <a:ext cx="8305800" cy="3420143"/>
          </a:xfrm>
        </p:spPr>
        <p:txBody>
          <a:bodyPr>
            <a:normAutofit/>
          </a:bodyPr>
          <a:lstStyle/>
          <a:p>
            <a:r>
              <a:rPr lang="en-US" sz="2800" dirty="0"/>
              <a:t>Health Resources and Services Administration (HRSA) began requiring their Health Center Program grantees (HCs) to collect and report SOGI </a:t>
            </a:r>
          </a:p>
          <a:p>
            <a:r>
              <a:rPr lang="en-US" sz="2800" dirty="0"/>
              <a:t>1367 US health centers</a:t>
            </a:r>
          </a:p>
          <a:p>
            <a:pPr lvl="1"/>
            <a:r>
              <a:rPr lang="en-US" sz="2400" dirty="0"/>
              <a:t>77% of records were missing SO</a:t>
            </a:r>
          </a:p>
          <a:p>
            <a:pPr lvl="1"/>
            <a:r>
              <a:rPr lang="en-US" sz="2400" dirty="0"/>
              <a:t>63% of records were missing GI</a:t>
            </a:r>
          </a:p>
          <a:p>
            <a:pPr marL="457200" lvl="1" indent="0">
              <a:buNone/>
            </a:pPr>
            <a:endParaRPr lang="en-US" dirty="0"/>
          </a:p>
        </p:txBody>
      </p:sp>
      <p:sp>
        <p:nvSpPr>
          <p:cNvPr id="4" name="TextBox 3">
            <a:extLst>
              <a:ext uri="{FF2B5EF4-FFF2-40B4-BE49-F238E27FC236}">
                <a16:creationId xmlns:a16="http://schemas.microsoft.com/office/drawing/2014/main" id="{19BF5ADF-CF0F-45BF-8AA6-48C8EF33BD87}"/>
              </a:ext>
            </a:extLst>
          </p:cNvPr>
          <p:cNvSpPr txBox="1"/>
          <p:nvPr/>
        </p:nvSpPr>
        <p:spPr>
          <a:xfrm>
            <a:off x="628650" y="5990922"/>
            <a:ext cx="7886700" cy="584775"/>
          </a:xfrm>
          <a:prstGeom prst="rect">
            <a:avLst/>
          </a:prstGeom>
          <a:noFill/>
        </p:spPr>
        <p:txBody>
          <a:bodyPr wrap="square" rtlCol="0">
            <a:spAutoFit/>
          </a:bodyPr>
          <a:lstStyle/>
          <a:p>
            <a:r>
              <a:rPr lang="en-US" sz="1600" dirty="0"/>
              <a:t>Grasso C, et. al. (2019) Required Sexual Orientation and Gender Identity Reporting by US Health Centers: First Year Data. </a:t>
            </a:r>
            <a:r>
              <a:rPr lang="en-US" sz="1600" i="1" dirty="0"/>
              <a:t>American Journal of Public Health</a:t>
            </a:r>
            <a:r>
              <a:rPr lang="en-US" sz="1600" dirty="0"/>
              <a:t> .</a:t>
            </a:r>
          </a:p>
        </p:txBody>
      </p:sp>
    </p:spTree>
    <p:extLst>
      <p:ext uri="{BB962C8B-B14F-4D97-AF65-F5344CB8AC3E}">
        <p14:creationId xmlns:p14="http://schemas.microsoft.com/office/powerpoint/2010/main" val="600186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12D89-8D9B-4218-960A-DDFFDFA0E59D}"/>
              </a:ext>
            </a:extLst>
          </p:cNvPr>
          <p:cNvSpPr>
            <a:spLocks noGrp="1"/>
          </p:cNvSpPr>
          <p:nvPr>
            <p:ph type="title"/>
          </p:nvPr>
        </p:nvSpPr>
        <p:spPr/>
        <p:txBody>
          <a:bodyPr/>
          <a:lstStyle/>
          <a:p>
            <a:r>
              <a:rPr lang="en-US" dirty="0"/>
              <a:t>How are we doing? SDOH</a:t>
            </a:r>
          </a:p>
        </p:txBody>
      </p:sp>
      <p:sp>
        <p:nvSpPr>
          <p:cNvPr id="3" name="Content Placeholder 2">
            <a:extLst>
              <a:ext uri="{FF2B5EF4-FFF2-40B4-BE49-F238E27FC236}">
                <a16:creationId xmlns:a16="http://schemas.microsoft.com/office/drawing/2014/main" id="{32C2FC9E-6A1E-4D8B-A8BC-CCBFD22332D3}"/>
              </a:ext>
            </a:extLst>
          </p:cNvPr>
          <p:cNvSpPr>
            <a:spLocks noGrp="1"/>
          </p:cNvSpPr>
          <p:nvPr>
            <p:ph idx="1"/>
          </p:nvPr>
        </p:nvSpPr>
        <p:spPr>
          <a:xfrm>
            <a:off x="381000" y="2133599"/>
            <a:ext cx="8382000" cy="2819401"/>
          </a:xfrm>
        </p:spPr>
        <p:txBody>
          <a:bodyPr>
            <a:normAutofit fontScale="77500" lnSpcReduction="20000"/>
          </a:bodyPr>
          <a:lstStyle/>
          <a:p>
            <a:pPr>
              <a:lnSpc>
                <a:spcPct val="120000"/>
              </a:lnSpc>
            </a:pPr>
            <a:r>
              <a:rPr lang="en-US" dirty="0"/>
              <a:t>Federally Qualified Health Centers were provided instructions on how to implement collection of SDOH</a:t>
            </a:r>
          </a:p>
          <a:p>
            <a:pPr lvl="1">
              <a:lnSpc>
                <a:spcPct val="120000"/>
              </a:lnSpc>
            </a:pPr>
            <a:r>
              <a:rPr lang="en-US" dirty="0"/>
              <a:t>Reviewed 2 years of EHR data using OCHIN</a:t>
            </a:r>
          </a:p>
          <a:p>
            <a:pPr lvl="1">
              <a:lnSpc>
                <a:spcPct val="120000"/>
              </a:lnSpc>
            </a:pPr>
            <a:r>
              <a:rPr lang="en-US" dirty="0"/>
              <a:t>2% of patients had a documented SDOH response</a:t>
            </a:r>
          </a:p>
          <a:p>
            <a:pPr lvl="1">
              <a:lnSpc>
                <a:spcPct val="120000"/>
              </a:lnSpc>
            </a:pPr>
            <a:r>
              <a:rPr lang="en-US" dirty="0"/>
              <a:t>55% of the screenings only included responses to 1 domain</a:t>
            </a:r>
          </a:p>
          <a:p>
            <a:pPr lvl="1">
              <a:lnSpc>
                <a:spcPct val="120000"/>
              </a:lnSpc>
            </a:pPr>
            <a:r>
              <a:rPr lang="en-US" dirty="0"/>
              <a:t>Most likely documented by a medical assistant</a:t>
            </a:r>
          </a:p>
          <a:p>
            <a:pPr lvl="1"/>
            <a:endParaRPr lang="en-US" dirty="0"/>
          </a:p>
        </p:txBody>
      </p:sp>
      <p:sp>
        <p:nvSpPr>
          <p:cNvPr id="4" name="TextBox 3">
            <a:extLst>
              <a:ext uri="{FF2B5EF4-FFF2-40B4-BE49-F238E27FC236}">
                <a16:creationId xmlns:a16="http://schemas.microsoft.com/office/drawing/2014/main" id="{64F39EA6-5462-45A4-AFC1-C412AE77CA25}"/>
              </a:ext>
            </a:extLst>
          </p:cNvPr>
          <p:cNvSpPr txBox="1"/>
          <p:nvPr/>
        </p:nvSpPr>
        <p:spPr>
          <a:xfrm>
            <a:off x="533400" y="5943600"/>
            <a:ext cx="8229600" cy="523220"/>
          </a:xfrm>
          <a:prstGeom prst="rect">
            <a:avLst/>
          </a:prstGeom>
          <a:noFill/>
        </p:spPr>
        <p:txBody>
          <a:bodyPr wrap="square" rtlCol="0">
            <a:spAutoFit/>
          </a:bodyPr>
          <a:lstStyle/>
          <a:p>
            <a:r>
              <a:rPr lang="en-US" sz="1400" dirty="0"/>
              <a:t>Cottrell EK, et al. Variation in Electronic Health Record Documentation of Social Determinants of Health Across a National Network of Community Health Centers (2019)</a:t>
            </a:r>
          </a:p>
        </p:txBody>
      </p:sp>
    </p:spTree>
    <p:extLst>
      <p:ext uri="{BB962C8B-B14F-4D97-AF65-F5344CB8AC3E}">
        <p14:creationId xmlns:p14="http://schemas.microsoft.com/office/powerpoint/2010/main" val="267312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4C411-7C55-433E-BE26-5BC8AB602E92}"/>
              </a:ext>
            </a:extLst>
          </p:cNvPr>
          <p:cNvSpPr>
            <a:spLocks noGrp="1"/>
          </p:cNvSpPr>
          <p:nvPr>
            <p:ph type="title"/>
          </p:nvPr>
        </p:nvSpPr>
        <p:spPr/>
        <p:txBody>
          <a:bodyPr/>
          <a:lstStyle/>
          <a:p>
            <a:r>
              <a:rPr lang="en-US" dirty="0"/>
              <a:t>Lecture Topics Today</a:t>
            </a:r>
          </a:p>
        </p:txBody>
      </p:sp>
      <p:sp>
        <p:nvSpPr>
          <p:cNvPr id="3" name="Content Placeholder 2">
            <a:extLst>
              <a:ext uri="{FF2B5EF4-FFF2-40B4-BE49-F238E27FC236}">
                <a16:creationId xmlns:a16="http://schemas.microsoft.com/office/drawing/2014/main" id="{EDF0E342-0673-4FD2-B9AF-B192AC1850CC}"/>
              </a:ext>
            </a:extLst>
          </p:cNvPr>
          <p:cNvSpPr>
            <a:spLocks noGrp="1"/>
          </p:cNvSpPr>
          <p:nvPr>
            <p:ph idx="1"/>
          </p:nvPr>
        </p:nvSpPr>
        <p:spPr>
          <a:xfrm>
            <a:off x="457200" y="2209800"/>
            <a:ext cx="8229600" cy="4486274"/>
          </a:xfrm>
        </p:spPr>
        <p:txBody>
          <a:bodyPr>
            <a:normAutofit/>
          </a:bodyPr>
          <a:lstStyle/>
          <a:p>
            <a:r>
              <a:rPr lang="en-US" sz="2800" dirty="0"/>
              <a:t>Definitions of Social Determinants of Health (SDOH) and other demographic characteristics</a:t>
            </a:r>
          </a:p>
          <a:p>
            <a:r>
              <a:rPr lang="en-US" sz="2800" dirty="0"/>
              <a:t>Why collect the data</a:t>
            </a:r>
          </a:p>
          <a:p>
            <a:r>
              <a:rPr lang="en-US" sz="2800" dirty="0"/>
              <a:t>Patient attitudes towards data collection</a:t>
            </a:r>
          </a:p>
          <a:p>
            <a:r>
              <a:rPr lang="en-US" sz="2800" dirty="0"/>
              <a:t>Current status of data collection</a:t>
            </a:r>
          </a:p>
          <a:p>
            <a:r>
              <a:rPr lang="en-US" sz="2800" dirty="0"/>
              <a:t>Recommendations and lessons learned from data collection</a:t>
            </a:r>
            <a:br>
              <a:rPr lang="en-US" dirty="0"/>
            </a:br>
            <a:endParaRPr lang="en-US" dirty="0"/>
          </a:p>
          <a:p>
            <a:endParaRPr lang="en-US" dirty="0"/>
          </a:p>
          <a:p>
            <a:endParaRPr lang="en-US" dirty="0"/>
          </a:p>
        </p:txBody>
      </p:sp>
    </p:spTree>
    <p:extLst>
      <p:ext uri="{BB962C8B-B14F-4D97-AF65-F5344CB8AC3E}">
        <p14:creationId xmlns:p14="http://schemas.microsoft.com/office/powerpoint/2010/main" val="1296317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A696E-831E-4BC1-AD7C-B6A8E3D485DA}"/>
              </a:ext>
            </a:extLst>
          </p:cNvPr>
          <p:cNvSpPr>
            <a:spLocks noGrp="1"/>
          </p:cNvSpPr>
          <p:nvPr>
            <p:ph type="title"/>
          </p:nvPr>
        </p:nvSpPr>
        <p:spPr>
          <a:xfrm>
            <a:off x="442662" y="914400"/>
            <a:ext cx="8258676" cy="728163"/>
          </a:xfrm>
        </p:spPr>
        <p:txBody>
          <a:bodyPr>
            <a:normAutofit fontScale="90000"/>
          </a:bodyPr>
          <a:lstStyle/>
          <a:p>
            <a:r>
              <a:rPr lang="en-US" dirty="0"/>
              <a:t>How are we doing? Disability</a:t>
            </a:r>
          </a:p>
        </p:txBody>
      </p:sp>
      <p:sp>
        <p:nvSpPr>
          <p:cNvPr id="3" name="Content Placeholder 2">
            <a:extLst>
              <a:ext uri="{FF2B5EF4-FFF2-40B4-BE49-F238E27FC236}">
                <a16:creationId xmlns:a16="http://schemas.microsoft.com/office/drawing/2014/main" id="{70507B8F-CD63-48BE-BB01-07BE171A98E8}"/>
              </a:ext>
            </a:extLst>
          </p:cNvPr>
          <p:cNvSpPr>
            <a:spLocks noGrp="1"/>
          </p:cNvSpPr>
          <p:nvPr>
            <p:ph idx="1"/>
          </p:nvPr>
        </p:nvSpPr>
        <p:spPr>
          <a:xfrm>
            <a:off x="381000" y="2133600"/>
            <a:ext cx="8229600" cy="1066800"/>
          </a:xfrm>
        </p:spPr>
        <p:txBody>
          <a:bodyPr/>
          <a:lstStyle/>
          <a:p>
            <a:r>
              <a:rPr lang="en-US" dirty="0"/>
              <a:t>Fall 2018: 10% at UCHealth Primary care</a:t>
            </a:r>
          </a:p>
        </p:txBody>
      </p:sp>
    </p:spTree>
    <p:extLst>
      <p:ext uri="{BB962C8B-B14F-4D97-AF65-F5344CB8AC3E}">
        <p14:creationId xmlns:p14="http://schemas.microsoft.com/office/powerpoint/2010/main" val="1223772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3DC4-0D17-4343-B9E0-3EF445ADEDDF}"/>
              </a:ext>
            </a:extLst>
          </p:cNvPr>
          <p:cNvSpPr>
            <a:spLocks noGrp="1"/>
          </p:cNvSpPr>
          <p:nvPr>
            <p:ph type="ctrTitle"/>
          </p:nvPr>
        </p:nvSpPr>
        <p:spPr/>
        <p:txBody>
          <a:bodyPr>
            <a:normAutofit/>
          </a:bodyPr>
          <a:lstStyle/>
          <a:p>
            <a:r>
              <a:rPr lang="en-US" sz="3600" dirty="0"/>
              <a:t>Methods to Implement Data Collection</a:t>
            </a:r>
          </a:p>
        </p:txBody>
      </p:sp>
      <p:sp>
        <p:nvSpPr>
          <p:cNvPr id="3" name="Footer Placeholder 2">
            <a:extLst>
              <a:ext uri="{FF2B5EF4-FFF2-40B4-BE49-F238E27FC236}">
                <a16:creationId xmlns:a16="http://schemas.microsoft.com/office/drawing/2014/main" id="{1DE9DCC9-1884-4C1B-8AE1-2805C4795715}"/>
              </a:ext>
            </a:extLst>
          </p:cNvPr>
          <p:cNvSpPr>
            <a:spLocks noGrp="1"/>
          </p:cNvSpPr>
          <p:nvPr>
            <p:ph type="ftr" sz="quarter" idx="11"/>
          </p:nvPr>
        </p:nvSpPr>
        <p:spPr/>
        <p:txBody>
          <a:bodyPr/>
          <a:lstStyle/>
          <a:p>
            <a:r>
              <a:rPr lang="en-US" b="1" cap="all"/>
              <a:t>ACCORDS – </a:t>
            </a:r>
            <a:r>
              <a:rPr lang="en-US" b="1" cap="small"/>
              <a:t>Adult and Child Consortium for Health Outcomes Research and Delivery Science</a:t>
            </a:r>
            <a:endParaRPr lang="en-US"/>
          </a:p>
          <a:p>
            <a:r>
              <a:rPr lang="en-US" sz="900" b="1">
                <a:solidFill>
                  <a:schemeClr val="accent4"/>
                </a:solidFill>
              </a:rPr>
              <a:t>University of Colorado Denver | Anschutz Medical Campus</a:t>
            </a:r>
          </a:p>
          <a:p>
            <a:endParaRPr lang="en-US" dirty="0"/>
          </a:p>
        </p:txBody>
      </p:sp>
      <p:sp>
        <p:nvSpPr>
          <p:cNvPr id="4" name="Content Placeholder 3">
            <a:extLst>
              <a:ext uri="{FF2B5EF4-FFF2-40B4-BE49-F238E27FC236}">
                <a16:creationId xmlns:a16="http://schemas.microsoft.com/office/drawing/2014/main" id="{B978D190-B44C-4425-BD32-D98D8DF9530E}"/>
              </a:ext>
            </a:extLst>
          </p:cNvPr>
          <p:cNvSpPr>
            <a:spLocks noGrp="1"/>
          </p:cNvSpPr>
          <p:nvPr>
            <p:ph idx="13"/>
          </p:nvPr>
        </p:nvSpPr>
        <p:spPr/>
        <p:txBody>
          <a:bodyPr/>
          <a:lstStyle/>
          <a:p>
            <a:pPr marL="0" indent="0" algn="ctr">
              <a:buNone/>
            </a:pPr>
            <a:r>
              <a:rPr lang="en-US" dirty="0"/>
              <a:t>Case Study: Collection of Disability Status at primary care clinics at UCHealth</a:t>
            </a:r>
          </a:p>
        </p:txBody>
      </p:sp>
    </p:spTree>
    <p:extLst>
      <p:ext uri="{BB962C8B-B14F-4D97-AF65-F5344CB8AC3E}">
        <p14:creationId xmlns:p14="http://schemas.microsoft.com/office/powerpoint/2010/main" val="5424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B2D26-07B1-432C-A4BD-516BDD98FCDB}"/>
              </a:ext>
            </a:extLst>
          </p:cNvPr>
          <p:cNvSpPr>
            <a:spLocks noGrp="1"/>
          </p:cNvSpPr>
          <p:nvPr>
            <p:ph type="title"/>
          </p:nvPr>
        </p:nvSpPr>
        <p:spPr>
          <a:xfrm>
            <a:off x="304800" y="1219200"/>
            <a:ext cx="8534400" cy="304801"/>
          </a:xfrm>
        </p:spPr>
        <p:txBody>
          <a:bodyPr>
            <a:normAutofit fontScale="90000"/>
          </a:bodyPr>
          <a:lstStyle/>
          <a:p>
            <a:r>
              <a:rPr lang="en-US" dirty="0"/>
              <a:t>Case Study: Disability Status</a:t>
            </a:r>
          </a:p>
        </p:txBody>
      </p:sp>
      <p:sp>
        <p:nvSpPr>
          <p:cNvPr id="3" name="Content Placeholder 2">
            <a:extLst>
              <a:ext uri="{FF2B5EF4-FFF2-40B4-BE49-F238E27FC236}">
                <a16:creationId xmlns:a16="http://schemas.microsoft.com/office/drawing/2014/main" id="{2C040995-A072-47A1-B554-6FEBB319ECB4}"/>
              </a:ext>
            </a:extLst>
          </p:cNvPr>
          <p:cNvSpPr>
            <a:spLocks noGrp="1"/>
          </p:cNvSpPr>
          <p:nvPr>
            <p:ph idx="1"/>
          </p:nvPr>
        </p:nvSpPr>
        <p:spPr>
          <a:xfrm>
            <a:off x="304800" y="1981200"/>
            <a:ext cx="8534400" cy="4876800"/>
          </a:xfrm>
        </p:spPr>
        <p:txBody>
          <a:bodyPr>
            <a:normAutofit fontScale="85000" lnSpcReduction="20000"/>
          </a:bodyPr>
          <a:lstStyle/>
          <a:p>
            <a:r>
              <a:rPr lang="en-US" dirty="0"/>
              <a:t>Pilot study of implementing collection of patients’ disability status during new patient registration for UCHealth primary care clinics (n=63)</a:t>
            </a:r>
          </a:p>
          <a:p>
            <a:endParaRPr lang="en-US" dirty="0"/>
          </a:p>
          <a:p>
            <a:r>
              <a:rPr lang="en-US" dirty="0"/>
              <a:t>January – March 2019</a:t>
            </a:r>
          </a:p>
          <a:p>
            <a:pPr lvl="1"/>
            <a:r>
              <a:rPr lang="en-US" dirty="0"/>
              <a:t>Trained </a:t>
            </a:r>
            <a:r>
              <a:rPr lang="en-US" dirty="0" err="1"/>
              <a:t>PatientLine</a:t>
            </a:r>
            <a:r>
              <a:rPr lang="en-US" dirty="0"/>
              <a:t> agents to collect disability status</a:t>
            </a:r>
          </a:p>
          <a:p>
            <a:pPr lvl="2"/>
            <a:r>
              <a:rPr lang="en-US" dirty="0"/>
              <a:t>In-person training, materials, email reminders, paper tents</a:t>
            </a:r>
          </a:p>
          <a:p>
            <a:pPr lvl="2"/>
            <a:r>
              <a:rPr lang="en-US" dirty="0"/>
              <a:t>How to ask the questions</a:t>
            </a:r>
          </a:p>
          <a:p>
            <a:pPr lvl="2"/>
            <a:r>
              <a:rPr lang="en-US" dirty="0"/>
              <a:t>Reasons for data collection</a:t>
            </a:r>
          </a:p>
          <a:p>
            <a:pPr lvl="2"/>
            <a:r>
              <a:rPr lang="en-US" dirty="0"/>
              <a:t>Responses to patient questions</a:t>
            </a:r>
            <a:br>
              <a:rPr lang="en-US" dirty="0"/>
            </a:br>
            <a:endParaRPr lang="en-US" dirty="0"/>
          </a:p>
          <a:p>
            <a:r>
              <a:rPr lang="en-US" dirty="0"/>
              <a:t>EPIC Registration Wizard</a:t>
            </a:r>
          </a:p>
          <a:p>
            <a:pPr lvl="1"/>
            <a:r>
              <a:rPr lang="en-US" dirty="0"/>
              <a:t>Already had fields for disability</a:t>
            </a:r>
          </a:p>
        </p:txBody>
      </p:sp>
    </p:spTree>
    <p:extLst>
      <p:ext uri="{BB962C8B-B14F-4D97-AF65-F5344CB8AC3E}">
        <p14:creationId xmlns:p14="http://schemas.microsoft.com/office/powerpoint/2010/main" val="414888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191" y="2057400"/>
            <a:ext cx="8431618" cy="4572000"/>
          </a:xfrm>
        </p:spPr>
        <p:txBody>
          <a:bodyPr>
            <a:normAutofit lnSpcReduction="10000"/>
          </a:bodyPr>
          <a:lstStyle/>
          <a:p>
            <a:r>
              <a:rPr lang="en-US" sz="2800" dirty="0">
                <a:solidFill>
                  <a:schemeClr val="tx1"/>
                </a:solidFill>
              </a:rPr>
              <a:t>1,685 (45.9%) of 3,673 new patients had a recorded response* to the disability questions in 6 week trial</a:t>
            </a:r>
          </a:p>
          <a:p>
            <a:pPr lvl="1"/>
            <a:r>
              <a:rPr lang="en-US" sz="2400" dirty="0">
                <a:solidFill>
                  <a:schemeClr val="tx1"/>
                </a:solidFill>
              </a:rPr>
              <a:t>9.52% at baseline</a:t>
            </a:r>
          </a:p>
          <a:p>
            <a:pPr lvl="1"/>
            <a:r>
              <a:rPr lang="en-US" sz="2400" dirty="0">
                <a:solidFill>
                  <a:schemeClr val="tx1"/>
                </a:solidFill>
              </a:rPr>
              <a:t>38.7% in Phase 1 </a:t>
            </a:r>
          </a:p>
          <a:p>
            <a:pPr lvl="1"/>
            <a:r>
              <a:rPr lang="en-US" sz="2400" dirty="0">
                <a:solidFill>
                  <a:schemeClr val="tx1"/>
                </a:solidFill>
              </a:rPr>
              <a:t>52.9% in Phase 2</a:t>
            </a:r>
          </a:p>
          <a:p>
            <a:pPr lvl="1"/>
            <a:r>
              <a:rPr lang="en-US" sz="2400" dirty="0">
                <a:solidFill>
                  <a:schemeClr val="tx1"/>
                </a:solidFill>
              </a:rPr>
              <a:t>(53.7% in “Phase 3” or maintenance for 8 weeks post trial)</a:t>
            </a:r>
          </a:p>
          <a:p>
            <a:endParaRPr lang="en-US" sz="2800" dirty="0"/>
          </a:p>
          <a:p>
            <a:pPr marL="0" indent="0">
              <a:buNone/>
            </a:pPr>
            <a:r>
              <a:rPr lang="en-US" sz="2400" dirty="0">
                <a:solidFill>
                  <a:schemeClr val="tx1"/>
                </a:solidFill>
              </a:rPr>
              <a:t>*% of patients with “no disability”, “disability”, or “decline” recorded in EPIC versus being left blank </a:t>
            </a:r>
          </a:p>
        </p:txBody>
      </p:sp>
      <p:sp>
        <p:nvSpPr>
          <p:cNvPr id="5" name="Slide Number Placeholder 4"/>
          <p:cNvSpPr>
            <a:spLocks noGrp="1"/>
          </p:cNvSpPr>
          <p:nvPr>
            <p:ph type="sldNum" sz="quarter" idx="4"/>
          </p:nvPr>
        </p:nvSpPr>
        <p:spPr/>
        <p:txBody>
          <a:bodyPr/>
          <a:lstStyle/>
          <a:p>
            <a:endParaRPr lang="en-US" dirty="0"/>
          </a:p>
        </p:txBody>
      </p:sp>
      <p:sp>
        <p:nvSpPr>
          <p:cNvPr id="6" name="Title 5">
            <a:extLst>
              <a:ext uri="{FF2B5EF4-FFF2-40B4-BE49-F238E27FC236}">
                <a16:creationId xmlns:a16="http://schemas.microsoft.com/office/drawing/2014/main" id="{75D83E23-722A-488A-856C-A77715FF0CE7}"/>
              </a:ext>
            </a:extLst>
          </p:cNvPr>
          <p:cNvSpPr>
            <a:spLocks noGrp="1"/>
          </p:cNvSpPr>
          <p:nvPr>
            <p:ph type="title"/>
          </p:nvPr>
        </p:nvSpPr>
        <p:spPr/>
        <p:txBody>
          <a:bodyPr/>
          <a:lstStyle/>
          <a:p>
            <a:r>
              <a:rPr lang="en-US" dirty="0"/>
              <a:t>Results</a:t>
            </a:r>
          </a:p>
        </p:txBody>
      </p:sp>
    </p:spTree>
    <p:extLst>
      <p:ext uri="{BB962C8B-B14F-4D97-AF65-F5344CB8AC3E}">
        <p14:creationId xmlns:p14="http://schemas.microsoft.com/office/powerpoint/2010/main" val="4226248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2190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p:cNvGraphicFramePr>
            <a:graphicFrameLocks/>
          </p:cNvGraphicFramePr>
          <p:nvPr>
            <p:extLst>
              <p:ext uri="{D42A27DB-BD31-4B8C-83A1-F6EECF244321}">
                <p14:modId xmlns:p14="http://schemas.microsoft.com/office/powerpoint/2010/main" val="1382114124"/>
              </p:ext>
            </p:extLst>
          </p:nvPr>
        </p:nvGraphicFramePr>
        <p:xfrm>
          <a:off x="458237" y="838200"/>
          <a:ext cx="8227525" cy="5342324"/>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
          </p:nvPr>
        </p:nvSpPr>
        <p:spPr/>
        <p:txBody>
          <a:bodyPr/>
          <a:lstStyle/>
          <a:p>
            <a:endParaRPr lang="en-US" dirty="0"/>
          </a:p>
        </p:txBody>
      </p:sp>
    </p:spTree>
    <p:extLst>
      <p:ext uri="{BB962C8B-B14F-4D97-AF65-F5344CB8AC3E}">
        <p14:creationId xmlns:p14="http://schemas.microsoft.com/office/powerpoint/2010/main" val="4157668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6" name="Content Placeholder 5"/>
          <p:cNvGraphicFramePr>
            <a:graphicFrameLocks noGrp="1"/>
          </p:cNvGraphicFramePr>
          <p:nvPr>
            <p:ph idx="1"/>
            <p:extLst/>
          </p:nvPr>
        </p:nvGraphicFramePr>
        <p:xfrm>
          <a:off x="405366" y="26718"/>
          <a:ext cx="8228272" cy="3050363"/>
        </p:xfrm>
        <a:graphic>
          <a:graphicData uri="http://schemas.openxmlformats.org/drawingml/2006/table">
            <a:tbl>
              <a:tblPr firstRow="1" bandRow="1">
                <a:tableStyleId>{D7AC3CCA-C797-4891-BE02-D94E43425B78}</a:tableStyleId>
              </a:tblPr>
              <a:tblGrid>
                <a:gridCol w="635852">
                  <a:extLst>
                    <a:ext uri="{9D8B030D-6E8A-4147-A177-3AD203B41FA5}">
                      <a16:colId xmlns:a16="http://schemas.microsoft.com/office/drawing/2014/main" val="881745082"/>
                    </a:ext>
                  </a:extLst>
                </a:gridCol>
                <a:gridCol w="2191489">
                  <a:extLst>
                    <a:ext uri="{9D8B030D-6E8A-4147-A177-3AD203B41FA5}">
                      <a16:colId xmlns:a16="http://schemas.microsoft.com/office/drawing/2014/main" val="3434590371"/>
                    </a:ext>
                  </a:extLst>
                </a:gridCol>
                <a:gridCol w="1730516">
                  <a:extLst>
                    <a:ext uri="{9D8B030D-6E8A-4147-A177-3AD203B41FA5}">
                      <a16:colId xmlns:a16="http://schemas.microsoft.com/office/drawing/2014/main" val="2046472847"/>
                    </a:ext>
                  </a:extLst>
                </a:gridCol>
                <a:gridCol w="2024761">
                  <a:extLst>
                    <a:ext uri="{9D8B030D-6E8A-4147-A177-3AD203B41FA5}">
                      <a16:colId xmlns:a16="http://schemas.microsoft.com/office/drawing/2014/main" val="517105880"/>
                    </a:ext>
                  </a:extLst>
                </a:gridCol>
                <a:gridCol w="1645654">
                  <a:extLst>
                    <a:ext uri="{9D8B030D-6E8A-4147-A177-3AD203B41FA5}">
                      <a16:colId xmlns:a16="http://schemas.microsoft.com/office/drawing/2014/main" val="280669432"/>
                    </a:ext>
                  </a:extLst>
                </a:gridCol>
              </a:tblGrid>
              <a:tr h="417418">
                <a:tc>
                  <a:txBody>
                    <a:bodyPr/>
                    <a:lstStyle/>
                    <a:p>
                      <a:endParaRPr lang="en-US" sz="2000" dirty="0"/>
                    </a:p>
                  </a:txBody>
                  <a:tcPr marL="73549" marR="73549"/>
                </a:tc>
                <a:tc>
                  <a:txBody>
                    <a:bodyPr/>
                    <a:lstStyle/>
                    <a:p>
                      <a:endParaRPr lang="en-US" sz="2000"/>
                    </a:p>
                  </a:txBody>
                  <a:tcPr marL="73549" marR="73549"/>
                </a:tc>
                <a:tc gridSpan="3">
                  <a:txBody>
                    <a:bodyPr/>
                    <a:lstStyle/>
                    <a:p>
                      <a:pPr algn="ctr"/>
                      <a:r>
                        <a:rPr lang="en-US" sz="2000" dirty="0"/>
                        <a:t>Call Recordings</a:t>
                      </a:r>
                    </a:p>
                  </a:txBody>
                  <a:tcPr marL="73549" marR="73549"/>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480030088"/>
                  </a:ext>
                </a:extLst>
              </a:tr>
              <a:tr h="738509">
                <a:tc>
                  <a:txBody>
                    <a:bodyPr/>
                    <a:lstStyle/>
                    <a:p>
                      <a:endParaRPr lang="en-US" sz="2000"/>
                    </a:p>
                  </a:txBody>
                  <a:tcPr marL="73549" marR="73549"/>
                </a:tc>
                <a:tc>
                  <a:txBody>
                    <a:bodyPr/>
                    <a:lstStyle/>
                    <a:p>
                      <a:endParaRPr lang="en-US" sz="2000" dirty="0"/>
                    </a:p>
                  </a:txBody>
                  <a:tcPr marL="73549" marR="73549"/>
                </a:tc>
                <a:tc>
                  <a:txBody>
                    <a:bodyPr/>
                    <a:lstStyle/>
                    <a:p>
                      <a:pPr algn="ctr"/>
                      <a:r>
                        <a:rPr lang="en-US" sz="2000" dirty="0"/>
                        <a:t>No response</a:t>
                      </a:r>
                    </a:p>
                  </a:txBody>
                  <a:tcPr marL="73549" marR="73549"/>
                </a:tc>
                <a:tc>
                  <a:txBody>
                    <a:bodyPr/>
                    <a:lstStyle/>
                    <a:p>
                      <a:pPr algn="ctr"/>
                      <a:r>
                        <a:rPr lang="en-US" sz="2000" dirty="0"/>
                        <a:t>No disability</a:t>
                      </a:r>
                    </a:p>
                  </a:txBody>
                  <a:tcPr marL="73549" marR="73549"/>
                </a:tc>
                <a:tc>
                  <a:txBody>
                    <a:bodyPr/>
                    <a:lstStyle/>
                    <a:p>
                      <a:pPr algn="ctr"/>
                      <a:r>
                        <a:rPr lang="en-US" sz="2000" dirty="0"/>
                        <a:t>Disability</a:t>
                      </a:r>
                    </a:p>
                  </a:txBody>
                  <a:tcPr marL="73549" marR="73549"/>
                </a:tc>
                <a:extLst>
                  <a:ext uri="{0D108BD9-81ED-4DB2-BD59-A6C34878D82A}">
                    <a16:rowId xmlns:a16="http://schemas.microsoft.com/office/drawing/2014/main" val="2515393596"/>
                  </a:ext>
                </a:extLst>
              </a:tr>
              <a:tr h="738509">
                <a:tc rowSpan="3">
                  <a:txBody>
                    <a:bodyPr/>
                    <a:lstStyle/>
                    <a:p>
                      <a:pPr algn="ctr"/>
                      <a:r>
                        <a:rPr lang="en-US" sz="2000" b="1" dirty="0"/>
                        <a:t>EHR Data</a:t>
                      </a:r>
                    </a:p>
                  </a:txBody>
                  <a:tcPr marL="73549" marR="73549" vert="vert270"/>
                </a:tc>
                <a:tc>
                  <a:txBody>
                    <a:bodyPr/>
                    <a:lstStyle/>
                    <a:p>
                      <a:r>
                        <a:rPr lang="en-US" sz="2000" dirty="0"/>
                        <a:t>No response</a:t>
                      </a:r>
                    </a:p>
                  </a:txBody>
                  <a:tcPr marL="73549" marR="73549"/>
                </a:tc>
                <a:tc>
                  <a:txBody>
                    <a:bodyPr/>
                    <a:lstStyle/>
                    <a:p>
                      <a:r>
                        <a:rPr lang="en-US" sz="2000" dirty="0"/>
                        <a:t>23</a:t>
                      </a:r>
                    </a:p>
                  </a:txBody>
                  <a:tcPr marL="73549" marR="73549"/>
                </a:tc>
                <a:tc>
                  <a:txBody>
                    <a:bodyPr/>
                    <a:lstStyle/>
                    <a:p>
                      <a:r>
                        <a:rPr lang="en-US" sz="2000" dirty="0"/>
                        <a:t>10</a:t>
                      </a:r>
                    </a:p>
                  </a:txBody>
                  <a:tcPr marL="73549" marR="73549"/>
                </a:tc>
                <a:tc>
                  <a:txBody>
                    <a:bodyPr/>
                    <a:lstStyle/>
                    <a:p>
                      <a:r>
                        <a:rPr lang="en-US" sz="2000" dirty="0"/>
                        <a:t>7</a:t>
                      </a:r>
                    </a:p>
                  </a:txBody>
                  <a:tcPr marL="73549" marR="73549"/>
                </a:tc>
                <a:extLst>
                  <a:ext uri="{0D108BD9-81ED-4DB2-BD59-A6C34878D82A}">
                    <a16:rowId xmlns:a16="http://schemas.microsoft.com/office/drawing/2014/main" val="113603341"/>
                  </a:ext>
                </a:extLst>
              </a:tr>
              <a:tr h="738509">
                <a:tc vMerge="1">
                  <a:txBody>
                    <a:bodyPr/>
                    <a:lstStyle/>
                    <a:p>
                      <a:endParaRPr lang="en-US" dirty="0"/>
                    </a:p>
                  </a:txBody>
                  <a:tcPr/>
                </a:tc>
                <a:tc>
                  <a:txBody>
                    <a:bodyPr/>
                    <a:lstStyle/>
                    <a:p>
                      <a:r>
                        <a:rPr lang="en-US" sz="2000" dirty="0"/>
                        <a:t>No disability</a:t>
                      </a:r>
                    </a:p>
                  </a:txBody>
                  <a:tcPr marL="73549" marR="73549"/>
                </a:tc>
                <a:tc>
                  <a:txBody>
                    <a:bodyPr/>
                    <a:lstStyle/>
                    <a:p>
                      <a:r>
                        <a:rPr lang="en-US" sz="2000" dirty="0"/>
                        <a:t>11</a:t>
                      </a:r>
                    </a:p>
                  </a:txBody>
                  <a:tcPr marL="73549" marR="73549"/>
                </a:tc>
                <a:tc>
                  <a:txBody>
                    <a:bodyPr/>
                    <a:lstStyle/>
                    <a:p>
                      <a:r>
                        <a:rPr lang="en-US" sz="2000" dirty="0"/>
                        <a:t>21</a:t>
                      </a:r>
                    </a:p>
                  </a:txBody>
                  <a:tcPr marL="73549" marR="73549"/>
                </a:tc>
                <a:tc>
                  <a:txBody>
                    <a:bodyPr/>
                    <a:lstStyle/>
                    <a:p>
                      <a:r>
                        <a:rPr lang="en-US" sz="2000" dirty="0"/>
                        <a:t>7</a:t>
                      </a:r>
                    </a:p>
                  </a:txBody>
                  <a:tcPr marL="73549" marR="73549"/>
                </a:tc>
                <a:extLst>
                  <a:ext uri="{0D108BD9-81ED-4DB2-BD59-A6C34878D82A}">
                    <a16:rowId xmlns:a16="http://schemas.microsoft.com/office/drawing/2014/main" val="3531794547"/>
                  </a:ext>
                </a:extLst>
              </a:tr>
              <a:tr h="417418">
                <a:tc vMerge="1">
                  <a:txBody>
                    <a:bodyPr/>
                    <a:lstStyle/>
                    <a:p>
                      <a:endParaRPr lang="en-US" dirty="0"/>
                    </a:p>
                  </a:txBody>
                  <a:tcPr/>
                </a:tc>
                <a:tc>
                  <a:txBody>
                    <a:bodyPr/>
                    <a:lstStyle/>
                    <a:p>
                      <a:r>
                        <a:rPr lang="en-US" sz="2000" dirty="0"/>
                        <a:t>Disability</a:t>
                      </a:r>
                    </a:p>
                  </a:txBody>
                  <a:tcPr marL="73549" marR="73549"/>
                </a:tc>
                <a:tc>
                  <a:txBody>
                    <a:bodyPr/>
                    <a:lstStyle/>
                    <a:p>
                      <a:r>
                        <a:rPr lang="en-US" sz="2000" dirty="0"/>
                        <a:t>14</a:t>
                      </a:r>
                    </a:p>
                  </a:txBody>
                  <a:tcPr marL="73549" marR="73549"/>
                </a:tc>
                <a:tc>
                  <a:txBody>
                    <a:bodyPr/>
                    <a:lstStyle/>
                    <a:p>
                      <a:r>
                        <a:rPr lang="en-US" sz="2000" dirty="0"/>
                        <a:t>9</a:t>
                      </a:r>
                    </a:p>
                  </a:txBody>
                  <a:tcPr marL="73549" marR="73549"/>
                </a:tc>
                <a:tc>
                  <a:txBody>
                    <a:bodyPr/>
                    <a:lstStyle/>
                    <a:p>
                      <a:r>
                        <a:rPr lang="en-US" sz="2000" dirty="0"/>
                        <a:t>10</a:t>
                      </a:r>
                    </a:p>
                  </a:txBody>
                  <a:tcPr marL="73549" marR="73549"/>
                </a:tc>
                <a:extLst>
                  <a:ext uri="{0D108BD9-81ED-4DB2-BD59-A6C34878D82A}">
                    <a16:rowId xmlns:a16="http://schemas.microsoft.com/office/drawing/2014/main" val="1188968220"/>
                  </a:ext>
                </a:extLst>
              </a:tr>
            </a:tbl>
          </a:graphicData>
        </a:graphic>
      </p:graphicFrame>
      <p:sp>
        <p:nvSpPr>
          <p:cNvPr id="7" name="Content Placeholder 2"/>
          <p:cNvSpPr txBox="1">
            <a:spLocks/>
          </p:cNvSpPr>
          <p:nvPr/>
        </p:nvSpPr>
        <p:spPr>
          <a:xfrm>
            <a:off x="228600" y="3168502"/>
            <a:ext cx="8915400" cy="3689498"/>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dirty="0"/>
              <a:t>48% agreement</a:t>
            </a:r>
          </a:p>
          <a:p>
            <a:pPr>
              <a:lnSpc>
                <a:spcPct val="150000"/>
              </a:lnSpc>
            </a:pPr>
            <a:r>
              <a:rPr lang="en-US" dirty="0"/>
              <a:t>58% of patients who reported a disability had either no disability or no response indicated in EHR</a:t>
            </a:r>
          </a:p>
          <a:p>
            <a:pPr>
              <a:lnSpc>
                <a:spcPct val="150000"/>
              </a:lnSpc>
            </a:pPr>
            <a:r>
              <a:rPr lang="en-US" dirty="0"/>
              <a:t>22% of patients who reported no disability, had a disability recorded</a:t>
            </a:r>
          </a:p>
          <a:p>
            <a:pPr>
              <a:lnSpc>
                <a:spcPct val="150000"/>
              </a:lnSpc>
            </a:pPr>
            <a:r>
              <a:rPr lang="en-US" dirty="0"/>
              <a:t>43% of the time nothing was recorded, the agent asked questions</a:t>
            </a:r>
          </a:p>
          <a:p>
            <a:pPr>
              <a:lnSpc>
                <a:spcPct val="150000"/>
              </a:lnSpc>
            </a:pPr>
            <a:r>
              <a:rPr lang="en-US" dirty="0"/>
              <a:t>52% of the time the agent did not ask the questions, patient had a recorded disability or no disability</a:t>
            </a:r>
          </a:p>
        </p:txBody>
      </p:sp>
    </p:spTree>
    <p:extLst>
      <p:ext uri="{BB962C8B-B14F-4D97-AF65-F5344CB8AC3E}">
        <p14:creationId xmlns:p14="http://schemas.microsoft.com/office/powerpoint/2010/main" val="87280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424" y="969629"/>
            <a:ext cx="7777828" cy="709865"/>
          </a:xfrm>
        </p:spPr>
        <p:txBody>
          <a:bodyPr>
            <a:normAutofit/>
          </a:bodyPr>
          <a:lstStyle/>
          <a:p>
            <a:r>
              <a:rPr lang="en-US" sz="3600" b="1" dirty="0"/>
              <a:t>Review of Recorded Calls</a:t>
            </a:r>
          </a:p>
        </p:txBody>
      </p:sp>
      <p:sp>
        <p:nvSpPr>
          <p:cNvPr id="3" name="Content Placeholder 2"/>
          <p:cNvSpPr>
            <a:spLocks noGrp="1"/>
          </p:cNvSpPr>
          <p:nvPr>
            <p:ph idx="1"/>
          </p:nvPr>
        </p:nvSpPr>
        <p:spPr>
          <a:xfrm>
            <a:off x="518282" y="2057400"/>
            <a:ext cx="8070112" cy="4572000"/>
          </a:xfrm>
        </p:spPr>
        <p:txBody>
          <a:bodyPr>
            <a:noAutofit/>
          </a:bodyPr>
          <a:lstStyle/>
          <a:p>
            <a:r>
              <a:rPr lang="en-US" sz="2800" dirty="0">
                <a:solidFill>
                  <a:schemeClr val="tx1"/>
                </a:solidFill>
              </a:rPr>
              <a:t>1/61 calls – patient asked why the questions were being collected</a:t>
            </a:r>
            <a:br>
              <a:rPr lang="en-US" sz="2800" dirty="0">
                <a:solidFill>
                  <a:schemeClr val="tx1"/>
                </a:solidFill>
              </a:rPr>
            </a:br>
            <a:endParaRPr lang="en-US" sz="2800" dirty="0">
              <a:solidFill>
                <a:schemeClr val="tx1"/>
              </a:solidFill>
            </a:endParaRPr>
          </a:p>
          <a:p>
            <a:r>
              <a:rPr lang="en-US" sz="2800" dirty="0">
                <a:solidFill>
                  <a:schemeClr val="tx1"/>
                </a:solidFill>
              </a:rPr>
              <a:t>Median time discussing disability </a:t>
            </a:r>
          </a:p>
          <a:p>
            <a:pPr lvl="1"/>
            <a:r>
              <a:rPr lang="en-US" sz="2400" dirty="0">
                <a:solidFill>
                  <a:schemeClr val="tx1"/>
                </a:solidFill>
              </a:rPr>
              <a:t>Phase 1: 62 seconds</a:t>
            </a:r>
          </a:p>
          <a:p>
            <a:pPr lvl="1"/>
            <a:r>
              <a:rPr lang="en-US" sz="2400" dirty="0">
                <a:solidFill>
                  <a:schemeClr val="tx1"/>
                </a:solidFill>
              </a:rPr>
              <a:t>Phase 2: 18 seconds</a:t>
            </a:r>
          </a:p>
          <a:p>
            <a:pPr lvl="1"/>
            <a:endParaRPr lang="en-US" sz="2400" dirty="0">
              <a:solidFill>
                <a:schemeClr val="tx1"/>
              </a:solidFill>
            </a:endParaRPr>
          </a:p>
          <a:p>
            <a:r>
              <a:rPr lang="en-US" sz="2400" dirty="0">
                <a:solidFill>
                  <a:schemeClr val="tx1"/>
                </a:solidFill>
              </a:rPr>
              <a:t>When asking the questions, agents deviated from the script/prompt 56% of the time</a:t>
            </a:r>
          </a:p>
          <a:p>
            <a:pPr lvl="1"/>
            <a:endParaRPr lang="en-US" sz="2000" dirty="0"/>
          </a:p>
        </p:txBody>
      </p:sp>
      <p:sp>
        <p:nvSpPr>
          <p:cNvPr id="5" name="Slide Number Placeholder 4"/>
          <p:cNvSpPr>
            <a:spLocks noGrp="1"/>
          </p:cNvSpPr>
          <p:nvPr>
            <p:ph type="sldNum" sz="quarter" idx="4"/>
          </p:nvPr>
        </p:nvSpPr>
        <p:spPr/>
        <p:txBody>
          <a:bodyPr/>
          <a:lstStyle/>
          <a:p>
            <a:fld id="{9B308208-D880-4ACB-AC07-8C6B8B3BF98A}" type="slidenum">
              <a:rPr lang="en-US" smtClean="0"/>
              <a:t>26</a:t>
            </a:fld>
            <a:endParaRPr lang="en-US"/>
          </a:p>
        </p:txBody>
      </p:sp>
    </p:spTree>
    <p:extLst>
      <p:ext uri="{BB962C8B-B14F-4D97-AF65-F5344CB8AC3E}">
        <p14:creationId xmlns:p14="http://schemas.microsoft.com/office/powerpoint/2010/main" val="24329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CE654-E097-4955-A82F-BCFE7B0F31B2}"/>
              </a:ext>
            </a:extLst>
          </p:cNvPr>
          <p:cNvSpPr>
            <a:spLocks noGrp="1"/>
          </p:cNvSpPr>
          <p:nvPr>
            <p:ph type="title"/>
          </p:nvPr>
        </p:nvSpPr>
        <p:spPr>
          <a:xfrm>
            <a:off x="628650" y="1752600"/>
            <a:ext cx="7886700" cy="3565190"/>
          </a:xfrm>
        </p:spPr>
        <p:txBody>
          <a:bodyPr/>
          <a:lstStyle/>
          <a:p>
            <a:pPr algn="ctr"/>
            <a:r>
              <a:rPr lang="en-US" dirty="0"/>
              <a:t>Recommendations and Lessons Learned About Collection</a:t>
            </a:r>
          </a:p>
        </p:txBody>
      </p:sp>
    </p:spTree>
    <p:extLst>
      <p:ext uri="{BB962C8B-B14F-4D97-AF65-F5344CB8AC3E}">
        <p14:creationId xmlns:p14="http://schemas.microsoft.com/office/powerpoint/2010/main" val="2852156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A8C60-FD61-4BA9-8CA2-71292EC8750B}"/>
              </a:ext>
            </a:extLst>
          </p:cNvPr>
          <p:cNvSpPr>
            <a:spLocks noGrp="1"/>
          </p:cNvSpPr>
          <p:nvPr>
            <p:ph type="title"/>
          </p:nvPr>
        </p:nvSpPr>
        <p:spPr/>
        <p:txBody>
          <a:bodyPr/>
          <a:lstStyle/>
          <a:p>
            <a:r>
              <a:rPr lang="en-US" dirty="0"/>
              <a:t>Barriers to Collection</a:t>
            </a:r>
          </a:p>
        </p:txBody>
      </p:sp>
      <p:sp>
        <p:nvSpPr>
          <p:cNvPr id="3" name="Content Placeholder 2">
            <a:extLst>
              <a:ext uri="{FF2B5EF4-FFF2-40B4-BE49-F238E27FC236}">
                <a16:creationId xmlns:a16="http://schemas.microsoft.com/office/drawing/2014/main" id="{C2F9F44B-72DB-4696-ABBD-5AC81633174D}"/>
              </a:ext>
            </a:extLst>
          </p:cNvPr>
          <p:cNvSpPr>
            <a:spLocks noGrp="1"/>
          </p:cNvSpPr>
          <p:nvPr>
            <p:ph idx="1"/>
          </p:nvPr>
        </p:nvSpPr>
        <p:spPr>
          <a:xfrm>
            <a:off x="381000" y="2133600"/>
            <a:ext cx="8229600" cy="4191000"/>
          </a:xfrm>
        </p:spPr>
        <p:txBody>
          <a:bodyPr>
            <a:normAutofit/>
          </a:bodyPr>
          <a:lstStyle/>
          <a:p>
            <a:r>
              <a:rPr lang="en-US" sz="2800" dirty="0"/>
              <a:t>Concerns about privacy</a:t>
            </a:r>
          </a:p>
          <a:p>
            <a:pPr lvl="1"/>
            <a:r>
              <a:rPr lang="en-US" sz="2400" dirty="0"/>
              <a:t>Where are you asking the questions</a:t>
            </a:r>
          </a:p>
          <a:p>
            <a:pPr lvl="1"/>
            <a:r>
              <a:rPr lang="en-US" sz="2400" dirty="0"/>
              <a:t>Where are you recording the questions</a:t>
            </a:r>
            <a:br>
              <a:rPr lang="en-US" sz="2400" dirty="0"/>
            </a:br>
            <a:endParaRPr lang="en-US" sz="2400" dirty="0"/>
          </a:p>
          <a:p>
            <a:r>
              <a:rPr lang="en-US" sz="2800" dirty="0"/>
              <a:t>Legality of collecting information</a:t>
            </a:r>
            <a:br>
              <a:rPr lang="en-US" sz="2800" dirty="0"/>
            </a:br>
            <a:endParaRPr lang="en-US" sz="2800" dirty="0"/>
          </a:p>
          <a:p>
            <a:r>
              <a:rPr lang="en-US" sz="2800" dirty="0"/>
              <a:t>Staff concerns</a:t>
            </a:r>
          </a:p>
          <a:p>
            <a:pPr lvl="1"/>
            <a:r>
              <a:rPr lang="en-US" sz="2400" dirty="0"/>
              <a:t>Comfort with asking</a:t>
            </a:r>
          </a:p>
        </p:txBody>
      </p:sp>
    </p:spTree>
    <p:extLst>
      <p:ext uri="{BB962C8B-B14F-4D97-AF65-F5344CB8AC3E}">
        <p14:creationId xmlns:p14="http://schemas.microsoft.com/office/powerpoint/2010/main" val="2233957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A8C60-FD61-4BA9-8CA2-71292EC8750B}"/>
              </a:ext>
            </a:extLst>
          </p:cNvPr>
          <p:cNvSpPr>
            <a:spLocks noGrp="1"/>
          </p:cNvSpPr>
          <p:nvPr>
            <p:ph type="title"/>
          </p:nvPr>
        </p:nvSpPr>
        <p:spPr/>
        <p:txBody>
          <a:bodyPr/>
          <a:lstStyle/>
          <a:p>
            <a:r>
              <a:rPr lang="en-US" dirty="0"/>
              <a:t>Barriers to Collection</a:t>
            </a:r>
          </a:p>
        </p:txBody>
      </p:sp>
      <p:sp>
        <p:nvSpPr>
          <p:cNvPr id="3" name="Content Placeholder 2">
            <a:extLst>
              <a:ext uri="{FF2B5EF4-FFF2-40B4-BE49-F238E27FC236}">
                <a16:creationId xmlns:a16="http://schemas.microsoft.com/office/drawing/2014/main" id="{C2F9F44B-72DB-4696-ABBD-5AC81633174D}"/>
              </a:ext>
            </a:extLst>
          </p:cNvPr>
          <p:cNvSpPr>
            <a:spLocks noGrp="1"/>
          </p:cNvSpPr>
          <p:nvPr>
            <p:ph idx="1"/>
          </p:nvPr>
        </p:nvSpPr>
        <p:spPr>
          <a:xfrm>
            <a:off x="533400" y="2133600"/>
            <a:ext cx="8077200" cy="4191000"/>
          </a:xfrm>
        </p:spPr>
        <p:txBody>
          <a:bodyPr>
            <a:normAutofit/>
          </a:bodyPr>
          <a:lstStyle/>
          <a:p>
            <a:r>
              <a:rPr lang="en-US" sz="2800" dirty="0"/>
              <a:t>Patient concerns</a:t>
            </a:r>
          </a:p>
          <a:p>
            <a:pPr lvl="1"/>
            <a:r>
              <a:rPr lang="en-US" sz="2400" dirty="0"/>
              <a:t>How is the data going to be used</a:t>
            </a:r>
            <a:br>
              <a:rPr lang="en-US" sz="2400" dirty="0"/>
            </a:br>
            <a:endParaRPr lang="en-US" sz="2400" dirty="0"/>
          </a:p>
          <a:p>
            <a:r>
              <a:rPr lang="en-US" sz="2800" dirty="0"/>
              <a:t>How to record the data</a:t>
            </a:r>
          </a:p>
          <a:p>
            <a:pPr lvl="1"/>
            <a:r>
              <a:rPr lang="en-US" sz="2400" dirty="0"/>
              <a:t>How often to collect</a:t>
            </a:r>
            <a:br>
              <a:rPr lang="en-US" sz="2400" dirty="0"/>
            </a:br>
            <a:endParaRPr lang="en-US" sz="2400" dirty="0"/>
          </a:p>
          <a:p>
            <a:r>
              <a:rPr lang="en-US" sz="2800" dirty="0"/>
              <a:t>How to act upon the data</a:t>
            </a:r>
          </a:p>
        </p:txBody>
      </p:sp>
    </p:spTree>
    <p:extLst>
      <p:ext uri="{BB962C8B-B14F-4D97-AF65-F5344CB8AC3E}">
        <p14:creationId xmlns:p14="http://schemas.microsoft.com/office/powerpoint/2010/main" val="1030066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4C411-7C55-433E-BE26-5BC8AB602E92}"/>
              </a:ext>
            </a:extLst>
          </p:cNvPr>
          <p:cNvSpPr>
            <a:spLocks noGrp="1"/>
          </p:cNvSpPr>
          <p:nvPr>
            <p:ph type="title"/>
          </p:nvPr>
        </p:nvSpPr>
        <p:spPr/>
        <p:txBody>
          <a:bodyPr/>
          <a:lstStyle/>
          <a:p>
            <a:r>
              <a:rPr lang="en-US" dirty="0"/>
              <a:t>Lecture Topics</a:t>
            </a:r>
          </a:p>
        </p:txBody>
      </p:sp>
      <p:sp>
        <p:nvSpPr>
          <p:cNvPr id="3" name="Content Placeholder 2">
            <a:extLst>
              <a:ext uri="{FF2B5EF4-FFF2-40B4-BE49-F238E27FC236}">
                <a16:creationId xmlns:a16="http://schemas.microsoft.com/office/drawing/2014/main" id="{EDF0E342-0673-4FD2-B9AF-B192AC1850CC}"/>
              </a:ext>
            </a:extLst>
          </p:cNvPr>
          <p:cNvSpPr>
            <a:spLocks noGrp="1"/>
          </p:cNvSpPr>
          <p:nvPr>
            <p:ph idx="1"/>
          </p:nvPr>
        </p:nvSpPr>
        <p:spPr>
          <a:xfrm>
            <a:off x="518474" y="1905000"/>
            <a:ext cx="8229600" cy="4486274"/>
          </a:xfrm>
        </p:spPr>
        <p:txBody>
          <a:bodyPr>
            <a:normAutofit/>
          </a:bodyPr>
          <a:lstStyle/>
          <a:p>
            <a:pPr marL="0" indent="0">
              <a:buNone/>
            </a:pPr>
            <a:endParaRPr lang="en-US" dirty="0"/>
          </a:p>
          <a:p>
            <a:r>
              <a:rPr lang="en-US" dirty="0"/>
              <a:t>Will not discuss:</a:t>
            </a:r>
          </a:p>
          <a:p>
            <a:pPr lvl="1"/>
            <a:r>
              <a:rPr lang="en-US" dirty="0"/>
              <a:t>Which questions to use</a:t>
            </a:r>
          </a:p>
          <a:p>
            <a:pPr lvl="1"/>
            <a:r>
              <a:rPr lang="en-US" dirty="0"/>
              <a:t>How to use the information to inform interventions</a:t>
            </a:r>
          </a:p>
          <a:p>
            <a:pPr lvl="1"/>
            <a:endParaRPr lang="en-US" dirty="0"/>
          </a:p>
          <a:p>
            <a:pPr marL="0" indent="0">
              <a:buNone/>
            </a:pPr>
            <a:r>
              <a:rPr lang="en-US" sz="2800" dirty="0"/>
              <a:t>*These topics will be discussed in future sessions!*</a:t>
            </a:r>
          </a:p>
          <a:p>
            <a:pPr marL="0" indent="0">
              <a:buNone/>
            </a:pPr>
            <a:endParaRPr lang="en-US" dirty="0"/>
          </a:p>
        </p:txBody>
      </p:sp>
    </p:spTree>
    <p:extLst>
      <p:ext uri="{BB962C8B-B14F-4D97-AF65-F5344CB8AC3E}">
        <p14:creationId xmlns:p14="http://schemas.microsoft.com/office/powerpoint/2010/main" val="3244217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F4549-7D58-4943-B680-69AAB6AC2A5D}"/>
              </a:ext>
            </a:extLst>
          </p:cNvPr>
          <p:cNvSpPr>
            <a:spLocks noGrp="1"/>
          </p:cNvSpPr>
          <p:nvPr>
            <p:ph type="title"/>
          </p:nvPr>
        </p:nvSpPr>
        <p:spPr/>
        <p:txBody>
          <a:bodyPr/>
          <a:lstStyle/>
          <a:p>
            <a:r>
              <a:rPr lang="en-US" dirty="0"/>
              <a:t>Importance of Self Report</a:t>
            </a:r>
          </a:p>
        </p:txBody>
      </p:sp>
      <p:sp>
        <p:nvSpPr>
          <p:cNvPr id="3" name="Content Placeholder 2">
            <a:extLst>
              <a:ext uri="{FF2B5EF4-FFF2-40B4-BE49-F238E27FC236}">
                <a16:creationId xmlns:a16="http://schemas.microsoft.com/office/drawing/2014/main" id="{33F366B1-0BC2-45B0-B6A2-11F2C8E225F4}"/>
              </a:ext>
            </a:extLst>
          </p:cNvPr>
          <p:cNvSpPr>
            <a:spLocks noGrp="1"/>
          </p:cNvSpPr>
          <p:nvPr>
            <p:ph idx="1"/>
          </p:nvPr>
        </p:nvSpPr>
        <p:spPr>
          <a:xfrm>
            <a:off x="381000" y="2133600"/>
            <a:ext cx="8229600" cy="4038600"/>
          </a:xfrm>
        </p:spPr>
        <p:txBody>
          <a:bodyPr>
            <a:normAutofit fontScale="77500" lnSpcReduction="20000"/>
          </a:bodyPr>
          <a:lstStyle/>
          <a:p>
            <a:r>
              <a:rPr lang="en-US" sz="3800" dirty="0"/>
              <a:t>Early race and ethnicity data collection relied on staff observation and report</a:t>
            </a:r>
            <a:br>
              <a:rPr lang="en-US" sz="3800" dirty="0"/>
            </a:br>
            <a:endParaRPr lang="en-US" sz="3800" dirty="0"/>
          </a:p>
          <a:p>
            <a:r>
              <a:rPr lang="en-US" sz="3800" dirty="0"/>
              <a:t>Marginalized population already, they should have the right to define their own identity</a:t>
            </a:r>
          </a:p>
          <a:p>
            <a:endParaRPr lang="en-US" sz="3800" dirty="0"/>
          </a:p>
          <a:p>
            <a:r>
              <a:rPr lang="en-US" sz="3800" dirty="0"/>
              <a:t>Allow for: </a:t>
            </a:r>
          </a:p>
          <a:p>
            <a:pPr lvl="1"/>
            <a:r>
              <a:rPr lang="en-US" sz="3400" dirty="0"/>
              <a:t>No response</a:t>
            </a:r>
          </a:p>
          <a:p>
            <a:pPr lvl="1"/>
            <a:r>
              <a:rPr lang="en-US" sz="3400" dirty="0"/>
              <a:t>Other</a:t>
            </a:r>
          </a:p>
          <a:p>
            <a:pPr lvl="1"/>
            <a:r>
              <a:rPr lang="en-US" sz="3400" dirty="0"/>
              <a:t>I don’t know</a:t>
            </a:r>
          </a:p>
          <a:p>
            <a:endParaRPr lang="en-US" dirty="0"/>
          </a:p>
          <a:p>
            <a:pPr marL="0" indent="0">
              <a:buNone/>
            </a:pPr>
            <a:endParaRPr lang="en-US" dirty="0"/>
          </a:p>
          <a:p>
            <a:pPr lvl="1"/>
            <a:endParaRPr lang="en-US" dirty="0"/>
          </a:p>
        </p:txBody>
      </p:sp>
    </p:spTree>
    <p:extLst>
      <p:ext uri="{BB962C8B-B14F-4D97-AF65-F5344CB8AC3E}">
        <p14:creationId xmlns:p14="http://schemas.microsoft.com/office/powerpoint/2010/main" val="363377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2CDC9-3986-4033-9B29-50C53B789C88}"/>
              </a:ext>
            </a:extLst>
          </p:cNvPr>
          <p:cNvSpPr>
            <a:spLocks noGrp="1"/>
          </p:cNvSpPr>
          <p:nvPr>
            <p:ph type="title"/>
          </p:nvPr>
        </p:nvSpPr>
        <p:spPr/>
        <p:txBody>
          <a:bodyPr/>
          <a:lstStyle/>
          <a:p>
            <a:r>
              <a:rPr lang="en-US" dirty="0"/>
              <a:t>Collection in Pediatrics</a:t>
            </a:r>
          </a:p>
        </p:txBody>
      </p:sp>
      <p:sp>
        <p:nvSpPr>
          <p:cNvPr id="3" name="Content Placeholder 2">
            <a:extLst>
              <a:ext uri="{FF2B5EF4-FFF2-40B4-BE49-F238E27FC236}">
                <a16:creationId xmlns:a16="http://schemas.microsoft.com/office/drawing/2014/main" id="{348DF5EB-0055-4A7A-B6BF-C728936DE1C6}"/>
              </a:ext>
            </a:extLst>
          </p:cNvPr>
          <p:cNvSpPr>
            <a:spLocks noGrp="1"/>
          </p:cNvSpPr>
          <p:nvPr>
            <p:ph idx="1"/>
          </p:nvPr>
        </p:nvSpPr>
        <p:spPr>
          <a:xfrm>
            <a:off x="533400" y="2133600"/>
            <a:ext cx="8077200" cy="3200400"/>
          </a:xfrm>
        </p:spPr>
        <p:txBody>
          <a:bodyPr>
            <a:normAutofit fontScale="92500"/>
          </a:bodyPr>
          <a:lstStyle/>
          <a:p>
            <a:r>
              <a:rPr lang="en-US" sz="2800" dirty="0"/>
              <a:t>Consider who you will be collecting it from and for</a:t>
            </a:r>
          </a:p>
          <a:p>
            <a:pPr lvl="1"/>
            <a:r>
              <a:rPr lang="en-US" sz="2400" dirty="0"/>
              <a:t>Child</a:t>
            </a:r>
          </a:p>
          <a:p>
            <a:pPr lvl="1"/>
            <a:r>
              <a:rPr lang="en-US" sz="2400" dirty="0"/>
              <a:t>Parent</a:t>
            </a:r>
          </a:p>
          <a:p>
            <a:pPr lvl="1"/>
            <a:r>
              <a:rPr lang="en-US" sz="2400" dirty="0"/>
              <a:t>Other</a:t>
            </a:r>
            <a:br>
              <a:rPr lang="en-US" sz="2400" dirty="0"/>
            </a:br>
            <a:endParaRPr lang="en-US" sz="2400" dirty="0"/>
          </a:p>
          <a:p>
            <a:r>
              <a:rPr lang="en-US" sz="2800" dirty="0"/>
              <a:t>EHR challenges as to whether there are places to record multiple answers</a:t>
            </a:r>
          </a:p>
        </p:txBody>
      </p:sp>
    </p:spTree>
    <p:extLst>
      <p:ext uri="{BB962C8B-B14F-4D97-AF65-F5344CB8AC3E}">
        <p14:creationId xmlns:p14="http://schemas.microsoft.com/office/powerpoint/2010/main" val="2175880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BF9FA-CAEF-4F1A-8506-63A8EC5395EC}"/>
              </a:ext>
            </a:extLst>
          </p:cNvPr>
          <p:cNvSpPr>
            <a:spLocks noGrp="1"/>
          </p:cNvSpPr>
          <p:nvPr>
            <p:ph type="title"/>
          </p:nvPr>
        </p:nvSpPr>
        <p:spPr>
          <a:xfrm>
            <a:off x="355888" y="990601"/>
            <a:ext cx="8479528" cy="682954"/>
          </a:xfrm>
        </p:spPr>
        <p:txBody>
          <a:bodyPr>
            <a:noAutofit/>
          </a:bodyPr>
          <a:lstStyle/>
          <a:p>
            <a:r>
              <a:rPr lang="en-US" sz="4000" dirty="0"/>
              <a:t>Increasing Patients’ Comfort</a:t>
            </a:r>
          </a:p>
        </p:txBody>
      </p:sp>
      <p:sp>
        <p:nvSpPr>
          <p:cNvPr id="3" name="Content Placeholder 2">
            <a:extLst>
              <a:ext uri="{FF2B5EF4-FFF2-40B4-BE49-F238E27FC236}">
                <a16:creationId xmlns:a16="http://schemas.microsoft.com/office/drawing/2014/main" id="{0429FB3A-A9B4-43EA-BCD1-10CD88F22C2D}"/>
              </a:ext>
            </a:extLst>
          </p:cNvPr>
          <p:cNvSpPr>
            <a:spLocks noGrp="1"/>
          </p:cNvSpPr>
          <p:nvPr>
            <p:ph idx="1"/>
          </p:nvPr>
        </p:nvSpPr>
        <p:spPr>
          <a:xfrm>
            <a:off x="355888" y="2220871"/>
            <a:ext cx="8479528" cy="4027529"/>
          </a:xfrm>
        </p:spPr>
        <p:txBody>
          <a:bodyPr/>
          <a:lstStyle/>
          <a:p>
            <a:r>
              <a:rPr lang="en-US" dirty="0"/>
              <a:t>2007 telephone study in California</a:t>
            </a:r>
          </a:p>
          <a:p>
            <a:pPr lvl="1"/>
            <a:r>
              <a:rPr lang="en-US" dirty="0"/>
              <a:t>Statements explaining </a:t>
            </a:r>
            <a:r>
              <a:rPr lang="en-US" u="sng" dirty="0"/>
              <a:t>why</a:t>
            </a:r>
            <a:r>
              <a:rPr lang="en-US" dirty="0"/>
              <a:t> the data were collected improved comfort</a:t>
            </a:r>
          </a:p>
          <a:p>
            <a:pPr lvl="1"/>
            <a:r>
              <a:rPr lang="en-US" dirty="0"/>
              <a:t>Statement that the </a:t>
            </a:r>
            <a:r>
              <a:rPr lang="en-US" u="sng" dirty="0"/>
              <a:t>data would be used for staff training </a:t>
            </a:r>
            <a:r>
              <a:rPr lang="en-US" dirty="0"/>
              <a:t>increased comfort the most</a:t>
            </a:r>
          </a:p>
          <a:p>
            <a:pPr lvl="1"/>
            <a:endParaRPr lang="en-US" dirty="0"/>
          </a:p>
        </p:txBody>
      </p:sp>
      <p:sp>
        <p:nvSpPr>
          <p:cNvPr id="4" name="TextBox 3">
            <a:extLst>
              <a:ext uri="{FF2B5EF4-FFF2-40B4-BE49-F238E27FC236}">
                <a16:creationId xmlns:a16="http://schemas.microsoft.com/office/drawing/2014/main" id="{8BD94EB2-F879-4EB9-80A8-A81AAD361032}"/>
              </a:ext>
            </a:extLst>
          </p:cNvPr>
          <p:cNvSpPr txBox="1"/>
          <p:nvPr/>
        </p:nvSpPr>
        <p:spPr>
          <a:xfrm>
            <a:off x="308584" y="6210942"/>
            <a:ext cx="8526832" cy="584775"/>
          </a:xfrm>
          <a:prstGeom prst="rect">
            <a:avLst/>
          </a:prstGeom>
          <a:noFill/>
        </p:spPr>
        <p:txBody>
          <a:bodyPr wrap="square" rtlCol="0">
            <a:spAutoFit/>
          </a:bodyPr>
          <a:lstStyle/>
          <a:p>
            <a:r>
              <a:rPr lang="en-US" sz="1600" dirty="0"/>
              <a:t>Baker DW, et al. Attitudes toward health care providers, collecting information about patients' race, ethnicity, and language (2007)</a:t>
            </a:r>
          </a:p>
        </p:txBody>
      </p:sp>
    </p:spTree>
    <p:extLst>
      <p:ext uri="{BB962C8B-B14F-4D97-AF65-F5344CB8AC3E}">
        <p14:creationId xmlns:p14="http://schemas.microsoft.com/office/powerpoint/2010/main" val="353956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1E7A-9FE6-42D0-9604-157136800927}"/>
              </a:ext>
            </a:extLst>
          </p:cNvPr>
          <p:cNvSpPr>
            <a:spLocks noGrp="1"/>
          </p:cNvSpPr>
          <p:nvPr>
            <p:ph type="title"/>
          </p:nvPr>
        </p:nvSpPr>
        <p:spPr/>
        <p:txBody>
          <a:bodyPr>
            <a:normAutofit fontScale="90000"/>
          </a:bodyPr>
          <a:lstStyle/>
          <a:p>
            <a:r>
              <a:rPr lang="en-US" dirty="0"/>
              <a:t>Increasing Patient Comfort</a:t>
            </a:r>
          </a:p>
        </p:txBody>
      </p:sp>
      <p:sp>
        <p:nvSpPr>
          <p:cNvPr id="3" name="Content Placeholder 2">
            <a:extLst>
              <a:ext uri="{FF2B5EF4-FFF2-40B4-BE49-F238E27FC236}">
                <a16:creationId xmlns:a16="http://schemas.microsoft.com/office/drawing/2014/main" id="{5A5D87B4-787A-4D81-8B47-42CA42306482}"/>
              </a:ext>
            </a:extLst>
          </p:cNvPr>
          <p:cNvSpPr>
            <a:spLocks noGrp="1"/>
          </p:cNvSpPr>
          <p:nvPr>
            <p:ph idx="1"/>
          </p:nvPr>
        </p:nvSpPr>
        <p:spPr>
          <a:xfrm>
            <a:off x="533400" y="2133600"/>
            <a:ext cx="8077200" cy="3429000"/>
          </a:xfrm>
        </p:spPr>
        <p:txBody>
          <a:bodyPr>
            <a:normAutofit fontScale="92500" lnSpcReduction="10000"/>
          </a:bodyPr>
          <a:lstStyle/>
          <a:p>
            <a:r>
              <a:rPr lang="en-US" dirty="0"/>
              <a:t>Explain why the data are being collected</a:t>
            </a:r>
          </a:p>
          <a:p>
            <a:r>
              <a:rPr lang="en-US" dirty="0"/>
              <a:t>Explain how the data will be used</a:t>
            </a:r>
          </a:p>
          <a:p>
            <a:r>
              <a:rPr lang="en-US" dirty="0"/>
              <a:t>Know who will have access to the data</a:t>
            </a:r>
          </a:p>
          <a:p>
            <a:endParaRPr lang="en-US" dirty="0"/>
          </a:p>
          <a:p>
            <a:r>
              <a:rPr lang="en-US" dirty="0"/>
              <a:t>If you don’t have an intervention yet…</a:t>
            </a:r>
          </a:p>
          <a:p>
            <a:pPr lvl="1"/>
            <a:r>
              <a:rPr lang="en-US" dirty="0"/>
              <a:t>Still okay to collect!</a:t>
            </a:r>
          </a:p>
          <a:p>
            <a:pPr lvl="1"/>
            <a:r>
              <a:rPr lang="en-US" dirty="0"/>
              <a:t>Let the patient know</a:t>
            </a:r>
          </a:p>
        </p:txBody>
      </p:sp>
    </p:spTree>
    <p:extLst>
      <p:ext uri="{BB962C8B-B14F-4D97-AF65-F5344CB8AC3E}">
        <p14:creationId xmlns:p14="http://schemas.microsoft.com/office/powerpoint/2010/main" val="406831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CA94-0FA9-421A-9D71-04DFC2582D01}"/>
              </a:ext>
            </a:extLst>
          </p:cNvPr>
          <p:cNvSpPr>
            <a:spLocks noGrp="1"/>
          </p:cNvSpPr>
          <p:nvPr>
            <p:ph type="title"/>
          </p:nvPr>
        </p:nvSpPr>
        <p:spPr/>
        <p:txBody>
          <a:bodyPr/>
          <a:lstStyle/>
          <a:p>
            <a:r>
              <a:rPr lang="en-US" dirty="0"/>
              <a:t>Methods of Collection</a:t>
            </a:r>
          </a:p>
        </p:txBody>
      </p:sp>
      <p:sp>
        <p:nvSpPr>
          <p:cNvPr id="3" name="Content Placeholder 2">
            <a:extLst>
              <a:ext uri="{FF2B5EF4-FFF2-40B4-BE49-F238E27FC236}">
                <a16:creationId xmlns:a16="http://schemas.microsoft.com/office/drawing/2014/main" id="{E73CDA0E-A6A4-4E99-90EC-039B83E682F7}"/>
              </a:ext>
            </a:extLst>
          </p:cNvPr>
          <p:cNvSpPr>
            <a:spLocks noGrp="1"/>
          </p:cNvSpPr>
          <p:nvPr>
            <p:ph idx="1"/>
          </p:nvPr>
        </p:nvSpPr>
        <p:spPr>
          <a:xfrm>
            <a:off x="381000" y="2133600"/>
            <a:ext cx="8229600" cy="3962400"/>
          </a:xfrm>
        </p:spPr>
        <p:txBody>
          <a:bodyPr>
            <a:normAutofit fontScale="77500" lnSpcReduction="20000"/>
          </a:bodyPr>
          <a:lstStyle/>
          <a:p>
            <a:r>
              <a:rPr lang="en-US" dirty="0"/>
              <a:t>Paper (intake forms)</a:t>
            </a:r>
          </a:p>
          <a:p>
            <a:r>
              <a:rPr lang="en-US" dirty="0"/>
              <a:t>Patient portal</a:t>
            </a:r>
          </a:p>
          <a:p>
            <a:r>
              <a:rPr lang="en-US" dirty="0"/>
              <a:t>In-person/phone</a:t>
            </a:r>
          </a:p>
          <a:p>
            <a:pPr lvl="1"/>
            <a:r>
              <a:rPr lang="en-US" dirty="0"/>
              <a:t>Phone</a:t>
            </a:r>
          </a:p>
          <a:p>
            <a:pPr lvl="2"/>
            <a:r>
              <a:rPr lang="en-US" dirty="0"/>
              <a:t>Registrar</a:t>
            </a:r>
          </a:p>
          <a:p>
            <a:pPr lvl="1"/>
            <a:r>
              <a:rPr lang="en-US" dirty="0"/>
              <a:t>Waiting room</a:t>
            </a:r>
          </a:p>
          <a:p>
            <a:pPr lvl="2"/>
            <a:r>
              <a:rPr lang="en-US" dirty="0"/>
              <a:t>Front desk staff or registrar</a:t>
            </a:r>
          </a:p>
          <a:p>
            <a:pPr lvl="1"/>
            <a:r>
              <a:rPr lang="en-US" dirty="0"/>
              <a:t>Exam room</a:t>
            </a:r>
          </a:p>
          <a:p>
            <a:pPr lvl="2"/>
            <a:r>
              <a:rPr lang="en-US" dirty="0"/>
              <a:t>Medical assistant</a:t>
            </a:r>
          </a:p>
          <a:p>
            <a:pPr lvl="2"/>
            <a:r>
              <a:rPr lang="en-US" dirty="0"/>
              <a:t>Physician/Advanced practice provider</a:t>
            </a:r>
          </a:p>
          <a:p>
            <a:pPr lvl="2"/>
            <a:endParaRPr lang="en-US" dirty="0"/>
          </a:p>
          <a:p>
            <a:pPr lvl="1"/>
            <a:r>
              <a:rPr lang="en-US" dirty="0"/>
              <a:t>Research staff (multiple potential locations)</a:t>
            </a:r>
          </a:p>
        </p:txBody>
      </p:sp>
    </p:spTree>
    <p:extLst>
      <p:ext uri="{BB962C8B-B14F-4D97-AF65-F5344CB8AC3E}">
        <p14:creationId xmlns:p14="http://schemas.microsoft.com/office/powerpoint/2010/main" val="300947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BA629-7E58-4FD1-9B77-2A1E01956A78}"/>
              </a:ext>
            </a:extLst>
          </p:cNvPr>
          <p:cNvSpPr>
            <a:spLocks noGrp="1"/>
          </p:cNvSpPr>
          <p:nvPr>
            <p:ph type="title"/>
          </p:nvPr>
        </p:nvSpPr>
        <p:spPr/>
        <p:txBody>
          <a:bodyPr/>
          <a:lstStyle/>
          <a:p>
            <a:r>
              <a:rPr lang="en-US" dirty="0"/>
              <a:t>Paper or Patient Portal</a:t>
            </a:r>
          </a:p>
        </p:txBody>
      </p:sp>
      <p:sp>
        <p:nvSpPr>
          <p:cNvPr id="3" name="Content Placeholder 2">
            <a:extLst>
              <a:ext uri="{FF2B5EF4-FFF2-40B4-BE49-F238E27FC236}">
                <a16:creationId xmlns:a16="http://schemas.microsoft.com/office/drawing/2014/main" id="{4D5DFEA7-3DC6-43EB-8FD1-4F6BF0822B05}"/>
              </a:ext>
            </a:extLst>
          </p:cNvPr>
          <p:cNvSpPr>
            <a:spLocks noGrp="1"/>
          </p:cNvSpPr>
          <p:nvPr>
            <p:ph idx="1"/>
          </p:nvPr>
        </p:nvSpPr>
        <p:spPr>
          <a:xfrm>
            <a:off x="381000" y="2133600"/>
            <a:ext cx="8229600" cy="3962400"/>
          </a:xfrm>
        </p:spPr>
        <p:txBody>
          <a:bodyPr>
            <a:normAutofit fontScale="85000" lnSpcReduction="20000"/>
          </a:bodyPr>
          <a:lstStyle/>
          <a:p>
            <a:r>
              <a:rPr lang="en-US" dirty="0"/>
              <a:t>Benefits</a:t>
            </a:r>
          </a:p>
          <a:p>
            <a:pPr lvl="1"/>
            <a:r>
              <a:rPr lang="en-US" dirty="0"/>
              <a:t>More anonymous</a:t>
            </a:r>
          </a:p>
          <a:p>
            <a:pPr lvl="1"/>
            <a:r>
              <a:rPr lang="en-US" dirty="0"/>
              <a:t>Certain questions patients might be more comfortable disclosing</a:t>
            </a:r>
          </a:p>
          <a:p>
            <a:pPr lvl="1"/>
            <a:r>
              <a:rPr lang="en-US" dirty="0"/>
              <a:t>Most efficient in terms of staff and provider time</a:t>
            </a:r>
          </a:p>
          <a:p>
            <a:pPr marL="457200" lvl="1" indent="0">
              <a:buNone/>
            </a:pPr>
            <a:endParaRPr lang="en-US" dirty="0"/>
          </a:p>
          <a:p>
            <a:r>
              <a:rPr lang="en-US" dirty="0"/>
              <a:t>Weaknesses</a:t>
            </a:r>
          </a:p>
          <a:p>
            <a:pPr lvl="1"/>
            <a:r>
              <a:rPr lang="en-US" dirty="0"/>
              <a:t>Easy to skip over</a:t>
            </a:r>
          </a:p>
          <a:p>
            <a:pPr lvl="1"/>
            <a:r>
              <a:rPr lang="en-US" dirty="0"/>
              <a:t>Requires level of literacy</a:t>
            </a:r>
          </a:p>
          <a:p>
            <a:pPr lvl="1"/>
            <a:r>
              <a:rPr lang="en-US" dirty="0"/>
              <a:t>Patient not able to ask questions</a:t>
            </a:r>
          </a:p>
        </p:txBody>
      </p:sp>
    </p:spTree>
    <p:extLst>
      <p:ext uri="{BB962C8B-B14F-4D97-AF65-F5344CB8AC3E}">
        <p14:creationId xmlns:p14="http://schemas.microsoft.com/office/powerpoint/2010/main" val="2483403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B3616-2104-45DF-AEA0-099133C0E039}"/>
              </a:ext>
            </a:extLst>
          </p:cNvPr>
          <p:cNvSpPr>
            <a:spLocks noGrp="1"/>
          </p:cNvSpPr>
          <p:nvPr>
            <p:ph type="title"/>
          </p:nvPr>
        </p:nvSpPr>
        <p:spPr/>
        <p:txBody>
          <a:bodyPr>
            <a:normAutofit fontScale="90000"/>
          </a:bodyPr>
          <a:lstStyle/>
          <a:p>
            <a:r>
              <a:rPr lang="en-US" dirty="0"/>
              <a:t>Registration or front desk staff</a:t>
            </a:r>
          </a:p>
        </p:txBody>
      </p:sp>
      <p:sp>
        <p:nvSpPr>
          <p:cNvPr id="3" name="Content Placeholder 2">
            <a:extLst>
              <a:ext uri="{FF2B5EF4-FFF2-40B4-BE49-F238E27FC236}">
                <a16:creationId xmlns:a16="http://schemas.microsoft.com/office/drawing/2014/main" id="{75F61497-C0CA-4A58-B760-DBA83BF04148}"/>
              </a:ext>
            </a:extLst>
          </p:cNvPr>
          <p:cNvSpPr>
            <a:spLocks noGrp="1"/>
          </p:cNvSpPr>
          <p:nvPr>
            <p:ph idx="1"/>
          </p:nvPr>
        </p:nvSpPr>
        <p:spPr>
          <a:xfrm>
            <a:off x="381000" y="2133600"/>
            <a:ext cx="8229600" cy="3581400"/>
          </a:xfrm>
        </p:spPr>
        <p:txBody>
          <a:bodyPr>
            <a:normAutofit fontScale="92500" lnSpcReduction="10000"/>
          </a:bodyPr>
          <a:lstStyle/>
          <a:p>
            <a:r>
              <a:rPr lang="en-US" dirty="0"/>
              <a:t>Benefits</a:t>
            </a:r>
          </a:p>
          <a:p>
            <a:pPr lvl="1"/>
            <a:r>
              <a:rPr lang="en-US" dirty="0"/>
              <a:t>Potentially more efficient</a:t>
            </a:r>
          </a:p>
          <a:p>
            <a:pPr lvl="1"/>
            <a:r>
              <a:rPr lang="en-US" dirty="0"/>
              <a:t>Can connect to services or accommodations more efficiently</a:t>
            </a:r>
            <a:br>
              <a:rPr lang="en-US" dirty="0"/>
            </a:br>
            <a:endParaRPr lang="en-US" dirty="0"/>
          </a:p>
          <a:p>
            <a:r>
              <a:rPr lang="en-US" dirty="0"/>
              <a:t>Weaknesses</a:t>
            </a:r>
          </a:p>
          <a:p>
            <a:pPr lvl="1"/>
            <a:r>
              <a:rPr lang="en-US" dirty="0"/>
              <a:t>Less control with how the questions are asked</a:t>
            </a:r>
          </a:p>
          <a:p>
            <a:pPr lvl="1"/>
            <a:r>
              <a:rPr lang="en-US" dirty="0"/>
              <a:t>Staff might not need to know the information</a:t>
            </a:r>
          </a:p>
          <a:p>
            <a:pPr lvl="1"/>
            <a:endParaRPr lang="en-US" dirty="0"/>
          </a:p>
          <a:p>
            <a:pPr lvl="2"/>
            <a:endParaRPr lang="en-US" dirty="0"/>
          </a:p>
        </p:txBody>
      </p:sp>
    </p:spTree>
    <p:extLst>
      <p:ext uri="{BB962C8B-B14F-4D97-AF65-F5344CB8AC3E}">
        <p14:creationId xmlns:p14="http://schemas.microsoft.com/office/powerpoint/2010/main" val="299625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4E84-1013-4429-B241-6E5150B726E0}"/>
              </a:ext>
            </a:extLst>
          </p:cNvPr>
          <p:cNvSpPr>
            <a:spLocks noGrp="1"/>
          </p:cNvSpPr>
          <p:nvPr>
            <p:ph type="title"/>
          </p:nvPr>
        </p:nvSpPr>
        <p:spPr/>
        <p:txBody>
          <a:bodyPr/>
          <a:lstStyle/>
          <a:p>
            <a:r>
              <a:rPr lang="en-US" dirty="0"/>
              <a:t>Providers</a:t>
            </a:r>
          </a:p>
        </p:txBody>
      </p:sp>
      <p:sp>
        <p:nvSpPr>
          <p:cNvPr id="3" name="Content Placeholder 2">
            <a:extLst>
              <a:ext uri="{FF2B5EF4-FFF2-40B4-BE49-F238E27FC236}">
                <a16:creationId xmlns:a16="http://schemas.microsoft.com/office/drawing/2014/main" id="{FAC6671E-55B6-46BC-B897-947345BE3174}"/>
              </a:ext>
            </a:extLst>
          </p:cNvPr>
          <p:cNvSpPr>
            <a:spLocks noGrp="1"/>
          </p:cNvSpPr>
          <p:nvPr>
            <p:ph idx="1"/>
          </p:nvPr>
        </p:nvSpPr>
        <p:spPr/>
        <p:txBody>
          <a:bodyPr>
            <a:normAutofit fontScale="85000" lnSpcReduction="20000"/>
          </a:bodyPr>
          <a:lstStyle/>
          <a:p>
            <a:r>
              <a:rPr lang="en-US" dirty="0"/>
              <a:t>Benefits</a:t>
            </a:r>
          </a:p>
          <a:p>
            <a:pPr lvl="1"/>
            <a:r>
              <a:rPr lang="en-US" dirty="0"/>
              <a:t>Can integrate the answers into clinical care</a:t>
            </a:r>
          </a:p>
          <a:p>
            <a:pPr lvl="1"/>
            <a:r>
              <a:rPr lang="en-US" dirty="0"/>
              <a:t>Patients often feel more comfortable disclosing</a:t>
            </a:r>
            <a:br>
              <a:rPr lang="en-US" dirty="0"/>
            </a:br>
            <a:endParaRPr lang="en-US" dirty="0"/>
          </a:p>
          <a:p>
            <a:r>
              <a:rPr lang="en-US" dirty="0"/>
              <a:t>Weaknesses</a:t>
            </a:r>
          </a:p>
          <a:p>
            <a:pPr lvl="1"/>
            <a:r>
              <a:rPr lang="en-US" dirty="0"/>
              <a:t>Providers already have limited time with patient</a:t>
            </a:r>
          </a:p>
          <a:p>
            <a:pPr lvl="1"/>
            <a:endParaRPr lang="en-US" dirty="0"/>
          </a:p>
          <a:p>
            <a:pPr lvl="1"/>
            <a:endParaRPr lang="en-US" dirty="0"/>
          </a:p>
        </p:txBody>
      </p:sp>
    </p:spTree>
    <p:extLst>
      <p:ext uri="{BB962C8B-B14F-4D97-AF65-F5344CB8AC3E}">
        <p14:creationId xmlns:p14="http://schemas.microsoft.com/office/powerpoint/2010/main" val="2557927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944C6-736E-446B-9471-EA7BBB124663}"/>
              </a:ext>
            </a:extLst>
          </p:cNvPr>
          <p:cNvSpPr>
            <a:spLocks noGrp="1"/>
          </p:cNvSpPr>
          <p:nvPr>
            <p:ph type="title"/>
          </p:nvPr>
        </p:nvSpPr>
        <p:spPr/>
        <p:txBody>
          <a:bodyPr/>
          <a:lstStyle/>
          <a:p>
            <a:r>
              <a:rPr lang="en-US" dirty="0"/>
              <a:t>Need to train staff!</a:t>
            </a:r>
          </a:p>
        </p:txBody>
      </p:sp>
      <p:sp>
        <p:nvSpPr>
          <p:cNvPr id="3" name="Content Placeholder 2">
            <a:extLst>
              <a:ext uri="{FF2B5EF4-FFF2-40B4-BE49-F238E27FC236}">
                <a16:creationId xmlns:a16="http://schemas.microsoft.com/office/drawing/2014/main" id="{DDC31D48-6443-4EBA-BD95-C1EF9EA6615F}"/>
              </a:ext>
            </a:extLst>
          </p:cNvPr>
          <p:cNvSpPr>
            <a:spLocks noGrp="1"/>
          </p:cNvSpPr>
          <p:nvPr>
            <p:ph idx="1"/>
          </p:nvPr>
        </p:nvSpPr>
        <p:spPr>
          <a:xfrm>
            <a:off x="381000" y="2133600"/>
            <a:ext cx="8229600" cy="3810000"/>
          </a:xfrm>
        </p:spPr>
        <p:txBody>
          <a:bodyPr>
            <a:normAutofit/>
          </a:bodyPr>
          <a:lstStyle/>
          <a:p>
            <a:r>
              <a:rPr lang="en-US" sz="2400" dirty="0"/>
              <a:t>Staff needs to buy in and be comfortable with collection</a:t>
            </a:r>
          </a:p>
          <a:p>
            <a:pPr lvl="1"/>
            <a:r>
              <a:rPr lang="en-US" sz="2400" dirty="0"/>
              <a:t>Need to know what language to use</a:t>
            </a:r>
          </a:p>
          <a:p>
            <a:pPr lvl="1"/>
            <a:r>
              <a:rPr lang="en-US" sz="2400" dirty="0"/>
              <a:t>Need to know how to answer questions patients might have</a:t>
            </a:r>
          </a:p>
          <a:p>
            <a:pPr lvl="1"/>
            <a:r>
              <a:rPr lang="en-US" sz="2400" dirty="0"/>
              <a:t>Need to know the importance of why the data are collected – they are an important part of the team!</a:t>
            </a:r>
          </a:p>
          <a:p>
            <a:pPr lvl="1"/>
            <a:r>
              <a:rPr lang="en-US" sz="2400" dirty="0"/>
              <a:t>Need to tell them that the patient has the right to self identify</a:t>
            </a:r>
          </a:p>
        </p:txBody>
      </p:sp>
    </p:spTree>
    <p:extLst>
      <p:ext uri="{BB962C8B-B14F-4D97-AF65-F5344CB8AC3E}">
        <p14:creationId xmlns:p14="http://schemas.microsoft.com/office/powerpoint/2010/main" val="4017392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A3FDF-DC68-41F4-B221-BAE57314F0AC}"/>
              </a:ext>
            </a:extLst>
          </p:cNvPr>
          <p:cNvSpPr>
            <a:spLocks noGrp="1"/>
          </p:cNvSpPr>
          <p:nvPr>
            <p:ph type="title"/>
          </p:nvPr>
        </p:nvSpPr>
        <p:spPr/>
        <p:txBody>
          <a:bodyPr/>
          <a:lstStyle/>
          <a:p>
            <a:r>
              <a:rPr lang="en-US" dirty="0"/>
              <a:t>EHR Challenges</a:t>
            </a:r>
          </a:p>
        </p:txBody>
      </p:sp>
      <p:sp>
        <p:nvSpPr>
          <p:cNvPr id="3" name="Content Placeholder 2">
            <a:extLst>
              <a:ext uri="{FF2B5EF4-FFF2-40B4-BE49-F238E27FC236}">
                <a16:creationId xmlns:a16="http://schemas.microsoft.com/office/drawing/2014/main" id="{D4C93180-8749-4762-AAF2-BA843ABA4464}"/>
              </a:ext>
            </a:extLst>
          </p:cNvPr>
          <p:cNvSpPr>
            <a:spLocks noGrp="1"/>
          </p:cNvSpPr>
          <p:nvPr>
            <p:ph idx="1"/>
          </p:nvPr>
        </p:nvSpPr>
        <p:spPr>
          <a:xfrm>
            <a:off x="381000" y="2133600"/>
            <a:ext cx="8229600" cy="2971800"/>
          </a:xfrm>
        </p:spPr>
        <p:txBody>
          <a:bodyPr>
            <a:normAutofit fontScale="92500" lnSpcReduction="10000"/>
          </a:bodyPr>
          <a:lstStyle/>
          <a:p>
            <a:r>
              <a:rPr lang="en-US" dirty="0"/>
              <a:t>Might not know </a:t>
            </a:r>
            <a:r>
              <a:rPr lang="en-US" u="sng" dirty="0"/>
              <a:t>when</a:t>
            </a:r>
            <a:r>
              <a:rPr lang="en-US" dirty="0"/>
              <a:t> data entered</a:t>
            </a:r>
          </a:p>
          <a:p>
            <a:r>
              <a:rPr lang="en-US" dirty="0"/>
              <a:t>Might not know </a:t>
            </a:r>
            <a:r>
              <a:rPr lang="en-US" u="sng" dirty="0"/>
              <a:t>who</a:t>
            </a:r>
            <a:r>
              <a:rPr lang="en-US" dirty="0"/>
              <a:t> entered the data</a:t>
            </a:r>
          </a:p>
          <a:p>
            <a:r>
              <a:rPr lang="en-US" dirty="0"/>
              <a:t>SDOH might change over time (might not have the record of all of the changes)</a:t>
            </a:r>
          </a:p>
          <a:p>
            <a:pPr lvl="1"/>
            <a:r>
              <a:rPr lang="en-US" dirty="0"/>
              <a:t>Should allow patients to change/update their responses</a:t>
            </a:r>
          </a:p>
        </p:txBody>
      </p:sp>
    </p:spTree>
    <p:extLst>
      <p:ext uri="{BB962C8B-B14F-4D97-AF65-F5344CB8AC3E}">
        <p14:creationId xmlns:p14="http://schemas.microsoft.com/office/powerpoint/2010/main" val="19699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4CD16-6836-4DB0-A406-4B134FE36E03}"/>
              </a:ext>
            </a:extLst>
          </p:cNvPr>
          <p:cNvSpPr>
            <a:spLocks noGrp="1"/>
          </p:cNvSpPr>
          <p:nvPr>
            <p:ph type="title"/>
          </p:nvPr>
        </p:nvSpPr>
        <p:spPr>
          <a:xfrm>
            <a:off x="533400" y="851337"/>
            <a:ext cx="8229600" cy="990600"/>
          </a:xfrm>
        </p:spPr>
        <p:txBody>
          <a:bodyPr>
            <a:noAutofit/>
          </a:bodyPr>
          <a:lstStyle/>
          <a:p>
            <a:pPr algn="ctr"/>
            <a:r>
              <a:rPr lang="en-US" sz="3600" dirty="0"/>
              <a:t>Social Determinants of Health</a:t>
            </a:r>
          </a:p>
        </p:txBody>
      </p:sp>
      <p:pic>
        <p:nvPicPr>
          <p:cNvPr id="1026" name="Picture 2" descr="a diagram of the five social determinants of health">
            <a:extLst>
              <a:ext uri="{FF2B5EF4-FFF2-40B4-BE49-F238E27FC236}">
                <a16:creationId xmlns:a16="http://schemas.microsoft.com/office/drawing/2014/main" id="{D4E439D0-C61C-460D-B808-C756D5EFC28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2755" y="1905818"/>
            <a:ext cx="6918489" cy="49521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9CBEC9A-7FED-4BB9-B7B3-74095E7F8620}"/>
              </a:ext>
            </a:extLst>
          </p:cNvPr>
          <p:cNvSpPr txBox="1"/>
          <p:nvPr/>
        </p:nvSpPr>
        <p:spPr>
          <a:xfrm>
            <a:off x="6522956" y="6096000"/>
            <a:ext cx="1508288" cy="641023"/>
          </a:xfrm>
          <a:prstGeom prst="rect">
            <a:avLst/>
          </a:prstGeom>
          <a:noFill/>
        </p:spPr>
        <p:txBody>
          <a:bodyPr wrap="square" rtlCol="0">
            <a:spAutoFit/>
          </a:bodyPr>
          <a:lstStyle/>
          <a:p>
            <a:r>
              <a:rPr lang="en-US" dirty="0"/>
              <a:t>Healthy People 2020</a:t>
            </a:r>
          </a:p>
        </p:txBody>
      </p:sp>
    </p:spTree>
    <p:extLst>
      <p:ext uri="{BB962C8B-B14F-4D97-AF65-F5344CB8AC3E}">
        <p14:creationId xmlns:p14="http://schemas.microsoft.com/office/powerpoint/2010/main" val="178975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407DD-2839-4D72-ABD9-89C9DE76FEA0}"/>
              </a:ext>
            </a:extLst>
          </p:cNvPr>
          <p:cNvSpPr>
            <a:spLocks noGrp="1"/>
          </p:cNvSpPr>
          <p:nvPr>
            <p:ph type="title"/>
          </p:nvPr>
        </p:nvSpPr>
        <p:spPr/>
        <p:txBody>
          <a:bodyPr>
            <a:normAutofit/>
          </a:bodyPr>
          <a:lstStyle/>
          <a:p>
            <a:r>
              <a:rPr lang="en-US" dirty="0"/>
              <a:t>EHR Considerations</a:t>
            </a:r>
          </a:p>
        </p:txBody>
      </p:sp>
      <p:sp>
        <p:nvSpPr>
          <p:cNvPr id="3" name="Content Placeholder 2">
            <a:extLst>
              <a:ext uri="{FF2B5EF4-FFF2-40B4-BE49-F238E27FC236}">
                <a16:creationId xmlns:a16="http://schemas.microsoft.com/office/drawing/2014/main" id="{38B73FEB-8592-438E-8524-CF43ECCF7D1B}"/>
              </a:ext>
            </a:extLst>
          </p:cNvPr>
          <p:cNvSpPr>
            <a:spLocks noGrp="1"/>
          </p:cNvSpPr>
          <p:nvPr>
            <p:ph idx="1"/>
          </p:nvPr>
        </p:nvSpPr>
        <p:spPr>
          <a:xfrm>
            <a:off x="381000" y="2438399"/>
            <a:ext cx="8229600" cy="2514601"/>
          </a:xfrm>
        </p:spPr>
        <p:txBody>
          <a:bodyPr>
            <a:normAutofit fontScale="92500" lnSpcReduction="10000"/>
          </a:bodyPr>
          <a:lstStyle/>
          <a:p>
            <a:r>
              <a:rPr lang="en-US" dirty="0"/>
              <a:t>Build it and they will NOT come</a:t>
            </a:r>
            <a:br>
              <a:rPr lang="en-US" dirty="0"/>
            </a:br>
            <a:endParaRPr lang="en-US" dirty="0"/>
          </a:p>
          <a:p>
            <a:r>
              <a:rPr lang="en-US" dirty="0"/>
              <a:t>Quality of the data might be unclear</a:t>
            </a:r>
          </a:p>
          <a:p>
            <a:endParaRPr lang="en-US" dirty="0"/>
          </a:p>
          <a:p>
            <a:r>
              <a:rPr lang="en-US" dirty="0"/>
              <a:t>LOINC codes - codes for non-clinical data</a:t>
            </a:r>
          </a:p>
        </p:txBody>
      </p:sp>
    </p:spTree>
    <p:extLst>
      <p:ext uri="{BB962C8B-B14F-4D97-AF65-F5344CB8AC3E}">
        <p14:creationId xmlns:p14="http://schemas.microsoft.com/office/powerpoint/2010/main" val="1242620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39DA6-8F32-4DDA-8222-18F88DE12190}"/>
              </a:ext>
            </a:extLst>
          </p:cNvPr>
          <p:cNvSpPr>
            <a:spLocks noGrp="1"/>
          </p:cNvSpPr>
          <p:nvPr>
            <p:ph type="title"/>
          </p:nvPr>
        </p:nvSpPr>
        <p:spPr>
          <a:xfrm>
            <a:off x="628650" y="838200"/>
            <a:ext cx="8135340" cy="852489"/>
          </a:xfrm>
        </p:spPr>
        <p:txBody>
          <a:bodyPr/>
          <a:lstStyle/>
          <a:p>
            <a:r>
              <a:rPr lang="en-US" dirty="0"/>
              <a:t>Conclusions</a:t>
            </a:r>
          </a:p>
        </p:txBody>
      </p:sp>
      <p:sp>
        <p:nvSpPr>
          <p:cNvPr id="3" name="Content Placeholder 2">
            <a:extLst>
              <a:ext uri="{FF2B5EF4-FFF2-40B4-BE49-F238E27FC236}">
                <a16:creationId xmlns:a16="http://schemas.microsoft.com/office/drawing/2014/main" id="{9A507C04-F375-45ED-B857-6C92C5345424}"/>
              </a:ext>
            </a:extLst>
          </p:cNvPr>
          <p:cNvSpPr>
            <a:spLocks noGrp="1"/>
          </p:cNvSpPr>
          <p:nvPr>
            <p:ph idx="1"/>
          </p:nvPr>
        </p:nvSpPr>
        <p:spPr>
          <a:xfrm>
            <a:off x="628650" y="1981200"/>
            <a:ext cx="8058150" cy="4648200"/>
          </a:xfrm>
        </p:spPr>
        <p:txBody>
          <a:bodyPr>
            <a:normAutofit fontScale="92500" lnSpcReduction="10000"/>
          </a:bodyPr>
          <a:lstStyle/>
          <a:p>
            <a:r>
              <a:rPr lang="en-US" dirty="0"/>
              <a:t>Collection of SDOH and other demographic characteristics </a:t>
            </a:r>
          </a:p>
          <a:p>
            <a:pPr lvl="1"/>
            <a:r>
              <a:rPr lang="en-US" dirty="0"/>
              <a:t>Is important and necessary</a:t>
            </a:r>
          </a:p>
          <a:p>
            <a:pPr lvl="1"/>
            <a:r>
              <a:rPr lang="en-US" dirty="0"/>
              <a:t>Has patient buy in (if you provide explanation)</a:t>
            </a:r>
            <a:br>
              <a:rPr lang="en-US" dirty="0"/>
            </a:br>
            <a:endParaRPr lang="en-US" dirty="0"/>
          </a:p>
          <a:p>
            <a:r>
              <a:rPr lang="en-US" dirty="0"/>
              <a:t>But… </a:t>
            </a:r>
          </a:p>
          <a:p>
            <a:pPr lvl="1"/>
            <a:r>
              <a:rPr lang="en-US" dirty="0"/>
              <a:t>is not risk free</a:t>
            </a:r>
          </a:p>
          <a:p>
            <a:pPr lvl="1"/>
            <a:r>
              <a:rPr lang="en-US" dirty="0"/>
              <a:t>Not consistently recorded</a:t>
            </a:r>
          </a:p>
          <a:p>
            <a:pPr lvl="1"/>
            <a:r>
              <a:rPr lang="en-US" dirty="0"/>
              <a:t>Implementation challenges</a:t>
            </a:r>
            <a:br>
              <a:rPr lang="en-US" dirty="0"/>
            </a:br>
            <a:endParaRPr lang="en-US" dirty="0"/>
          </a:p>
          <a:p>
            <a:pPr lvl="1"/>
            <a:endParaRPr lang="en-US" dirty="0"/>
          </a:p>
          <a:p>
            <a:endParaRPr lang="en-US" dirty="0"/>
          </a:p>
        </p:txBody>
      </p:sp>
    </p:spTree>
    <p:extLst>
      <p:ext uri="{BB962C8B-B14F-4D97-AF65-F5344CB8AC3E}">
        <p14:creationId xmlns:p14="http://schemas.microsoft.com/office/powerpoint/2010/main" val="390097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CFF77-DF3B-4920-8A61-886E9A1E7E2B}"/>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6E41685A-5A75-42CB-905A-2BB12542D1AF}"/>
              </a:ext>
            </a:extLst>
          </p:cNvPr>
          <p:cNvSpPr>
            <a:spLocks noGrp="1"/>
          </p:cNvSpPr>
          <p:nvPr>
            <p:ph idx="1"/>
          </p:nvPr>
        </p:nvSpPr>
        <p:spPr/>
        <p:txBody>
          <a:bodyPr>
            <a:normAutofit fontScale="70000" lnSpcReduction="20000"/>
          </a:bodyPr>
          <a:lstStyle/>
          <a:p>
            <a:pPr marL="0" indent="0">
              <a:buNone/>
            </a:pPr>
            <a:r>
              <a:rPr lang="en-US" dirty="0"/>
              <a:t>Recommended question sets:</a:t>
            </a:r>
          </a:p>
          <a:p>
            <a:r>
              <a:rPr lang="en-US" dirty="0"/>
              <a:t>NAM: </a:t>
            </a:r>
            <a:r>
              <a:rPr lang="en-US" dirty="0">
                <a:hlinkClick r:id="rId3"/>
              </a:rPr>
              <a:t>http://www.nationalacademies.org/hmd/Activities/PublicHealth/SocialDeterminantsEHR.aspx</a:t>
            </a:r>
            <a:endParaRPr lang="en-US" dirty="0"/>
          </a:p>
          <a:p>
            <a:r>
              <a:rPr lang="en-US" dirty="0"/>
              <a:t>National Association of Community Health Centers:</a:t>
            </a:r>
          </a:p>
          <a:p>
            <a:pPr marL="0" indent="0">
              <a:buNone/>
            </a:pPr>
            <a:r>
              <a:rPr lang="en-US" dirty="0"/>
              <a:t>   </a:t>
            </a:r>
            <a:r>
              <a:rPr lang="en-US" dirty="0">
                <a:hlinkClick r:id="rId4"/>
              </a:rPr>
              <a:t>http://www.nachc.org/research-and-data/prapare/</a:t>
            </a:r>
            <a:endParaRPr lang="en-US" dirty="0"/>
          </a:p>
          <a:p>
            <a:r>
              <a:rPr lang="en-US" dirty="0"/>
              <a:t>Accountable Health Communities Screening Tool (CMS)</a:t>
            </a:r>
          </a:p>
        </p:txBody>
      </p:sp>
    </p:spTree>
    <p:extLst>
      <p:ext uri="{BB962C8B-B14F-4D97-AF65-F5344CB8AC3E}">
        <p14:creationId xmlns:p14="http://schemas.microsoft.com/office/powerpoint/2010/main" val="2088416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BBD7E-7A96-4BCD-9F4C-3BE9031A7DDA}"/>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16FBDBB2-5C52-442E-92C3-FC6570EA6411}"/>
              </a:ext>
            </a:extLst>
          </p:cNvPr>
          <p:cNvSpPr>
            <a:spLocks noGrp="1"/>
          </p:cNvSpPr>
          <p:nvPr>
            <p:ph idx="1"/>
          </p:nvPr>
        </p:nvSpPr>
        <p:spPr>
          <a:xfrm>
            <a:off x="381000" y="4938075"/>
            <a:ext cx="8229600" cy="1295400"/>
          </a:xfrm>
        </p:spPr>
        <p:txBody>
          <a:bodyPr>
            <a:normAutofit/>
          </a:bodyPr>
          <a:lstStyle/>
          <a:p>
            <a:pPr marL="0" indent="0" algn="ctr">
              <a:buNone/>
            </a:pPr>
            <a:r>
              <a:rPr lang="en-US" sz="2400" dirty="0"/>
              <a:t>Email:</a:t>
            </a:r>
            <a:br>
              <a:rPr lang="en-US" sz="2400" dirty="0"/>
            </a:br>
            <a:r>
              <a:rPr lang="en-US" sz="2400" dirty="0"/>
              <a:t>megan.a.morris@cuanschutz.edu</a:t>
            </a:r>
          </a:p>
        </p:txBody>
      </p:sp>
      <p:sp>
        <p:nvSpPr>
          <p:cNvPr id="4" name="Rectangle 3">
            <a:extLst>
              <a:ext uri="{FF2B5EF4-FFF2-40B4-BE49-F238E27FC236}">
                <a16:creationId xmlns:a16="http://schemas.microsoft.com/office/drawing/2014/main" id="{0107A25C-FBEE-4CA2-9F68-9A1E38AB2920}"/>
              </a:ext>
            </a:extLst>
          </p:cNvPr>
          <p:cNvSpPr/>
          <p:nvPr/>
        </p:nvSpPr>
        <p:spPr>
          <a:xfrm>
            <a:off x="1638300" y="2438400"/>
            <a:ext cx="6019799" cy="1631216"/>
          </a:xfrm>
          <a:prstGeom prst="rect">
            <a:avLst/>
          </a:prstGeom>
        </p:spPr>
        <p:txBody>
          <a:bodyPr wrap="square">
            <a:spAutoFit/>
          </a:bodyPr>
          <a:lstStyle/>
          <a:p>
            <a:pPr algn="ctr"/>
            <a:r>
              <a:rPr lang="en-US" sz="3600" b="1" i="1" dirty="0">
                <a:solidFill>
                  <a:srgbClr val="000000"/>
                </a:solidFill>
                <a:latin typeface="arial" panose="020B0604020202020204" pitchFamily="34" charset="0"/>
              </a:rPr>
              <a:t>If You Are Not Counted, You Don't Count</a:t>
            </a:r>
          </a:p>
          <a:p>
            <a:pPr algn="ctr"/>
            <a:r>
              <a:rPr lang="en-US" sz="2400" b="1" i="1" dirty="0">
                <a:solidFill>
                  <a:srgbClr val="000000"/>
                </a:solidFill>
                <a:effectLst/>
                <a:latin typeface="arial" panose="020B0604020202020204" pitchFamily="34" charset="0"/>
              </a:rPr>
              <a:t>- </a:t>
            </a:r>
            <a:r>
              <a:rPr lang="en-US" sz="2400" b="1" i="1" dirty="0">
                <a:solidFill>
                  <a:srgbClr val="000000"/>
                </a:solidFill>
                <a:latin typeface="arial" panose="020B0604020202020204" pitchFamily="34" charset="0"/>
              </a:rPr>
              <a:t>Source unknown</a:t>
            </a:r>
            <a:endParaRPr lang="en-US" sz="2400" b="1" i="1"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299343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EAA15B-DC09-4D28-947B-5B4BDE007F03}"/>
              </a:ext>
            </a:extLst>
          </p:cNvPr>
          <p:cNvSpPr>
            <a:spLocks noGrp="1"/>
          </p:cNvSpPr>
          <p:nvPr>
            <p:ph idx="1"/>
          </p:nvPr>
        </p:nvSpPr>
        <p:spPr>
          <a:xfrm>
            <a:off x="533400" y="1828800"/>
            <a:ext cx="4385841" cy="5257800"/>
          </a:xfrm>
        </p:spPr>
        <p:txBody>
          <a:bodyPr>
            <a:normAutofit fontScale="55000" lnSpcReduction="20000"/>
          </a:bodyPr>
          <a:lstStyle/>
          <a:p>
            <a:pPr fontAlgn="base">
              <a:lnSpc>
                <a:spcPct val="120000"/>
              </a:lnSpc>
            </a:pPr>
            <a:r>
              <a:rPr lang="en-US" sz="3400" dirty="0"/>
              <a:t>Economic Stability</a:t>
            </a:r>
          </a:p>
          <a:p>
            <a:pPr lvl="1" fontAlgn="base">
              <a:lnSpc>
                <a:spcPct val="120000"/>
              </a:lnSpc>
            </a:pPr>
            <a:r>
              <a:rPr lang="en-US" sz="2600" dirty="0"/>
              <a:t>Employment</a:t>
            </a:r>
          </a:p>
          <a:p>
            <a:pPr lvl="1" fontAlgn="base">
              <a:lnSpc>
                <a:spcPct val="120000"/>
              </a:lnSpc>
            </a:pPr>
            <a:r>
              <a:rPr lang="en-US" sz="2600" dirty="0"/>
              <a:t>Food Insecurity</a:t>
            </a:r>
          </a:p>
          <a:p>
            <a:pPr lvl="1" fontAlgn="base">
              <a:lnSpc>
                <a:spcPct val="120000"/>
              </a:lnSpc>
            </a:pPr>
            <a:r>
              <a:rPr lang="en-US" sz="2600" dirty="0"/>
              <a:t>Housing Instability</a:t>
            </a:r>
          </a:p>
          <a:p>
            <a:pPr lvl="1" fontAlgn="base">
              <a:lnSpc>
                <a:spcPct val="120000"/>
              </a:lnSpc>
            </a:pPr>
            <a:r>
              <a:rPr lang="en-US" sz="2600" dirty="0"/>
              <a:t>Poverty</a:t>
            </a:r>
            <a:br>
              <a:rPr lang="en-US" dirty="0"/>
            </a:br>
            <a:endParaRPr lang="en-US" dirty="0"/>
          </a:p>
          <a:p>
            <a:pPr fontAlgn="base">
              <a:lnSpc>
                <a:spcPct val="120000"/>
              </a:lnSpc>
            </a:pPr>
            <a:r>
              <a:rPr lang="en-US" sz="3400" dirty="0"/>
              <a:t>Education</a:t>
            </a:r>
          </a:p>
          <a:p>
            <a:pPr lvl="1" fontAlgn="base">
              <a:lnSpc>
                <a:spcPct val="120000"/>
              </a:lnSpc>
            </a:pPr>
            <a:r>
              <a:rPr lang="en-US" sz="2600" dirty="0"/>
              <a:t>Early Childhood Education and Development</a:t>
            </a:r>
          </a:p>
          <a:p>
            <a:pPr lvl="1" fontAlgn="base">
              <a:lnSpc>
                <a:spcPct val="120000"/>
              </a:lnSpc>
            </a:pPr>
            <a:r>
              <a:rPr lang="en-US" sz="2600" dirty="0"/>
              <a:t>Enrollment in Higher Education</a:t>
            </a:r>
          </a:p>
          <a:p>
            <a:pPr lvl="1" fontAlgn="base">
              <a:lnSpc>
                <a:spcPct val="120000"/>
              </a:lnSpc>
            </a:pPr>
            <a:r>
              <a:rPr lang="en-US" sz="2600" dirty="0"/>
              <a:t>High School Graduation</a:t>
            </a:r>
          </a:p>
          <a:p>
            <a:pPr lvl="1" fontAlgn="base">
              <a:lnSpc>
                <a:spcPct val="120000"/>
              </a:lnSpc>
            </a:pPr>
            <a:r>
              <a:rPr lang="en-US" sz="2600" dirty="0"/>
              <a:t>Language and Literacy</a:t>
            </a:r>
            <a:br>
              <a:rPr lang="en-US" dirty="0"/>
            </a:br>
            <a:endParaRPr lang="en-US" dirty="0"/>
          </a:p>
          <a:p>
            <a:pPr fontAlgn="base">
              <a:lnSpc>
                <a:spcPct val="120000"/>
              </a:lnSpc>
            </a:pPr>
            <a:r>
              <a:rPr lang="en-US" sz="3400" dirty="0"/>
              <a:t>Social and Community Context</a:t>
            </a:r>
          </a:p>
          <a:p>
            <a:pPr lvl="1" fontAlgn="base">
              <a:lnSpc>
                <a:spcPct val="120000"/>
              </a:lnSpc>
            </a:pPr>
            <a:r>
              <a:rPr lang="en-US" sz="2600" dirty="0"/>
              <a:t>Civic Participation</a:t>
            </a:r>
          </a:p>
          <a:p>
            <a:pPr lvl="1" fontAlgn="base">
              <a:lnSpc>
                <a:spcPct val="120000"/>
              </a:lnSpc>
            </a:pPr>
            <a:r>
              <a:rPr lang="en-US" sz="2600" dirty="0"/>
              <a:t>Discrimination</a:t>
            </a:r>
          </a:p>
          <a:p>
            <a:pPr lvl="1" fontAlgn="base">
              <a:lnSpc>
                <a:spcPct val="120000"/>
              </a:lnSpc>
            </a:pPr>
            <a:r>
              <a:rPr lang="en-US" sz="2600" dirty="0"/>
              <a:t>Incarceration</a:t>
            </a:r>
          </a:p>
          <a:p>
            <a:pPr lvl="1" fontAlgn="base">
              <a:lnSpc>
                <a:spcPct val="120000"/>
              </a:lnSpc>
            </a:pPr>
            <a:r>
              <a:rPr lang="en-US" sz="2600" dirty="0"/>
              <a:t>Social Cohesion</a:t>
            </a:r>
          </a:p>
        </p:txBody>
      </p:sp>
      <p:sp>
        <p:nvSpPr>
          <p:cNvPr id="4" name="Content Placeholder 2">
            <a:extLst>
              <a:ext uri="{FF2B5EF4-FFF2-40B4-BE49-F238E27FC236}">
                <a16:creationId xmlns:a16="http://schemas.microsoft.com/office/drawing/2014/main" id="{B7189703-F128-480F-AD43-FB5FFEF5CBEF}"/>
              </a:ext>
            </a:extLst>
          </p:cNvPr>
          <p:cNvSpPr txBox="1">
            <a:spLocks/>
          </p:cNvSpPr>
          <p:nvPr/>
        </p:nvSpPr>
        <p:spPr>
          <a:xfrm>
            <a:off x="4919241" y="2133600"/>
            <a:ext cx="3738622" cy="42835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pPr>
            <a:r>
              <a:rPr lang="en-US" sz="1900" dirty="0"/>
              <a:t>Health and Health Care</a:t>
            </a:r>
          </a:p>
          <a:p>
            <a:pPr lvl="1" fontAlgn="base">
              <a:lnSpc>
                <a:spcPct val="100000"/>
              </a:lnSpc>
            </a:pPr>
            <a:r>
              <a:rPr lang="en-US" sz="1400" dirty="0"/>
              <a:t>Access to Health Care</a:t>
            </a:r>
          </a:p>
          <a:p>
            <a:pPr lvl="1" fontAlgn="base">
              <a:lnSpc>
                <a:spcPct val="100000"/>
              </a:lnSpc>
            </a:pPr>
            <a:r>
              <a:rPr lang="en-US" sz="1400" dirty="0"/>
              <a:t>Access to Primary Care</a:t>
            </a:r>
          </a:p>
          <a:p>
            <a:pPr lvl="1" fontAlgn="base">
              <a:lnSpc>
                <a:spcPct val="100000"/>
              </a:lnSpc>
            </a:pPr>
            <a:r>
              <a:rPr lang="en-US" sz="1400" dirty="0"/>
              <a:t>Health Literacy</a:t>
            </a:r>
            <a:br>
              <a:rPr lang="en-US" sz="2000" dirty="0"/>
            </a:br>
            <a:endParaRPr lang="en-US" sz="2000" dirty="0"/>
          </a:p>
          <a:p>
            <a:pPr fontAlgn="base">
              <a:lnSpc>
                <a:spcPct val="100000"/>
              </a:lnSpc>
            </a:pPr>
            <a:r>
              <a:rPr lang="en-US" sz="1900" dirty="0"/>
              <a:t>Neighborhood and Built Environment</a:t>
            </a:r>
          </a:p>
          <a:p>
            <a:pPr lvl="1" fontAlgn="base">
              <a:lnSpc>
                <a:spcPct val="100000"/>
              </a:lnSpc>
            </a:pPr>
            <a:r>
              <a:rPr lang="en-US" sz="1400" dirty="0"/>
              <a:t>Access to Foods that Support Healthy Eating Patterns</a:t>
            </a:r>
          </a:p>
          <a:p>
            <a:pPr lvl="1" fontAlgn="base">
              <a:lnSpc>
                <a:spcPct val="100000"/>
              </a:lnSpc>
            </a:pPr>
            <a:r>
              <a:rPr lang="en-US" sz="1400" dirty="0"/>
              <a:t>Crime and Violence</a:t>
            </a:r>
          </a:p>
          <a:p>
            <a:pPr lvl="1" fontAlgn="base">
              <a:lnSpc>
                <a:spcPct val="100000"/>
              </a:lnSpc>
            </a:pPr>
            <a:r>
              <a:rPr lang="en-US" sz="1400" dirty="0"/>
              <a:t>Environmental Conditions</a:t>
            </a:r>
          </a:p>
          <a:p>
            <a:pPr lvl="1" fontAlgn="base">
              <a:lnSpc>
                <a:spcPct val="100000"/>
              </a:lnSpc>
            </a:pPr>
            <a:r>
              <a:rPr lang="en-US" sz="1400" dirty="0"/>
              <a:t>Quality of Housing</a:t>
            </a:r>
          </a:p>
          <a:p>
            <a:endParaRPr lang="en-US" dirty="0"/>
          </a:p>
        </p:txBody>
      </p:sp>
      <p:sp>
        <p:nvSpPr>
          <p:cNvPr id="5" name="Title 1">
            <a:extLst>
              <a:ext uri="{FF2B5EF4-FFF2-40B4-BE49-F238E27FC236}">
                <a16:creationId xmlns:a16="http://schemas.microsoft.com/office/drawing/2014/main" id="{4016E6F4-294D-4333-97D0-1809A1767EDA}"/>
              </a:ext>
            </a:extLst>
          </p:cNvPr>
          <p:cNvSpPr>
            <a:spLocks noGrp="1"/>
          </p:cNvSpPr>
          <p:nvPr>
            <p:ph type="title"/>
          </p:nvPr>
        </p:nvSpPr>
        <p:spPr>
          <a:xfrm>
            <a:off x="533400" y="762000"/>
            <a:ext cx="8229600" cy="1143000"/>
          </a:xfrm>
        </p:spPr>
        <p:txBody>
          <a:bodyPr>
            <a:normAutofit fontScale="90000"/>
          </a:bodyPr>
          <a:lstStyle/>
          <a:p>
            <a:r>
              <a:rPr lang="en-US" sz="4000" dirty="0"/>
              <a:t>Social Determinants of Health</a:t>
            </a:r>
          </a:p>
        </p:txBody>
      </p:sp>
    </p:spTree>
    <p:extLst>
      <p:ext uri="{BB962C8B-B14F-4D97-AF65-F5344CB8AC3E}">
        <p14:creationId xmlns:p14="http://schemas.microsoft.com/office/powerpoint/2010/main" val="283258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395D-605E-4D36-A409-7D12950CA5E6}"/>
              </a:ext>
            </a:extLst>
          </p:cNvPr>
          <p:cNvSpPr>
            <a:spLocks noGrp="1"/>
          </p:cNvSpPr>
          <p:nvPr>
            <p:ph type="title"/>
          </p:nvPr>
        </p:nvSpPr>
        <p:spPr>
          <a:xfrm>
            <a:off x="0" y="762000"/>
            <a:ext cx="9144000" cy="1143000"/>
          </a:xfrm>
        </p:spPr>
        <p:txBody>
          <a:bodyPr>
            <a:normAutofit fontScale="90000"/>
          </a:bodyPr>
          <a:lstStyle/>
          <a:p>
            <a:r>
              <a:rPr lang="en-US" sz="4000" dirty="0"/>
              <a:t>Other Demographic Characteristics</a:t>
            </a:r>
          </a:p>
        </p:txBody>
      </p:sp>
      <p:sp>
        <p:nvSpPr>
          <p:cNvPr id="3" name="Content Placeholder 2">
            <a:extLst>
              <a:ext uri="{FF2B5EF4-FFF2-40B4-BE49-F238E27FC236}">
                <a16:creationId xmlns:a16="http://schemas.microsoft.com/office/drawing/2014/main" id="{A098FBF5-5ECC-40F7-A29B-E9DE75924A5D}"/>
              </a:ext>
            </a:extLst>
          </p:cNvPr>
          <p:cNvSpPr>
            <a:spLocks noGrp="1"/>
          </p:cNvSpPr>
          <p:nvPr>
            <p:ph idx="1"/>
          </p:nvPr>
        </p:nvSpPr>
        <p:spPr/>
        <p:txBody>
          <a:bodyPr>
            <a:normAutofit fontScale="92500"/>
          </a:bodyPr>
          <a:lstStyle/>
          <a:p>
            <a:r>
              <a:rPr lang="en-US" dirty="0"/>
              <a:t>Race, ethnicity, and primary language (</a:t>
            </a:r>
            <a:r>
              <a:rPr lang="en-US" dirty="0" err="1"/>
              <a:t>REaL</a:t>
            </a:r>
            <a:r>
              <a:rPr lang="en-US" dirty="0"/>
              <a:t>)</a:t>
            </a:r>
          </a:p>
          <a:p>
            <a:r>
              <a:rPr lang="en-US" dirty="0"/>
              <a:t>Sexual Orientation and Gender Identity (SOGI)</a:t>
            </a:r>
          </a:p>
          <a:p>
            <a:r>
              <a:rPr lang="en-US" dirty="0"/>
              <a:t>Disability status</a:t>
            </a:r>
          </a:p>
        </p:txBody>
      </p:sp>
    </p:spTree>
    <p:extLst>
      <p:ext uri="{BB962C8B-B14F-4D97-AF65-F5344CB8AC3E}">
        <p14:creationId xmlns:p14="http://schemas.microsoft.com/office/powerpoint/2010/main" val="2944096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FA7F1-CB3F-4D49-B94C-453A8FD2CAF6}"/>
              </a:ext>
            </a:extLst>
          </p:cNvPr>
          <p:cNvSpPr>
            <a:spLocks noGrp="1"/>
          </p:cNvSpPr>
          <p:nvPr>
            <p:ph type="title"/>
          </p:nvPr>
        </p:nvSpPr>
        <p:spPr/>
        <p:txBody>
          <a:bodyPr/>
          <a:lstStyle/>
          <a:p>
            <a:r>
              <a:rPr lang="en-US" dirty="0"/>
              <a:t>Structural Inequality</a:t>
            </a:r>
          </a:p>
        </p:txBody>
      </p:sp>
      <p:sp>
        <p:nvSpPr>
          <p:cNvPr id="3" name="Content Placeholder 2">
            <a:extLst>
              <a:ext uri="{FF2B5EF4-FFF2-40B4-BE49-F238E27FC236}">
                <a16:creationId xmlns:a16="http://schemas.microsoft.com/office/drawing/2014/main" id="{817AC9FA-F5F1-4FC7-83B6-7DEA89C6FC30}"/>
              </a:ext>
            </a:extLst>
          </p:cNvPr>
          <p:cNvSpPr>
            <a:spLocks noGrp="1"/>
          </p:cNvSpPr>
          <p:nvPr>
            <p:ph idx="1"/>
          </p:nvPr>
        </p:nvSpPr>
        <p:spPr>
          <a:xfrm>
            <a:off x="628650" y="1981200"/>
            <a:ext cx="7886700" cy="4511673"/>
          </a:xfrm>
        </p:spPr>
        <p:txBody>
          <a:bodyPr>
            <a:normAutofit/>
          </a:bodyPr>
          <a:lstStyle/>
          <a:p>
            <a:r>
              <a:rPr lang="en-US" sz="2600" dirty="0"/>
              <a:t>By only focusing on SDOH, we are ignoring the role of racism, sexism, homophobia, transphobia, and </a:t>
            </a:r>
            <a:r>
              <a:rPr lang="en-US" sz="2600" dirty="0" err="1"/>
              <a:t>ablism</a:t>
            </a:r>
            <a:r>
              <a:rPr lang="en-US" sz="2600" dirty="0"/>
              <a:t> in SDOH</a:t>
            </a:r>
            <a:br>
              <a:rPr lang="en-US" sz="2600" dirty="0"/>
            </a:br>
            <a:endParaRPr lang="en-US" sz="2600" dirty="0"/>
          </a:p>
          <a:p>
            <a:r>
              <a:rPr lang="en-US" sz="2600" dirty="0"/>
              <a:t>Important to not downplay or overlook the role of intersectionality</a:t>
            </a:r>
            <a:br>
              <a:rPr lang="en-US" sz="2600" dirty="0"/>
            </a:br>
            <a:endParaRPr lang="en-US" sz="2600" dirty="0"/>
          </a:p>
          <a:p>
            <a:r>
              <a:rPr lang="en-US" sz="2600" dirty="0"/>
              <a:t>Important to realize how structural inequality can effects how patients will respond to SDOH and demographic questions</a:t>
            </a:r>
          </a:p>
          <a:p>
            <a:pPr lvl="1"/>
            <a:endParaRPr lang="en-US" dirty="0"/>
          </a:p>
        </p:txBody>
      </p:sp>
    </p:spTree>
    <p:extLst>
      <p:ext uri="{BB962C8B-B14F-4D97-AF65-F5344CB8AC3E}">
        <p14:creationId xmlns:p14="http://schemas.microsoft.com/office/powerpoint/2010/main" val="802353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032C0-431F-4BB4-8799-94E417645C22}"/>
              </a:ext>
            </a:extLst>
          </p:cNvPr>
          <p:cNvSpPr>
            <a:spLocks noGrp="1"/>
          </p:cNvSpPr>
          <p:nvPr>
            <p:ph type="title"/>
          </p:nvPr>
        </p:nvSpPr>
        <p:spPr>
          <a:xfrm>
            <a:off x="1143000" y="762000"/>
            <a:ext cx="7086600" cy="1143000"/>
          </a:xfrm>
        </p:spPr>
        <p:txBody>
          <a:bodyPr>
            <a:noAutofit/>
          </a:bodyPr>
          <a:lstStyle/>
          <a:p>
            <a:r>
              <a:rPr lang="en-US" sz="3200" dirty="0"/>
              <a:t>Why Collect SDOH in Healthcare Setting</a:t>
            </a:r>
          </a:p>
        </p:txBody>
      </p:sp>
      <p:sp>
        <p:nvSpPr>
          <p:cNvPr id="3" name="Content Placeholder 2">
            <a:extLst>
              <a:ext uri="{FF2B5EF4-FFF2-40B4-BE49-F238E27FC236}">
                <a16:creationId xmlns:a16="http://schemas.microsoft.com/office/drawing/2014/main" id="{E874FB56-45C8-4F48-B143-BE948AF738E2}"/>
              </a:ext>
            </a:extLst>
          </p:cNvPr>
          <p:cNvSpPr>
            <a:spLocks noGrp="1"/>
          </p:cNvSpPr>
          <p:nvPr>
            <p:ph idx="1"/>
          </p:nvPr>
        </p:nvSpPr>
        <p:spPr>
          <a:xfrm>
            <a:off x="457200" y="2362200"/>
            <a:ext cx="8229600" cy="3124200"/>
          </a:xfrm>
        </p:spPr>
        <p:txBody>
          <a:bodyPr>
            <a:normAutofit fontScale="62500" lnSpcReduction="20000"/>
          </a:bodyPr>
          <a:lstStyle/>
          <a:p>
            <a:r>
              <a:rPr lang="en-US" sz="4200" dirty="0"/>
              <a:t>Identify patients and families who could benefit from connection to community support services and other interventions</a:t>
            </a:r>
          </a:p>
          <a:p>
            <a:endParaRPr lang="en-US" sz="4200" dirty="0"/>
          </a:p>
          <a:p>
            <a:r>
              <a:rPr lang="en-US" sz="4200" dirty="0"/>
              <a:t>Track health and healthcare outcomes </a:t>
            </a:r>
            <a:br>
              <a:rPr lang="en-US" sz="4200" dirty="0"/>
            </a:br>
            <a:endParaRPr lang="en-US" sz="4200" dirty="0"/>
          </a:p>
          <a:p>
            <a:r>
              <a:rPr lang="en-US" sz="4200" dirty="0"/>
              <a:t>Understand how SDOH can impact patients’ health and healthcare outcomes</a:t>
            </a:r>
          </a:p>
          <a:p>
            <a:endParaRPr lang="en-US" dirty="0"/>
          </a:p>
        </p:txBody>
      </p:sp>
    </p:spTree>
    <p:extLst>
      <p:ext uri="{BB962C8B-B14F-4D97-AF65-F5344CB8AC3E}">
        <p14:creationId xmlns:p14="http://schemas.microsoft.com/office/powerpoint/2010/main" val="3182576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2A613-C72A-48FF-88DD-7E542F8CD976}"/>
              </a:ext>
            </a:extLst>
          </p:cNvPr>
          <p:cNvSpPr>
            <a:spLocks noGrp="1"/>
          </p:cNvSpPr>
          <p:nvPr>
            <p:ph type="title"/>
          </p:nvPr>
        </p:nvSpPr>
        <p:spPr>
          <a:xfrm>
            <a:off x="628650" y="907809"/>
            <a:ext cx="7886700" cy="782880"/>
          </a:xfrm>
        </p:spPr>
        <p:txBody>
          <a:bodyPr>
            <a:normAutofit/>
          </a:bodyPr>
          <a:lstStyle/>
          <a:p>
            <a:r>
              <a:rPr lang="en-US" dirty="0"/>
              <a:t>Calls for Collection</a:t>
            </a:r>
          </a:p>
        </p:txBody>
      </p:sp>
      <p:pic>
        <p:nvPicPr>
          <p:cNvPr id="5" name="Picture 4">
            <a:extLst>
              <a:ext uri="{FF2B5EF4-FFF2-40B4-BE49-F238E27FC236}">
                <a16:creationId xmlns:a16="http://schemas.microsoft.com/office/drawing/2014/main" id="{5F45853E-061A-4963-9321-B535AE21527D}"/>
              </a:ext>
            </a:extLst>
          </p:cNvPr>
          <p:cNvPicPr/>
          <p:nvPr/>
        </p:nvPicPr>
        <p:blipFill rotWithShape="1">
          <a:blip r:embed="rId3"/>
          <a:srcRect l="11910" t="45197" r="62476" b="50758"/>
          <a:stretch/>
        </p:blipFill>
        <p:spPr bwMode="auto">
          <a:xfrm>
            <a:off x="0" y="5549914"/>
            <a:ext cx="9043994" cy="400277"/>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EB05C1E4-B97B-4609-81E8-41A40BF823CF}"/>
              </a:ext>
            </a:extLst>
          </p:cNvPr>
          <p:cNvPicPr/>
          <p:nvPr/>
        </p:nvPicPr>
        <p:blipFill rotWithShape="1">
          <a:blip r:embed="rId4"/>
          <a:srcRect l="16757" t="35201" r="64808" b="56567"/>
          <a:stretch/>
        </p:blipFill>
        <p:spPr bwMode="auto">
          <a:xfrm>
            <a:off x="1402104" y="5997194"/>
            <a:ext cx="5932968" cy="745485"/>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1C8BC65C-B2AE-4946-B3A9-3D5BD150214E}"/>
              </a:ext>
            </a:extLst>
          </p:cNvPr>
          <p:cNvPicPr/>
          <p:nvPr/>
        </p:nvPicPr>
        <p:blipFill rotWithShape="1">
          <a:blip r:embed="rId5"/>
          <a:srcRect l="15991" t="14748" r="66689" b="9821"/>
          <a:stretch/>
        </p:blipFill>
        <p:spPr bwMode="auto">
          <a:xfrm>
            <a:off x="346994" y="1957771"/>
            <a:ext cx="2369468" cy="3289251"/>
          </a:xfrm>
          <a:prstGeom prst="rect">
            <a:avLst/>
          </a:prstGeom>
          <a:ln>
            <a:noFill/>
          </a:ln>
          <a:extLst>
            <a:ext uri="{53640926-AAD7-44D8-BBD7-CCE9431645EC}">
              <a14:shadowObscured xmlns:a14="http://schemas.microsoft.com/office/drawing/2010/main"/>
            </a:ext>
          </a:extLst>
        </p:spPr>
      </p:pic>
      <p:pic>
        <p:nvPicPr>
          <p:cNvPr id="2052" name="Picture 4" descr="Image result for Race, ethnicity, and language data: standardization for health care quality improvement">
            <a:extLst>
              <a:ext uri="{FF2B5EF4-FFF2-40B4-BE49-F238E27FC236}">
                <a16:creationId xmlns:a16="http://schemas.microsoft.com/office/drawing/2014/main" id="{9EADC95C-FB06-470E-BA4E-93A210D89B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2085050"/>
            <a:ext cx="2360556" cy="30451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Advancing Effective Communication, Cultural Competence, and Patient- and Family-Centered Care for the Lesbian, Gay, Bisexual, And Transgender (LGBT) joint commission">
            <a:extLst>
              <a:ext uri="{FF2B5EF4-FFF2-40B4-BE49-F238E27FC236}">
                <a16:creationId xmlns:a16="http://schemas.microsoft.com/office/drawing/2014/main" id="{9D14A207-C0DE-40D5-A94A-7961E46CA0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8310" y="2074625"/>
            <a:ext cx="2360556" cy="3055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2958"/>
      </p:ext>
    </p:extLst>
  </p:cSld>
  <p:clrMapOvr>
    <a:masterClrMapping/>
  </p:clrMapOvr>
</p:sld>
</file>

<file path=ppt/theme/theme1.xml><?xml version="1.0" encoding="utf-8"?>
<a:theme xmlns:a="http://schemas.openxmlformats.org/drawingml/2006/main" name="Office Theme">
  <a:themeElements>
    <a:clrScheme name="CU Style Guide">
      <a:dk1>
        <a:sysClr val="windowText" lastClr="000000"/>
      </a:dk1>
      <a:lt1>
        <a:sysClr val="window" lastClr="FFFFFF"/>
      </a:lt1>
      <a:dk2>
        <a:srgbClr val="565A5C"/>
      </a:dk2>
      <a:lt2>
        <a:srgbClr val="E7E6E6"/>
      </a:lt2>
      <a:accent1>
        <a:srgbClr val="5B9BD5"/>
      </a:accent1>
      <a:accent2>
        <a:srgbClr val="ED7D31"/>
      </a:accent2>
      <a:accent3>
        <a:srgbClr val="A5A5A5"/>
      </a:accent3>
      <a:accent4>
        <a:srgbClr val="CFB87C"/>
      </a:accent4>
      <a:accent5>
        <a:srgbClr val="4472C4"/>
      </a:accent5>
      <a:accent6>
        <a:srgbClr val="595959"/>
      </a:accent6>
      <a:hlink>
        <a:srgbClr val="0563C1"/>
      </a:hlink>
      <a:folHlink>
        <a:srgbClr val="954F7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17846</TotalTime>
  <Words>2595</Words>
  <Application>Microsoft Office PowerPoint</Application>
  <PresentationFormat>On-screen Show (4:3)</PresentationFormat>
  <Paragraphs>362</Paragraphs>
  <Slides>43</Slides>
  <Notes>26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1" baseType="lpstr">
      <vt:lpstr>Arial</vt:lpstr>
      <vt:lpstr>Arial</vt:lpstr>
      <vt:lpstr>Arial Black</vt:lpstr>
      <vt:lpstr>Calibri</vt:lpstr>
      <vt:lpstr>Cambria</vt:lpstr>
      <vt:lpstr>Times New Roman</vt:lpstr>
      <vt:lpstr>Office Theme</vt:lpstr>
      <vt:lpstr>Bitmap Image</vt:lpstr>
      <vt:lpstr>You Want to Ask Me What Question??  Collection of Social Determinants of Health in the Healthcare Setting </vt:lpstr>
      <vt:lpstr>Lecture Topics Today</vt:lpstr>
      <vt:lpstr>Lecture Topics</vt:lpstr>
      <vt:lpstr>Social Determinants of Health</vt:lpstr>
      <vt:lpstr>Social Determinants of Health</vt:lpstr>
      <vt:lpstr>Other Demographic Characteristics</vt:lpstr>
      <vt:lpstr>Structural Inequality</vt:lpstr>
      <vt:lpstr>Why Collect SDOH in Healthcare Setting</vt:lpstr>
      <vt:lpstr>Calls for Collection</vt:lpstr>
      <vt:lpstr>Recording SDOH in Electronic Health Records (EHR)</vt:lpstr>
      <vt:lpstr>Patient Attitudes Towards Data Collection</vt:lpstr>
      <vt:lpstr>Patient Attitudes Towards Data Collection: REaL</vt:lpstr>
      <vt:lpstr>Patient Attitudes Towards Collection: SOGI</vt:lpstr>
      <vt:lpstr>Patient Attitudes: SDOH</vt:lpstr>
      <vt:lpstr>Patient Attitudes: Disability</vt:lpstr>
      <vt:lpstr>How well are we doing?</vt:lpstr>
      <vt:lpstr>How well are we doing? REaL</vt:lpstr>
      <vt:lpstr>How well are we doing? SOGI</vt:lpstr>
      <vt:lpstr>How are we doing? SDOH</vt:lpstr>
      <vt:lpstr>How are we doing? Disability</vt:lpstr>
      <vt:lpstr>Methods to Implement Data Collection</vt:lpstr>
      <vt:lpstr>Case Study: Disability Status</vt:lpstr>
      <vt:lpstr>Results</vt:lpstr>
      <vt:lpstr>PowerPoint Presentation</vt:lpstr>
      <vt:lpstr>PowerPoint Presentation</vt:lpstr>
      <vt:lpstr>Review of Recorded Calls</vt:lpstr>
      <vt:lpstr>Recommendations and Lessons Learned About Collection</vt:lpstr>
      <vt:lpstr>Barriers to Collection</vt:lpstr>
      <vt:lpstr>Barriers to Collection</vt:lpstr>
      <vt:lpstr>Importance of Self Report</vt:lpstr>
      <vt:lpstr>Collection in Pediatrics</vt:lpstr>
      <vt:lpstr>Increasing Patients’ Comfort</vt:lpstr>
      <vt:lpstr>Increasing Patient Comfort</vt:lpstr>
      <vt:lpstr>Methods of Collection</vt:lpstr>
      <vt:lpstr>Paper or Patient Portal</vt:lpstr>
      <vt:lpstr>Registration or front desk staff</vt:lpstr>
      <vt:lpstr>Providers</vt:lpstr>
      <vt:lpstr>Need to train staff!</vt:lpstr>
      <vt:lpstr>EHR Challenges</vt:lpstr>
      <vt:lpstr>EHR Considerations</vt:lpstr>
      <vt:lpstr>Conclusions</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Cameron, Chase</dc:creator>
  <cp:lastModifiedBy>Morris, Megan</cp:lastModifiedBy>
  <cp:revision>175</cp:revision>
  <dcterms:created xsi:type="dcterms:W3CDTF">2015-05-06T20:39:50Z</dcterms:created>
  <dcterms:modified xsi:type="dcterms:W3CDTF">2020-03-04T16:19:20Z</dcterms:modified>
</cp:coreProperties>
</file>