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</p:sldMasterIdLst>
  <p:notesMasterIdLst>
    <p:notesMasterId r:id="rId56"/>
  </p:notesMasterIdLst>
  <p:handoutMasterIdLst>
    <p:handoutMasterId r:id="rId57"/>
  </p:handoutMasterIdLst>
  <p:sldIdLst>
    <p:sldId id="257" r:id="rId2"/>
    <p:sldId id="314" r:id="rId3"/>
    <p:sldId id="1063" r:id="rId4"/>
    <p:sldId id="1078" r:id="rId5"/>
    <p:sldId id="1075" r:id="rId6"/>
    <p:sldId id="424" r:id="rId7"/>
    <p:sldId id="308" r:id="rId8"/>
    <p:sldId id="1064" r:id="rId9"/>
    <p:sldId id="647" r:id="rId10"/>
    <p:sldId id="312" r:id="rId11"/>
    <p:sldId id="426" r:id="rId12"/>
    <p:sldId id="1076" r:id="rId13"/>
    <p:sldId id="573" r:id="rId14"/>
    <p:sldId id="614" r:id="rId15"/>
    <p:sldId id="615" r:id="rId16"/>
    <p:sldId id="1067" r:id="rId17"/>
    <p:sldId id="1066" r:id="rId18"/>
    <p:sldId id="331" r:id="rId19"/>
    <p:sldId id="332" r:id="rId20"/>
    <p:sldId id="1065" r:id="rId21"/>
    <p:sldId id="622" r:id="rId22"/>
    <p:sldId id="1070" r:id="rId23"/>
    <p:sldId id="1071" r:id="rId24"/>
    <p:sldId id="1072" r:id="rId25"/>
    <p:sldId id="1081" r:id="rId26"/>
    <p:sldId id="344" r:id="rId27"/>
    <p:sldId id="345" r:id="rId28"/>
    <p:sldId id="347" r:id="rId29"/>
    <p:sldId id="348" r:id="rId30"/>
    <p:sldId id="349" r:id="rId31"/>
    <p:sldId id="1042" r:id="rId32"/>
    <p:sldId id="1059" r:id="rId33"/>
    <p:sldId id="1043" r:id="rId34"/>
    <p:sldId id="1044" r:id="rId35"/>
    <p:sldId id="1049" r:id="rId36"/>
    <p:sldId id="1046" r:id="rId37"/>
    <p:sldId id="1047" r:id="rId38"/>
    <p:sldId id="1048" r:id="rId39"/>
    <p:sldId id="1030" r:id="rId40"/>
    <p:sldId id="461" r:id="rId41"/>
    <p:sldId id="1052" r:id="rId42"/>
    <p:sldId id="318" r:id="rId43"/>
    <p:sldId id="618" r:id="rId44"/>
    <p:sldId id="316" r:id="rId45"/>
    <p:sldId id="1079" r:id="rId46"/>
    <p:sldId id="1080" r:id="rId47"/>
    <p:sldId id="322" r:id="rId48"/>
    <p:sldId id="643" r:id="rId49"/>
    <p:sldId id="325" r:id="rId50"/>
    <p:sldId id="1068" r:id="rId51"/>
    <p:sldId id="1031" r:id="rId52"/>
    <p:sldId id="320" r:id="rId53"/>
    <p:sldId id="256" r:id="rId54"/>
    <p:sldId id="1061" r:id="rId55"/>
  </p:sldIdLst>
  <p:sldSz cx="9144000" cy="5143500" type="screen16x9"/>
  <p:notesSz cx="7026275" cy="93122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A5DA5"/>
    <a:srgbClr val="E9E9E9"/>
    <a:srgbClr val="515151"/>
    <a:srgbClr val="7F7F7F"/>
    <a:srgbClr val="6C6C6C"/>
    <a:srgbClr val="E8E8E8"/>
    <a:srgbClr val="F2F2F2"/>
    <a:srgbClr val="4C4C4C"/>
    <a:srgbClr val="5656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07" autoAdjust="0"/>
    <p:restoredTop sz="69730" autoAdjust="0"/>
  </p:normalViewPr>
  <p:slideViewPr>
    <p:cSldViewPr snapToGrid="0" snapToObjects="1">
      <p:cViewPr varScale="1">
        <p:scale>
          <a:sx n="39" d="100"/>
          <a:sy n="39" d="100"/>
        </p:scale>
        <p:origin x="1188" y="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06CBAF-E135-4C2A-94B1-F2C9368F22D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EAECBA-9F8F-469F-B54D-950738E67DCD}">
      <dgm:prSet phldrT="[Text]"/>
      <dgm:spPr/>
      <dgm:t>
        <a:bodyPr/>
        <a:lstStyle/>
        <a:p>
          <a:r>
            <a:rPr lang="en-US" dirty="0"/>
            <a:t>Evaluative &amp; iterative strategies</a:t>
          </a:r>
        </a:p>
      </dgm:t>
    </dgm:pt>
    <dgm:pt modelId="{0532E87E-2167-45AF-BE89-5932279CBF86}" type="parTrans" cxnId="{980FF48B-7C2E-4905-9B38-8BB403A39D1B}">
      <dgm:prSet/>
      <dgm:spPr/>
      <dgm:t>
        <a:bodyPr/>
        <a:lstStyle/>
        <a:p>
          <a:endParaRPr lang="en-US"/>
        </a:p>
      </dgm:t>
    </dgm:pt>
    <dgm:pt modelId="{FE4D33E6-9656-4292-917A-26B5166DA0EA}" type="sibTrans" cxnId="{980FF48B-7C2E-4905-9B38-8BB403A39D1B}">
      <dgm:prSet/>
      <dgm:spPr/>
      <dgm:t>
        <a:bodyPr/>
        <a:lstStyle/>
        <a:p>
          <a:endParaRPr lang="en-US"/>
        </a:p>
      </dgm:t>
    </dgm:pt>
    <dgm:pt modelId="{9242B997-6348-41F8-9A1C-AD3C787E5EC8}">
      <dgm:prSet phldrT="[Text]"/>
      <dgm:spPr/>
      <dgm:t>
        <a:bodyPr/>
        <a:lstStyle/>
        <a:p>
          <a:r>
            <a:rPr lang="en-US" dirty="0"/>
            <a:t>Interactive assistance</a:t>
          </a:r>
        </a:p>
      </dgm:t>
    </dgm:pt>
    <dgm:pt modelId="{8B23ED4F-E65D-4E64-BED2-8B9BF87814CD}" type="parTrans" cxnId="{454BFF78-730F-46EA-8FCD-13C4419AB30D}">
      <dgm:prSet/>
      <dgm:spPr/>
      <dgm:t>
        <a:bodyPr/>
        <a:lstStyle/>
        <a:p>
          <a:endParaRPr lang="en-US"/>
        </a:p>
      </dgm:t>
    </dgm:pt>
    <dgm:pt modelId="{3BD61013-9228-4CAB-8E2D-52D90D745BF2}" type="sibTrans" cxnId="{454BFF78-730F-46EA-8FCD-13C4419AB30D}">
      <dgm:prSet/>
      <dgm:spPr/>
      <dgm:t>
        <a:bodyPr/>
        <a:lstStyle/>
        <a:p>
          <a:endParaRPr lang="en-US"/>
        </a:p>
      </dgm:t>
    </dgm:pt>
    <dgm:pt modelId="{0B742AB9-60AE-4F50-93D8-7DB49D0BE41A}">
      <dgm:prSet phldrT="[Text]"/>
      <dgm:spPr/>
      <dgm:t>
        <a:bodyPr/>
        <a:lstStyle/>
        <a:p>
          <a:r>
            <a:rPr lang="en-US" dirty="0"/>
            <a:t>Adapt &amp; tailor to context</a:t>
          </a:r>
        </a:p>
      </dgm:t>
    </dgm:pt>
    <dgm:pt modelId="{5D8583B7-219B-4904-A36C-47013A2F6BCF}" type="parTrans" cxnId="{492F4CCA-4183-42C8-9B28-7F2EB9972434}">
      <dgm:prSet/>
      <dgm:spPr/>
      <dgm:t>
        <a:bodyPr/>
        <a:lstStyle/>
        <a:p>
          <a:endParaRPr lang="en-US"/>
        </a:p>
      </dgm:t>
    </dgm:pt>
    <dgm:pt modelId="{66AA798C-314F-40BB-B32F-587AF93BCEB3}" type="sibTrans" cxnId="{492F4CCA-4183-42C8-9B28-7F2EB9972434}">
      <dgm:prSet/>
      <dgm:spPr/>
      <dgm:t>
        <a:bodyPr/>
        <a:lstStyle/>
        <a:p>
          <a:endParaRPr lang="en-US"/>
        </a:p>
      </dgm:t>
    </dgm:pt>
    <dgm:pt modelId="{8F78DCBC-E64D-48CD-B943-291780EFE3B8}">
      <dgm:prSet phldrT="[Text]"/>
      <dgm:spPr/>
      <dgm:t>
        <a:bodyPr/>
        <a:lstStyle/>
        <a:p>
          <a:r>
            <a:rPr lang="en-US" dirty="0"/>
            <a:t>Develop stakeholder relationships</a:t>
          </a:r>
        </a:p>
      </dgm:t>
    </dgm:pt>
    <dgm:pt modelId="{2C1FEC5A-474A-4517-8543-EB8CC9C935DE}" type="parTrans" cxnId="{4BD490CE-B595-4FBD-9074-EC3E9A422AD5}">
      <dgm:prSet/>
      <dgm:spPr/>
      <dgm:t>
        <a:bodyPr/>
        <a:lstStyle/>
        <a:p>
          <a:endParaRPr lang="en-US"/>
        </a:p>
      </dgm:t>
    </dgm:pt>
    <dgm:pt modelId="{138C40F6-4954-41FA-9F2F-629E885E381F}" type="sibTrans" cxnId="{4BD490CE-B595-4FBD-9074-EC3E9A422AD5}">
      <dgm:prSet/>
      <dgm:spPr/>
      <dgm:t>
        <a:bodyPr/>
        <a:lstStyle/>
        <a:p>
          <a:endParaRPr lang="en-US"/>
        </a:p>
      </dgm:t>
    </dgm:pt>
    <dgm:pt modelId="{EBC5F3FA-DEBA-4404-8733-289FAF84B1BF}">
      <dgm:prSet phldrT="[Text]"/>
      <dgm:spPr/>
      <dgm:t>
        <a:bodyPr/>
        <a:lstStyle/>
        <a:p>
          <a:r>
            <a:rPr lang="en-US" dirty="0"/>
            <a:t>Financial strategies</a:t>
          </a:r>
        </a:p>
      </dgm:t>
    </dgm:pt>
    <dgm:pt modelId="{E6E40716-AEF4-4C60-A104-587F8F6D2A6E}" type="parTrans" cxnId="{300C4456-E9DA-4490-AAB6-56BF1B92CFF9}">
      <dgm:prSet/>
      <dgm:spPr/>
      <dgm:t>
        <a:bodyPr/>
        <a:lstStyle/>
        <a:p>
          <a:endParaRPr lang="en-US"/>
        </a:p>
      </dgm:t>
    </dgm:pt>
    <dgm:pt modelId="{79707C16-B949-4E0C-869D-3030B5112F4D}" type="sibTrans" cxnId="{300C4456-E9DA-4490-AAB6-56BF1B92CFF9}">
      <dgm:prSet/>
      <dgm:spPr/>
      <dgm:t>
        <a:bodyPr/>
        <a:lstStyle/>
        <a:p>
          <a:endParaRPr lang="en-US"/>
        </a:p>
      </dgm:t>
    </dgm:pt>
    <dgm:pt modelId="{549F145D-61DE-44EC-8A40-5FCADEF13365}">
      <dgm:prSet/>
      <dgm:spPr/>
      <dgm:t>
        <a:bodyPr/>
        <a:lstStyle/>
        <a:p>
          <a:r>
            <a:rPr lang="en-US" dirty="0"/>
            <a:t>Train/educate stakeholders</a:t>
          </a:r>
        </a:p>
      </dgm:t>
    </dgm:pt>
    <dgm:pt modelId="{9BD478EA-931F-4368-A8A3-A82A07417680}" type="parTrans" cxnId="{2348297A-D961-4D87-AFD6-E2C2AF49BD8A}">
      <dgm:prSet/>
      <dgm:spPr/>
      <dgm:t>
        <a:bodyPr/>
        <a:lstStyle/>
        <a:p>
          <a:endParaRPr lang="en-US"/>
        </a:p>
      </dgm:t>
    </dgm:pt>
    <dgm:pt modelId="{E2B43ECD-7D92-4F6C-9C07-CFE5F0A2939E}" type="sibTrans" cxnId="{2348297A-D961-4D87-AFD6-E2C2AF49BD8A}">
      <dgm:prSet/>
      <dgm:spPr/>
      <dgm:t>
        <a:bodyPr/>
        <a:lstStyle/>
        <a:p>
          <a:endParaRPr lang="en-US"/>
        </a:p>
      </dgm:t>
    </dgm:pt>
    <dgm:pt modelId="{0CE9452F-53F2-4621-98E3-5EF9939CF4DC}">
      <dgm:prSet/>
      <dgm:spPr/>
      <dgm:t>
        <a:bodyPr/>
        <a:lstStyle/>
        <a:p>
          <a:r>
            <a:rPr lang="en-US" dirty="0"/>
            <a:t>Support clinicians</a:t>
          </a:r>
        </a:p>
      </dgm:t>
    </dgm:pt>
    <dgm:pt modelId="{8F48CDC8-7787-4490-9D03-B584C636AED6}" type="parTrans" cxnId="{865373CC-5627-45DB-8D42-D6950600451A}">
      <dgm:prSet/>
      <dgm:spPr/>
      <dgm:t>
        <a:bodyPr/>
        <a:lstStyle/>
        <a:p>
          <a:endParaRPr lang="en-US"/>
        </a:p>
      </dgm:t>
    </dgm:pt>
    <dgm:pt modelId="{B70FEF41-7C81-4E3B-8984-CD8D868FFA02}" type="sibTrans" cxnId="{865373CC-5627-45DB-8D42-D6950600451A}">
      <dgm:prSet/>
      <dgm:spPr/>
      <dgm:t>
        <a:bodyPr/>
        <a:lstStyle/>
        <a:p>
          <a:endParaRPr lang="en-US"/>
        </a:p>
      </dgm:t>
    </dgm:pt>
    <dgm:pt modelId="{B13B521E-7FE2-42C7-95C9-FC0FA682B619}">
      <dgm:prSet/>
      <dgm:spPr/>
      <dgm:t>
        <a:bodyPr/>
        <a:lstStyle/>
        <a:p>
          <a:r>
            <a:rPr lang="en-US" dirty="0"/>
            <a:t>Engage consumers</a:t>
          </a:r>
        </a:p>
      </dgm:t>
    </dgm:pt>
    <dgm:pt modelId="{A4311FFD-D805-4E63-9AFD-CC9286753C89}" type="parTrans" cxnId="{4E0FA6BF-46A8-495E-990E-AA16A7AD831B}">
      <dgm:prSet/>
      <dgm:spPr/>
      <dgm:t>
        <a:bodyPr/>
        <a:lstStyle/>
        <a:p>
          <a:endParaRPr lang="en-US"/>
        </a:p>
      </dgm:t>
    </dgm:pt>
    <dgm:pt modelId="{57D8815D-F7C8-41C0-A5F8-0F6C56018512}" type="sibTrans" cxnId="{4E0FA6BF-46A8-495E-990E-AA16A7AD831B}">
      <dgm:prSet/>
      <dgm:spPr/>
      <dgm:t>
        <a:bodyPr/>
        <a:lstStyle/>
        <a:p>
          <a:endParaRPr lang="en-US"/>
        </a:p>
      </dgm:t>
    </dgm:pt>
    <dgm:pt modelId="{A924495A-7659-40FA-8964-2BC6CE29F11C}">
      <dgm:prSet/>
      <dgm:spPr/>
      <dgm:t>
        <a:bodyPr/>
        <a:lstStyle/>
        <a:p>
          <a:r>
            <a:rPr lang="en-US" dirty="0"/>
            <a:t>Change infrastructure</a:t>
          </a:r>
        </a:p>
      </dgm:t>
    </dgm:pt>
    <dgm:pt modelId="{C8B81BDC-6A3D-49E4-B968-506BA1733610}" type="parTrans" cxnId="{923CF61A-22CC-42DC-8768-5943CF2AFDA3}">
      <dgm:prSet/>
      <dgm:spPr/>
      <dgm:t>
        <a:bodyPr/>
        <a:lstStyle/>
        <a:p>
          <a:endParaRPr lang="en-US"/>
        </a:p>
      </dgm:t>
    </dgm:pt>
    <dgm:pt modelId="{40BA2AFD-A367-4C65-AA85-700623EEB8BE}" type="sibTrans" cxnId="{923CF61A-22CC-42DC-8768-5943CF2AFDA3}">
      <dgm:prSet/>
      <dgm:spPr/>
      <dgm:t>
        <a:bodyPr/>
        <a:lstStyle/>
        <a:p>
          <a:endParaRPr lang="en-US"/>
        </a:p>
      </dgm:t>
    </dgm:pt>
    <dgm:pt modelId="{BCA8960E-4B80-4FB6-AAE7-6CBA3E55C18B}" type="pres">
      <dgm:prSet presAssocID="{0206CBAF-E135-4C2A-94B1-F2C9368F22D3}" presName="diagram" presStyleCnt="0">
        <dgm:presLayoutVars>
          <dgm:dir/>
          <dgm:resizeHandles val="exact"/>
        </dgm:presLayoutVars>
      </dgm:prSet>
      <dgm:spPr/>
    </dgm:pt>
    <dgm:pt modelId="{DCF93567-4756-4EB3-B648-E439B62818EF}" type="pres">
      <dgm:prSet presAssocID="{3FEAECBA-9F8F-469F-B54D-950738E67DCD}" presName="node" presStyleLbl="node1" presStyleIdx="0" presStyleCnt="9" custLinFactNeighborX="-604">
        <dgm:presLayoutVars>
          <dgm:bulletEnabled val="1"/>
        </dgm:presLayoutVars>
      </dgm:prSet>
      <dgm:spPr/>
    </dgm:pt>
    <dgm:pt modelId="{E5B5A80B-3272-401B-9DE8-7E66369302FF}" type="pres">
      <dgm:prSet presAssocID="{FE4D33E6-9656-4292-917A-26B5166DA0EA}" presName="sibTrans" presStyleCnt="0"/>
      <dgm:spPr/>
    </dgm:pt>
    <dgm:pt modelId="{8096C59E-92BB-43D2-8BA2-36D134196806}" type="pres">
      <dgm:prSet presAssocID="{9242B997-6348-41F8-9A1C-AD3C787E5EC8}" presName="node" presStyleLbl="node1" presStyleIdx="1" presStyleCnt="9" custLinFactNeighborX="-604">
        <dgm:presLayoutVars>
          <dgm:bulletEnabled val="1"/>
        </dgm:presLayoutVars>
      </dgm:prSet>
      <dgm:spPr/>
    </dgm:pt>
    <dgm:pt modelId="{158A0B80-94A5-4315-99C5-5E45E947F7AF}" type="pres">
      <dgm:prSet presAssocID="{3BD61013-9228-4CAB-8E2D-52D90D745BF2}" presName="sibTrans" presStyleCnt="0"/>
      <dgm:spPr/>
    </dgm:pt>
    <dgm:pt modelId="{5BE9DC5B-4B0B-47EB-B7DD-A3FEC1F6FB15}" type="pres">
      <dgm:prSet presAssocID="{0B742AB9-60AE-4F50-93D8-7DB49D0BE41A}" presName="node" presStyleLbl="node1" presStyleIdx="2" presStyleCnt="9" custLinFactNeighborX="-604">
        <dgm:presLayoutVars>
          <dgm:bulletEnabled val="1"/>
        </dgm:presLayoutVars>
      </dgm:prSet>
      <dgm:spPr/>
    </dgm:pt>
    <dgm:pt modelId="{19EFDF71-69AD-4E07-B614-1A5C7AAA2C27}" type="pres">
      <dgm:prSet presAssocID="{66AA798C-314F-40BB-B32F-587AF93BCEB3}" presName="sibTrans" presStyleCnt="0"/>
      <dgm:spPr/>
    </dgm:pt>
    <dgm:pt modelId="{94D17498-93D6-4AF9-82C8-05999EE87786}" type="pres">
      <dgm:prSet presAssocID="{8F78DCBC-E64D-48CD-B943-291780EFE3B8}" presName="node" presStyleLbl="node1" presStyleIdx="3" presStyleCnt="9" custLinFactNeighborX="-604">
        <dgm:presLayoutVars>
          <dgm:bulletEnabled val="1"/>
        </dgm:presLayoutVars>
      </dgm:prSet>
      <dgm:spPr/>
    </dgm:pt>
    <dgm:pt modelId="{8D9ACF2A-C424-40A0-81C8-788F48C355B5}" type="pres">
      <dgm:prSet presAssocID="{138C40F6-4954-41FA-9F2F-629E885E381F}" presName="sibTrans" presStyleCnt="0"/>
      <dgm:spPr/>
    </dgm:pt>
    <dgm:pt modelId="{024F0C8B-FF4F-4B67-A6E1-0E7FC89E5DDB}" type="pres">
      <dgm:prSet presAssocID="{549F145D-61DE-44EC-8A40-5FCADEF13365}" presName="node" presStyleLbl="node1" presStyleIdx="4" presStyleCnt="9" custLinFactNeighborX="-604">
        <dgm:presLayoutVars>
          <dgm:bulletEnabled val="1"/>
        </dgm:presLayoutVars>
      </dgm:prSet>
      <dgm:spPr/>
    </dgm:pt>
    <dgm:pt modelId="{F8BEE798-E6A8-4425-8E78-F718063BEEC4}" type="pres">
      <dgm:prSet presAssocID="{E2B43ECD-7D92-4F6C-9C07-CFE5F0A2939E}" presName="sibTrans" presStyleCnt="0"/>
      <dgm:spPr/>
    </dgm:pt>
    <dgm:pt modelId="{CF28CB74-7156-4F9D-B967-C60EAD9BFF6E}" type="pres">
      <dgm:prSet presAssocID="{0CE9452F-53F2-4621-98E3-5EF9939CF4DC}" presName="node" presStyleLbl="node1" presStyleIdx="5" presStyleCnt="9" custLinFactNeighborX="-604">
        <dgm:presLayoutVars>
          <dgm:bulletEnabled val="1"/>
        </dgm:presLayoutVars>
      </dgm:prSet>
      <dgm:spPr/>
    </dgm:pt>
    <dgm:pt modelId="{4BFCE58B-B980-44BA-A08B-DF4CB26ACF7D}" type="pres">
      <dgm:prSet presAssocID="{B70FEF41-7C81-4E3B-8984-CD8D868FFA02}" presName="sibTrans" presStyleCnt="0"/>
      <dgm:spPr/>
    </dgm:pt>
    <dgm:pt modelId="{84A8C461-A518-4A4D-ABD2-49E2A1F0844F}" type="pres">
      <dgm:prSet presAssocID="{B13B521E-7FE2-42C7-95C9-FC0FA682B619}" presName="node" presStyleLbl="node1" presStyleIdx="6" presStyleCnt="9" custLinFactNeighborX="-604">
        <dgm:presLayoutVars>
          <dgm:bulletEnabled val="1"/>
        </dgm:presLayoutVars>
      </dgm:prSet>
      <dgm:spPr/>
    </dgm:pt>
    <dgm:pt modelId="{71251446-447E-4853-B658-1209D8C92463}" type="pres">
      <dgm:prSet presAssocID="{57D8815D-F7C8-41C0-A5F8-0F6C56018512}" presName="sibTrans" presStyleCnt="0"/>
      <dgm:spPr/>
    </dgm:pt>
    <dgm:pt modelId="{89261FE8-2039-45F6-9021-5F6EDA9238C0}" type="pres">
      <dgm:prSet presAssocID="{EBC5F3FA-DEBA-4404-8733-289FAF84B1BF}" presName="node" presStyleLbl="node1" presStyleIdx="7" presStyleCnt="9" custLinFactNeighborX="-604">
        <dgm:presLayoutVars>
          <dgm:bulletEnabled val="1"/>
        </dgm:presLayoutVars>
      </dgm:prSet>
      <dgm:spPr/>
    </dgm:pt>
    <dgm:pt modelId="{45A12DE0-1BB5-47A0-AAC1-1CB8BB76B8B2}" type="pres">
      <dgm:prSet presAssocID="{79707C16-B949-4E0C-869D-3030B5112F4D}" presName="sibTrans" presStyleCnt="0"/>
      <dgm:spPr/>
    </dgm:pt>
    <dgm:pt modelId="{5FE29237-77C5-488A-B974-4E8C4D7EB479}" type="pres">
      <dgm:prSet presAssocID="{A924495A-7659-40FA-8964-2BC6CE29F11C}" presName="node" presStyleLbl="node1" presStyleIdx="8" presStyleCnt="9" custLinFactNeighborX="-604">
        <dgm:presLayoutVars>
          <dgm:bulletEnabled val="1"/>
        </dgm:presLayoutVars>
      </dgm:prSet>
      <dgm:spPr/>
    </dgm:pt>
  </dgm:ptLst>
  <dgm:cxnLst>
    <dgm:cxn modelId="{ACA66416-C6DD-4F58-B76C-0CFEBD86DC4C}" type="presOf" srcId="{0B742AB9-60AE-4F50-93D8-7DB49D0BE41A}" destId="{5BE9DC5B-4B0B-47EB-B7DD-A3FEC1F6FB15}" srcOrd="0" destOrd="0" presId="urn:microsoft.com/office/officeart/2005/8/layout/default"/>
    <dgm:cxn modelId="{923CF61A-22CC-42DC-8768-5943CF2AFDA3}" srcId="{0206CBAF-E135-4C2A-94B1-F2C9368F22D3}" destId="{A924495A-7659-40FA-8964-2BC6CE29F11C}" srcOrd="8" destOrd="0" parTransId="{C8B81BDC-6A3D-49E4-B968-506BA1733610}" sibTransId="{40BA2AFD-A367-4C65-AA85-700623EEB8BE}"/>
    <dgm:cxn modelId="{241FA524-66B8-4F60-9C59-D0BAA61AE80E}" type="presOf" srcId="{0206CBAF-E135-4C2A-94B1-F2C9368F22D3}" destId="{BCA8960E-4B80-4FB6-AAE7-6CBA3E55C18B}" srcOrd="0" destOrd="0" presId="urn:microsoft.com/office/officeart/2005/8/layout/default"/>
    <dgm:cxn modelId="{1EB04825-C873-49FB-AADB-1F95ACC0AA5E}" type="presOf" srcId="{3FEAECBA-9F8F-469F-B54D-950738E67DCD}" destId="{DCF93567-4756-4EB3-B648-E439B62818EF}" srcOrd="0" destOrd="0" presId="urn:microsoft.com/office/officeart/2005/8/layout/default"/>
    <dgm:cxn modelId="{BB0E493C-6F0D-4D1F-B20E-777BBC162C44}" type="presOf" srcId="{8F78DCBC-E64D-48CD-B943-291780EFE3B8}" destId="{94D17498-93D6-4AF9-82C8-05999EE87786}" srcOrd="0" destOrd="0" presId="urn:microsoft.com/office/officeart/2005/8/layout/default"/>
    <dgm:cxn modelId="{90228E47-6818-4676-B800-122F98B6AE36}" type="presOf" srcId="{B13B521E-7FE2-42C7-95C9-FC0FA682B619}" destId="{84A8C461-A518-4A4D-ABD2-49E2A1F0844F}" srcOrd="0" destOrd="0" presId="urn:microsoft.com/office/officeart/2005/8/layout/default"/>
    <dgm:cxn modelId="{E8D46068-E82F-493B-8B1E-5CED316D81A9}" type="presOf" srcId="{A924495A-7659-40FA-8964-2BC6CE29F11C}" destId="{5FE29237-77C5-488A-B974-4E8C4D7EB479}" srcOrd="0" destOrd="0" presId="urn:microsoft.com/office/officeart/2005/8/layout/default"/>
    <dgm:cxn modelId="{300C4456-E9DA-4490-AAB6-56BF1B92CFF9}" srcId="{0206CBAF-E135-4C2A-94B1-F2C9368F22D3}" destId="{EBC5F3FA-DEBA-4404-8733-289FAF84B1BF}" srcOrd="7" destOrd="0" parTransId="{E6E40716-AEF4-4C60-A104-587F8F6D2A6E}" sibTransId="{79707C16-B949-4E0C-869D-3030B5112F4D}"/>
    <dgm:cxn modelId="{454BFF78-730F-46EA-8FCD-13C4419AB30D}" srcId="{0206CBAF-E135-4C2A-94B1-F2C9368F22D3}" destId="{9242B997-6348-41F8-9A1C-AD3C787E5EC8}" srcOrd="1" destOrd="0" parTransId="{8B23ED4F-E65D-4E64-BED2-8B9BF87814CD}" sibTransId="{3BD61013-9228-4CAB-8E2D-52D90D745BF2}"/>
    <dgm:cxn modelId="{2348297A-D961-4D87-AFD6-E2C2AF49BD8A}" srcId="{0206CBAF-E135-4C2A-94B1-F2C9368F22D3}" destId="{549F145D-61DE-44EC-8A40-5FCADEF13365}" srcOrd="4" destOrd="0" parTransId="{9BD478EA-931F-4368-A8A3-A82A07417680}" sibTransId="{E2B43ECD-7D92-4F6C-9C07-CFE5F0A2939E}"/>
    <dgm:cxn modelId="{2BC8E580-AA4F-4B57-9AA3-DE4C20835636}" type="presOf" srcId="{549F145D-61DE-44EC-8A40-5FCADEF13365}" destId="{024F0C8B-FF4F-4B67-A6E1-0E7FC89E5DDB}" srcOrd="0" destOrd="0" presId="urn:microsoft.com/office/officeart/2005/8/layout/default"/>
    <dgm:cxn modelId="{980FF48B-7C2E-4905-9B38-8BB403A39D1B}" srcId="{0206CBAF-E135-4C2A-94B1-F2C9368F22D3}" destId="{3FEAECBA-9F8F-469F-B54D-950738E67DCD}" srcOrd="0" destOrd="0" parTransId="{0532E87E-2167-45AF-BE89-5932279CBF86}" sibTransId="{FE4D33E6-9656-4292-917A-26B5166DA0EA}"/>
    <dgm:cxn modelId="{FB3698A7-4EB4-49A7-AA8B-17F8F21E60DE}" type="presOf" srcId="{0CE9452F-53F2-4621-98E3-5EF9939CF4DC}" destId="{CF28CB74-7156-4F9D-B967-C60EAD9BFF6E}" srcOrd="0" destOrd="0" presId="urn:microsoft.com/office/officeart/2005/8/layout/default"/>
    <dgm:cxn modelId="{D2821DAC-290E-45CC-ADFC-5819E6E14740}" type="presOf" srcId="{EBC5F3FA-DEBA-4404-8733-289FAF84B1BF}" destId="{89261FE8-2039-45F6-9021-5F6EDA9238C0}" srcOrd="0" destOrd="0" presId="urn:microsoft.com/office/officeart/2005/8/layout/default"/>
    <dgm:cxn modelId="{42A962AF-8913-4F8C-9727-89F6BFE4772A}" type="presOf" srcId="{9242B997-6348-41F8-9A1C-AD3C787E5EC8}" destId="{8096C59E-92BB-43D2-8BA2-36D134196806}" srcOrd="0" destOrd="0" presId="urn:microsoft.com/office/officeart/2005/8/layout/default"/>
    <dgm:cxn modelId="{4E0FA6BF-46A8-495E-990E-AA16A7AD831B}" srcId="{0206CBAF-E135-4C2A-94B1-F2C9368F22D3}" destId="{B13B521E-7FE2-42C7-95C9-FC0FA682B619}" srcOrd="6" destOrd="0" parTransId="{A4311FFD-D805-4E63-9AFD-CC9286753C89}" sibTransId="{57D8815D-F7C8-41C0-A5F8-0F6C56018512}"/>
    <dgm:cxn modelId="{492F4CCA-4183-42C8-9B28-7F2EB9972434}" srcId="{0206CBAF-E135-4C2A-94B1-F2C9368F22D3}" destId="{0B742AB9-60AE-4F50-93D8-7DB49D0BE41A}" srcOrd="2" destOrd="0" parTransId="{5D8583B7-219B-4904-A36C-47013A2F6BCF}" sibTransId="{66AA798C-314F-40BB-B32F-587AF93BCEB3}"/>
    <dgm:cxn modelId="{865373CC-5627-45DB-8D42-D6950600451A}" srcId="{0206CBAF-E135-4C2A-94B1-F2C9368F22D3}" destId="{0CE9452F-53F2-4621-98E3-5EF9939CF4DC}" srcOrd="5" destOrd="0" parTransId="{8F48CDC8-7787-4490-9D03-B584C636AED6}" sibTransId="{B70FEF41-7C81-4E3B-8984-CD8D868FFA02}"/>
    <dgm:cxn modelId="{4BD490CE-B595-4FBD-9074-EC3E9A422AD5}" srcId="{0206CBAF-E135-4C2A-94B1-F2C9368F22D3}" destId="{8F78DCBC-E64D-48CD-B943-291780EFE3B8}" srcOrd="3" destOrd="0" parTransId="{2C1FEC5A-474A-4517-8543-EB8CC9C935DE}" sibTransId="{138C40F6-4954-41FA-9F2F-629E885E381F}"/>
    <dgm:cxn modelId="{12F547AA-3EDA-40BC-97C3-D9CA75AA539C}" type="presParOf" srcId="{BCA8960E-4B80-4FB6-AAE7-6CBA3E55C18B}" destId="{DCF93567-4756-4EB3-B648-E439B62818EF}" srcOrd="0" destOrd="0" presId="urn:microsoft.com/office/officeart/2005/8/layout/default"/>
    <dgm:cxn modelId="{3817D152-CECA-454E-A1FF-D07321E8AAEB}" type="presParOf" srcId="{BCA8960E-4B80-4FB6-AAE7-6CBA3E55C18B}" destId="{E5B5A80B-3272-401B-9DE8-7E66369302FF}" srcOrd="1" destOrd="0" presId="urn:microsoft.com/office/officeart/2005/8/layout/default"/>
    <dgm:cxn modelId="{03E44C6C-2E53-4047-AA11-7B20196B16E4}" type="presParOf" srcId="{BCA8960E-4B80-4FB6-AAE7-6CBA3E55C18B}" destId="{8096C59E-92BB-43D2-8BA2-36D134196806}" srcOrd="2" destOrd="0" presId="urn:microsoft.com/office/officeart/2005/8/layout/default"/>
    <dgm:cxn modelId="{13C45972-EDD3-410E-9BF0-C94A6650B98C}" type="presParOf" srcId="{BCA8960E-4B80-4FB6-AAE7-6CBA3E55C18B}" destId="{158A0B80-94A5-4315-99C5-5E45E947F7AF}" srcOrd="3" destOrd="0" presId="urn:microsoft.com/office/officeart/2005/8/layout/default"/>
    <dgm:cxn modelId="{B0BE2CFF-DD91-433B-8229-7FB06013C310}" type="presParOf" srcId="{BCA8960E-4B80-4FB6-AAE7-6CBA3E55C18B}" destId="{5BE9DC5B-4B0B-47EB-B7DD-A3FEC1F6FB15}" srcOrd="4" destOrd="0" presId="urn:microsoft.com/office/officeart/2005/8/layout/default"/>
    <dgm:cxn modelId="{5D25AAE8-2DC0-4C8A-8D9E-1EA1CD6949DA}" type="presParOf" srcId="{BCA8960E-4B80-4FB6-AAE7-6CBA3E55C18B}" destId="{19EFDF71-69AD-4E07-B614-1A5C7AAA2C27}" srcOrd="5" destOrd="0" presId="urn:microsoft.com/office/officeart/2005/8/layout/default"/>
    <dgm:cxn modelId="{57273A26-9A7D-4D38-A4C9-0A51011DC085}" type="presParOf" srcId="{BCA8960E-4B80-4FB6-AAE7-6CBA3E55C18B}" destId="{94D17498-93D6-4AF9-82C8-05999EE87786}" srcOrd="6" destOrd="0" presId="urn:microsoft.com/office/officeart/2005/8/layout/default"/>
    <dgm:cxn modelId="{B6A2A179-2AB9-439C-979A-B1DADA2B6E1F}" type="presParOf" srcId="{BCA8960E-4B80-4FB6-AAE7-6CBA3E55C18B}" destId="{8D9ACF2A-C424-40A0-81C8-788F48C355B5}" srcOrd="7" destOrd="0" presId="urn:microsoft.com/office/officeart/2005/8/layout/default"/>
    <dgm:cxn modelId="{FC2A58BE-6E1A-4F0D-B5C7-3E1258D0F89D}" type="presParOf" srcId="{BCA8960E-4B80-4FB6-AAE7-6CBA3E55C18B}" destId="{024F0C8B-FF4F-4B67-A6E1-0E7FC89E5DDB}" srcOrd="8" destOrd="0" presId="urn:microsoft.com/office/officeart/2005/8/layout/default"/>
    <dgm:cxn modelId="{13A66C51-D375-49D2-B62E-8AB1E371A32A}" type="presParOf" srcId="{BCA8960E-4B80-4FB6-AAE7-6CBA3E55C18B}" destId="{F8BEE798-E6A8-4425-8E78-F718063BEEC4}" srcOrd="9" destOrd="0" presId="urn:microsoft.com/office/officeart/2005/8/layout/default"/>
    <dgm:cxn modelId="{8589F13A-B88E-4E78-803C-6803A6CAA4B3}" type="presParOf" srcId="{BCA8960E-4B80-4FB6-AAE7-6CBA3E55C18B}" destId="{CF28CB74-7156-4F9D-B967-C60EAD9BFF6E}" srcOrd="10" destOrd="0" presId="urn:microsoft.com/office/officeart/2005/8/layout/default"/>
    <dgm:cxn modelId="{4D0E518C-178F-4C29-A4B3-8D4AEAEBF56E}" type="presParOf" srcId="{BCA8960E-4B80-4FB6-AAE7-6CBA3E55C18B}" destId="{4BFCE58B-B980-44BA-A08B-DF4CB26ACF7D}" srcOrd="11" destOrd="0" presId="urn:microsoft.com/office/officeart/2005/8/layout/default"/>
    <dgm:cxn modelId="{DBB3E069-4134-477D-85F3-FA9663C55A82}" type="presParOf" srcId="{BCA8960E-4B80-4FB6-AAE7-6CBA3E55C18B}" destId="{84A8C461-A518-4A4D-ABD2-49E2A1F0844F}" srcOrd="12" destOrd="0" presId="urn:microsoft.com/office/officeart/2005/8/layout/default"/>
    <dgm:cxn modelId="{EFDA6DA2-A1CD-4704-93F8-EE87FC21E9EC}" type="presParOf" srcId="{BCA8960E-4B80-4FB6-AAE7-6CBA3E55C18B}" destId="{71251446-447E-4853-B658-1209D8C92463}" srcOrd="13" destOrd="0" presId="urn:microsoft.com/office/officeart/2005/8/layout/default"/>
    <dgm:cxn modelId="{FBDDCBD4-253E-44D7-8911-CFBC6F60FB79}" type="presParOf" srcId="{BCA8960E-4B80-4FB6-AAE7-6CBA3E55C18B}" destId="{89261FE8-2039-45F6-9021-5F6EDA9238C0}" srcOrd="14" destOrd="0" presId="urn:microsoft.com/office/officeart/2005/8/layout/default"/>
    <dgm:cxn modelId="{1E9BEDD0-5B92-4E3D-BE0A-245AF47DC005}" type="presParOf" srcId="{BCA8960E-4B80-4FB6-AAE7-6CBA3E55C18B}" destId="{45A12DE0-1BB5-47A0-AAC1-1CB8BB76B8B2}" srcOrd="15" destOrd="0" presId="urn:microsoft.com/office/officeart/2005/8/layout/default"/>
    <dgm:cxn modelId="{D5BFE476-7087-4D45-8DBD-0AA0F38AEF42}" type="presParOf" srcId="{BCA8960E-4B80-4FB6-AAE7-6CBA3E55C18B}" destId="{5FE29237-77C5-488A-B974-4E8C4D7EB479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F93567-4756-4EB3-B648-E439B62818EF}">
      <dsp:nvSpPr>
        <dsp:cNvPr id="0" name=""/>
        <dsp:cNvSpPr/>
      </dsp:nvSpPr>
      <dsp:spPr>
        <a:xfrm>
          <a:off x="0" y="401388"/>
          <a:ext cx="1320181" cy="792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Evaluative &amp; iterative strategies</a:t>
          </a:r>
        </a:p>
      </dsp:txBody>
      <dsp:txXfrm>
        <a:off x="0" y="401388"/>
        <a:ext cx="1320181" cy="792108"/>
      </dsp:txXfrm>
    </dsp:sp>
    <dsp:sp modelId="{8096C59E-92BB-43D2-8BA2-36D134196806}">
      <dsp:nvSpPr>
        <dsp:cNvPr id="0" name=""/>
        <dsp:cNvSpPr/>
      </dsp:nvSpPr>
      <dsp:spPr>
        <a:xfrm>
          <a:off x="1444225" y="401388"/>
          <a:ext cx="1320181" cy="792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Interactive assistance</a:t>
          </a:r>
        </a:p>
      </dsp:txBody>
      <dsp:txXfrm>
        <a:off x="1444225" y="401388"/>
        <a:ext cx="1320181" cy="792108"/>
      </dsp:txXfrm>
    </dsp:sp>
    <dsp:sp modelId="{5BE9DC5B-4B0B-47EB-B7DD-A3FEC1F6FB15}">
      <dsp:nvSpPr>
        <dsp:cNvPr id="0" name=""/>
        <dsp:cNvSpPr/>
      </dsp:nvSpPr>
      <dsp:spPr>
        <a:xfrm>
          <a:off x="2896425" y="401388"/>
          <a:ext cx="1320181" cy="792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Adapt &amp; tailor to context</a:t>
          </a:r>
        </a:p>
      </dsp:txBody>
      <dsp:txXfrm>
        <a:off x="2896425" y="401388"/>
        <a:ext cx="1320181" cy="792108"/>
      </dsp:txXfrm>
    </dsp:sp>
    <dsp:sp modelId="{94D17498-93D6-4AF9-82C8-05999EE87786}">
      <dsp:nvSpPr>
        <dsp:cNvPr id="0" name=""/>
        <dsp:cNvSpPr/>
      </dsp:nvSpPr>
      <dsp:spPr>
        <a:xfrm>
          <a:off x="0" y="1325515"/>
          <a:ext cx="1320181" cy="792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Develop stakeholder relationships</a:t>
          </a:r>
        </a:p>
      </dsp:txBody>
      <dsp:txXfrm>
        <a:off x="0" y="1325515"/>
        <a:ext cx="1320181" cy="792108"/>
      </dsp:txXfrm>
    </dsp:sp>
    <dsp:sp modelId="{024F0C8B-FF4F-4B67-A6E1-0E7FC89E5DDB}">
      <dsp:nvSpPr>
        <dsp:cNvPr id="0" name=""/>
        <dsp:cNvSpPr/>
      </dsp:nvSpPr>
      <dsp:spPr>
        <a:xfrm>
          <a:off x="1444225" y="1325515"/>
          <a:ext cx="1320181" cy="792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Train/educate stakeholders</a:t>
          </a:r>
        </a:p>
      </dsp:txBody>
      <dsp:txXfrm>
        <a:off x="1444225" y="1325515"/>
        <a:ext cx="1320181" cy="792108"/>
      </dsp:txXfrm>
    </dsp:sp>
    <dsp:sp modelId="{CF28CB74-7156-4F9D-B967-C60EAD9BFF6E}">
      <dsp:nvSpPr>
        <dsp:cNvPr id="0" name=""/>
        <dsp:cNvSpPr/>
      </dsp:nvSpPr>
      <dsp:spPr>
        <a:xfrm>
          <a:off x="2896425" y="1325515"/>
          <a:ext cx="1320181" cy="792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Support clinicians</a:t>
          </a:r>
        </a:p>
      </dsp:txBody>
      <dsp:txXfrm>
        <a:off x="2896425" y="1325515"/>
        <a:ext cx="1320181" cy="792108"/>
      </dsp:txXfrm>
    </dsp:sp>
    <dsp:sp modelId="{84A8C461-A518-4A4D-ABD2-49E2A1F0844F}">
      <dsp:nvSpPr>
        <dsp:cNvPr id="0" name=""/>
        <dsp:cNvSpPr/>
      </dsp:nvSpPr>
      <dsp:spPr>
        <a:xfrm>
          <a:off x="0" y="2249642"/>
          <a:ext cx="1320181" cy="792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Engage consumers</a:t>
          </a:r>
        </a:p>
      </dsp:txBody>
      <dsp:txXfrm>
        <a:off x="0" y="2249642"/>
        <a:ext cx="1320181" cy="792108"/>
      </dsp:txXfrm>
    </dsp:sp>
    <dsp:sp modelId="{89261FE8-2039-45F6-9021-5F6EDA9238C0}">
      <dsp:nvSpPr>
        <dsp:cNvPr id="0" name=""/>
        <dsp:cNvSpPr/>
      </dsp:nvSpPr>
      <dsp:spPr>
        <a:xfrm>
          <a:off x="1444225" y="2249642"/>
          <a:ext cx="1320181" cy="792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Financial strategies</a:t>
          </a:r>
        </a:p>
      </dsp:txBody>
      <dsp:txXfrm>
        <a:off x="1444225" y="2249642"/>
        <a:ext cx="1320181" cy="792108"/>
      </dsp:txXfrm>
    </dsp:sp>
    <dsp:sp modelId="{5FE29237-77C5-488A-B974-4E8C4D7EB479}">
      <dsp:nvSpPr>
        <dsp:cNvPr id="0" name=""/>
        <dsp:cNvSpPr/>
      </dsp:nvSpPr>
      <dsp:spPr>
        <a:xfrm>
          <a:off x="2896425" y="2249642"/>
          <a:ext cx="1320181" cy="792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Change infrastructure</a:t>
          </a:r>
        </a:p>
      </dsp:txBody>
      <dsp:txXfrm>
        <a:off x="2896425" y="2249642"/>
        <a:ext cx="1320181" cy="7921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4499F3A4-7CE6-7D4B-82F4-AAB0A89D24A0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F093AD1B-1BAA-D548-ACF0-7463C0C7D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062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7703C395-96D9-3549-B668-03A5D401BEEB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8713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F1459DD9-C07A-0F4A-BE38-5AFB42BB2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538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300BF-4A6F-4F91-B488-1E439371BF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92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36563" y="709613"/>
            <a:ext cx="6310312" cy="35512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65838">
              <a:lnSpc>
                <a:spcPct val="80000"/>
              </a:lnSpc>
              <a:spcBef>
                <a:spcPct val="0"/>
              </a:spcBef>
              <a:defRPr/>
            </a:pPr>
            <a:endParaRPr lang="en-US" altLang="en-US" sz="1800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56824" indent="-291086">
              <a:defRPr sz="24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2pPr>
            <a:lvl3pPr marL="1164346" indent="-232869">
              <a:defRPr sz="24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3pPr>
            <a:lvl4pPr marL="1630083" indent="-232869">
              <a:defRPr sz="24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4pPr>
            <a:lvl5pPr marL="2095822" indent="-232869">
              <a:defRPr sz="24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61561" indent="-2328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3027300" indent="-2328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93039" indent="-2328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958777" indent="-2328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61D4FBB8-116B-4982-B27F-F0888F0B391C}" type="slidenum">
              <a:rPr lang="en-US" altLang="en-US" sz="1200">
                <a:latin typeface="Arial" panose="020B0604020202020204" pitchFamily="34" charset="0"/>
              </a:rPr>
              <a:pPr eaLnBrk="1" hangingPunct="1"/>
              <a:t>11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936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82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64619" indent="-29408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76339" indent="-235269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46875" indent="-235269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17410" indent="-235269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87946" indent="-2352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058483" indent="-2352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29017" indent="-2352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999553" indent="-2352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6A3582A6-FFC8-42BC-B24F-09D535DECF94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6563" y="709613"/>
            <a:ext cx="6310312" cy="3551237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65838">
              <a:spcAft>
                <a:spcPts val="611"/>
              </a:spcAft>
              <a:defRPr/>
            </a:pPr>
            <a:endParaRPr lang="en-US" altLang="en-US" sz="1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732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6563" y="709613"/>
            <a:ext cx="6310312" cy="3551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7E79A-386B-3949-83DC-43D056CBF148}" type="slidenum">
              <a:rPr lang="en-US" smtClean="0"/>
              <a:t>14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2E5A0-E09F-4CB3-A142-7400428E3C19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98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36563" y="709613"/>
            <a:ext cx="6310312" cy="35512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x-none" sz="1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8148B-948B-480F-899B-D7D2174A1B9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52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4290">
              <a:spcAft>
                <a:spcPts val="600"/>
              </a:spcAft>
            </a:pPr>
            <a:endParaRPr lang="en-US" altLang="x-none" sz="14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3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71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210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465739">
              <a:buFont typeface="Arial" panose="020B0604020202020204" pitchFamily="34" charset="0"/>
              <a:buNone/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40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11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96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284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262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80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31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982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0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955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995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821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009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17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287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526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7E79A-386B-3949-83DC-43D056CBF148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2832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6801">
              <a:defRPr/>
            </a:pPr>
            <a:fld id="{0D17E79A-386B-3949-83DC-43D056CBF148}" type="slidenum">
              <a:rPr lang="en-US">
                <a:solidFill>
                  <a:prstClr val="black"/>
                </a:solidFill>
              </a:rPr>
              <a:pPr defTabSz="466801">
                <a:defRPr/>
              </a:pPr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55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6801">
              <a:defRPr/>
            </a:pPr>
            <a:fld id="{0D17E79A-386B-3949-83DC-43D056CBF148}" type="slidenum">
              <a:rPr lang="en-US">
                <a:solidFill>
                  <a:prstClr val="black"/>
                </a:solidFill>
              </a:rPr>
              <a:pPr defTabSz="466801">
                <a:defRPr/>
              </a:pPr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484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583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711200"/>
            <a:ext cx="6324600" cy="3557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8069"/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7E79A-386B-3949-83DC-43D056CBF14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416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855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711200"/>
            <a:ext cx="6324600" cy="3557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7E79A-386B-3949-83DC-43D056CBF14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12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618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8069"/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523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497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396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635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6801">
              <a:defRPr/>
            </a:pPr>
            <a:fld id="{0D17E79A-386B-3949-83DC-43D056CBF148}" type="slidenum">
              <a:rPr lang="en-US">
                <a:solidFill>
                  <a:prstClr val="black"/>
                </a:solidFill>
              </a:rPr>
              <a:pPr defTabSz="466801">
                <a:defRPr/>
              </a:pPr>
              <a:t>51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921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641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396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9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739">
              <a:defRPr sz="24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56824" indent="-291086" defTabSz="465739">
              <a:defRPr sz="24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2pPr>
            <a:lvl3pPr marL="1164346" indent="-232869" defTabSz="465739">
              <a:defRPr sz="24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3pPr>
            <a:lvl4pPr marL="1630083" indent="-232869" defTabSz="465739">
              <a:defRPr sz="24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4pPr>
            <a:lvl5pPr marL="2095822" indent="-232869" defTabSz="465739">
              <a:defRPr sz="24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61561" indent="-232869" defTabSz="46573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3027300" indent="-232869" defTabSz="46573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93039" indent="-232869" defTabSz="46573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958777" indent="-232869" defTabSz="46573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697B6B8-53B2-462A-9D56-42879499F6DC}" type="slidenum">
              <a:rPr lang="en-US" altLang="en-US" sz="1200">
                <a:latin typeface="Times New Roman" panose="02020603050405020304" pitchFamily="18" charset="0"/>
              </a:rPr>
              <a:pPr eaLnBrk="1" hangingPunct="1"/>
              <a:t>6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65838">
              <a:defRPr/>
            </a:pPr>
            <a:endParaRPr lang="en-US" altLang="en-US" sz="1300" dirty="0"/>
          </a:p>
        </p:txBody>
      </p:sp>
    </p:spTree>
    <p:extLst>
      <p:ext uri="{BB962C8B-B14F-4D97-AF65-F5344CB8AC3E}">
        <p14:creationId xmlns:p14="http://schemas.microsoft.com/office/powerpoint/2010/main" val="2815205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24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38"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83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54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739">
              <a:defRPr/>
            </a:pPr>
            <a:endParaRPr lang="en-US" sz="1400" dirty="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80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entagon 14"/>
          <p:cNvSpPr>
            <a:spLocks noChangeAspect="1"/>
          </p:cNvSpPr>
          <p:nvPr userDrawn="1"/>
        </p:nvSpPr>
        <p:spPr>
          <a:xfrm>
            <a:off x="5545910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4813300" cy="5148072"/>
          </a:xfrm>
          <a:prstGeom prst="rect">
            <a:avLst/>
          </a:prstGeom>
          <a:solidFill>
            <a:srgbClr val="E9E9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entagon 15"/>
          <p:cNvSpPr>
            <a:spLocks noChangeAspect="1"/>
          </p:cNvSpPr>
          <p:nvPr userDrawn="1"/>
        </p:nvSpPr>
        <p:spPr>
          <a:xfrm>
            <a:off x="4379424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0" y="4284980"/>
            <a:ext cx="9144000" cy="858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NCI-Logo-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1" y="4604676"/>
            <a:ext cx="2908289" cy="27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76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550981" y="1069975"/>
            <a:ext cx="4108387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493776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3202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550981" y="1069975"/>
            <a:ext cx="4108387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493776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3747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1" name="Picture 10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14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111776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2" name="Picture 11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57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3807219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entagon 9"/>
          <p:cNvSpPr/>
          <p:nvPr userDrawn="1"/>
        </p:nvSpPr>
        <p:spPr>
          <a:xfrm>
            <a:off x="0" y="0"/>
            <a:ext cx="8458198" cy="5143500"/>
          </a:xfrm>
          <a:prstGeom prst="homePlate">
            <a:avLst>
              <a:gd name="adj" fmla="val 20935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entagon 10"/>
          <p:cNvSpPr/>
          <p:nvPr userDrawn="1"/>
        </p:nvSpPr>
        <p:spPr>
          <a:xfrm>
            <a:off x="0" y="0"/>
            <a:ext cx="7289798" cy="5143500"/>
          </a:xfrm>
          <a:prstGeom prst="homePlate">
            <a:avLst>
              <a:gd name="adj" fmla="val 20935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5"/>
          <p:cNvSpPr txBox="1">
            <a:spLocks noChangeArrowheads="1"/>
          </p:cNvSpPr>
          <p:nvPr userDrawn="1"/>
        </p:nvSpPr>
        <p:spPr bwMode="auto">
          <a:xfrm>
            <a:off x="1562100" y="3454400"/>
            <a:ext cx="279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i="0" spc="300" dirty="0">
                <a:solidFill>
                  <a:srgbClr val="6C6C6C"/>
                </a:solidFill>
                <a:latin typeface="Montserrat-Regular"/>
                <a:cs typeface="Montserrat-Regular"/>
              </a:rPr>
              <a:t>1-800-4-CANCER</a:t>
            </a:r>
          </a:p>
        </p:txBody>
      </p:sp>
      <p:sp>
        <p:nvSpPr>
          <p:cNvPr id="14" name="TextBox 6"/>
          <p:cNvSpPr txBox="1">
            <a:spLocks noChangeArrowheads="1"/>
          </p:cNvSpPr>
          <p:nvPr userDrawn="1"/>
        </p:nvSpPr>
        <p:spPr bwMode="auto">
          <a:xfrm>
            <a:off x="0" y="1346200"/>
            <a:ext cx="9144000" cy="103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100" b="0" i="0" dirty="0">
                <a:solidFill>
                  <a:srgbClr val="6C6C6C"/>
                </a:solidFill>
                <a:latin typeface="Montserrat-Regular"/>
                <a:cs typeface="Montserrat-Regular"/>
              </a:rPr>
              <a:t>U.S. Department of Health &amp; Human Services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100" b="0" i="0" dirty="0">
                <a:solidFill>
                  <a:srgbClr val="6C6C6C"/>
                </a:solidFill>
                <a:latin typeface="Montserrat-Regular"/>
                <a:cs typeface="Montserrat-Regular"/>
              </a:rPr>
              <a:t>National Institutes of Health | National Cancer Institute</a:t>
            </a:r>
          </a:p>
        </p:txBody>
      </p:sp>
    </p:spTree>
    <p:extLst>
      <p:ext uri="{BB962C8B-B14F-4D97-AF65-F5344CB8AC3E}">
        <p14:creationId xmlns:p14="http://schemas.microsoft.com/office/powerpoint/2010/main" val="2837012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9050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6" tIns="34289" rIns="68576" bIns="3428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103585"/>
            <a:ext cx="9151938" cy="503991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76" tIns="34289" rIns="68576" bIns="34289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1"/>
          <p:cNvGrpSpPr>
            <a:grpSpLocks/>
          </p:cNvGrpSpPr>
          <p:nvPr userDrawn="1"/>
        </p:nvGrpSpPr>
        <p:grpSpPr bwMode="auto">
          <a:xfrm>
            <a:off x="-4763" y="-1191"/>
            <a:ext cx="9144001" cy="104776"/>
            <a:chOff x="0" y="5726113"/>
            <a:chExt cx="9144000" cy="139700"/>
          </a:xfrm>
        </p:grpSpPr>
        <p:sp>
          <p:nvSpPr>
            <p:cNvPr id="6" name="Rectangle 5"/>
            <p:cNvSpPr/>
            <p:nvPr/>
          </p:nvSpPr>
          <p:spPr>
            <a:xfrm>
              <a:off x="0" y="5726113"/>
              <a:ext cx="3052763" cy="139700"/>
            </a:xfrm>
            <a:prstGeom prst="rect">
              <a:avLst/>
            </a:prstGeom>
            <a:solidFill>
              <a:srgbClr val="A688B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041651" y="5726113"/>
              <a:ext cx="3052762" cy="139700"/>
            </a:xfrm>
            <a:prstGeom prst="rect">
              <a:avLst/>
            </a:prstGeom>
            <a:solidFill>
              <a:srgbClr val="A400A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091237" y="5726113"/>
              <a:ext cx="3052763" cy="1397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89967"/>
            <a:ext cx="8229600" cy="537567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1402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769783"/>
            <a:ext cx="457200" cy="330994"/>
          </a:xfrm>
        </p:spPr>
        <p:txBody>
          <a:bodyPr/>
          <a:lstStyle/>
          <a:p>
            <a:pPr>
              <a:defRPr/>
            </a:pPr>
            <a:fld id="{93C8AAAB-5A88-41EB-B5F5-75ADC67354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145286"/>
            <a:ext cx="850392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30733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Sub-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11"/>
          <p:cNvSpPr>
            <a:spLocks noChangeAspect="1"/>
          </p:cNvSpPr>
          <p:nvPr userDrawn="1"/>
        </p:nvSpPr>
        <p:spPr>
          <a:xfrm>
            <a:off x="1177110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entagon 12"/>
          <p:cNvSpPr>
            <a:spLocks noChangeAspect="1"/>
          </p:cNvSpPr>
          <p:nvPr userDrawn="1"/>
        </p:nvSpPr>
        <p:spPr>
          <a:xfrm>
            <a:off x="10624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1371600"/>
            <a:ext cx="3017520" cy="1371600"/>
          </a:xfrm>
        </p:spPr>
        <p:txBody>
          <a:bodyPr lIns="0" tIns="0" rIns="0" bIns="0" anchor="b">
            <a:noAutofit/>
          </a:bodyPr>
          <a:lstStyle>
            <a:lvl1pPr algn="r">
              <a:lnSpc>
                <a:spcPct val="90000"/>
              </a:lnSpc>
              <a:defRPr sz="240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9" name="Picture 8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334256" y="0"/>
            <a:ext cx="4297680" cy="5148072"/>
          </a:xfrm>
        </p:spPr>
        <p:txBody>
          <a:bodyPr anchor="ctr">
            <a:noAutofit/>
          </a:bodyPr>
          <a:lstStyle>
            <a:lvl1pPr marL="457200" marR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i="1">
                <a:solidFill>
                  <a:srgbClr val="000000"/>
                </a:solidFill>
              </a:defRPr>
            </a:lvl1pPr>
            <a:lvl2pPr marL="6858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 lang="en-US" sz="1900" i="1" kern="1200" baseline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2pPr>
          </a:lstStyle>
          <a:p>
            <a:r>
              <a:rPr lang="en-US" dirty="0"/>
              <a:t>Agenda Item 1</a:t>
            </a:r>
          </a:p>
          <a:p>
            <a:pPr lvl="1"/>
            <a:r>
              <a:rPr lang="en-US" dirty="0"/>
              <a:t>Agenda Item 1a</a:t>
            </a:r>
          </a:p>
          <a:p>
            <a:pPr lvl="1"/>
            <a:r>
              <a:rPr lang="en-US" dirty="0"/>
              <a:t>Agenda Item 1b</a:t>
            </a:r>
          </a:p>
          <a:p>
            <a:r>
              <a:rPr lang="en-US" dirty="0"/>
              <a:t>Agenda Item 2</a:t>
            </a:r>
          </a:p>
          <a:p>
            <a:pPr lvl="1"/>
            <a:r>
              <a:rPr lang="en-US" dirty="0"/>
              <a:t>Agenda Item 2a</a:t>
            </a:r>
          </a:p>
          <a:p>
            <a:pPr lvl="1"/>
            <a:r>
              <a:rPr lang="en-US" dirty="0"/>
              <a:t>Agenda Item 2b</a:t>
            </a:r>
          </a:p>
          <a:p>
            <a:r>
              <a:rPr lang="en-US" dirty="0"/>
              <a:t>Agenda Item 3</a:t>
            </a:r>
          </a:p>
          <a:p>
            <a:pPr marL="6858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3a</a:t>
            </a:r>
          </a:p>
          <a:p>
            <a:pPr marL="6858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3b</a:t>
            </a:r>
          </a:p>
        </p:txBody>
      </p:sp>
    </p:spTree>
    <p:extLst>
      <p:ext uri="{BB962C8B-B14F-4D97-AF65-F5344CB8AC3E}">
        <p14:creationId xmlns:p14="http://schemas.microsoft.com/office/powerpoint/2010/main" val="985284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9657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Brea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 userDrawn="1"/>
        </p:nvSpPr>
        <p:spPr>
          <a:xfrm>
            <a:off x="0" y="0"/>
            <a:ext cx="8458198" cy="5143500"/>
          </a:xfrm>
          <a:prstGeom prst="homePlate">
            <a:avLst>
              <a:gd name="adj" fmla="val 20935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entagon 12"/>
          <p:cNvSpPr/>
          <p:nvPr userDrawn="1"/>
        </p:nvSpPr>
        <p:spPr>
          <a:xfrm>
            <a:off x="0" y="0"/>
            <a:ext cx="7289798" cy="5143500"/>
          </a:xfrm>
          <a:prstGeom prst="homePlate">
            <a:avLst>
              <a:gd name="adj" fmla="val 20935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29000" y="1817370"/>
            <a:ext cx="5029199" cy="1371600"/>
          </a:xfrm>
        </p:spPr>
        <p:txBody>
          <a:bodyPr lIns="0" tIns="0" rIns="0" bIns="0" anchor="b">
            <a:noAutofit/>
          </a:bodyPr>
          <a:lstStyle>
            <a:lvl1pPr algn="r">
              <a:defRPr sz="2800" spc="-8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8999" y="3257550"/>
            <a:ext cx="5022892" cy="51435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400" b="0" i="1" spc="100">
                <a:solidFill>
                  <a:schemeClr val="accent3"/>
                </a:solidFill>
                <a:latin typeface="+mn-lt"/>
                <a:cs typeface="SapientCentroSlab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8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1" name="Picture 10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15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Break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>
            <a:spLocks noChangeAspect="1"/>
          </p:cNvSpPr>
          <p:nvPr userDrawn="1"/>
        </p:nvSpPr>
        <p:spPr>
          <a:xfrm>
            <a:off x="1523357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 9"/>
          <p:cNvSpPr>
            <a:spLocks noChangeAspect="1"/>
          </p:cNvSpPr>
          <p:nvPr userDrawn="1"/>
        </p:nvSpPr>
        <p:spPr>
          <a:xfrm>
            <a:off x="0" y="0"/>
            <a:ext cx="3228985" cy="5148072"/>
          </a:xfrm>
          <a:prstGeom prst="homePlate">
            <a:avLst>
              <a:gd name="adj" fmla="val 32357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395471" y="1817370"/>
            <a:ext cx="4062728" cy="1371600"/>
          </a:xfrm>
        </p:spPr>
        <p:txBody>
          <a:bodyPr lIns="0" tIns="0" rIns="0" bIns="0" anchor="b">
            <a:noAutofit/>
          </a:bodyPr>
          <a:lstStyle>
            <a:lvl1pPr algn="r">
              <a:defRPr sz="2800" spc="-80">
                <a:solidFill>
                  <a:srgbClr val="BB0E3D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95471" y="3257550"/>
            <a:ext cx="4056420" cy="51435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400" b="0" i="1" spc="100">
                <a:solidFill>
                  <a:schemeClr val="accent3"/>
                </a:solidFill>
                <a:latin typeface="+mn-lt"/>
                <a:cs typeface="SapientCentroSlab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3" name="Picture 12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93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 userDrawn="1"/>
        </p:nvSpPr>
        <p:spPr>
          <a:xfrm>
            <a:off x="0" y="0"/>
            <a:ext cx="8458198" cy="5143500"/>
          </a:xfrm>
          <a:prstGeom prst="homePlate">
            <a:avLst>
              <a:gd name="adj" fmla="val 20935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/>
          <p:cNvSpPr/>
          <p:nvPr userDrawn="1"/>
        </p:nvSpPr>
        <p:spPr>
          <a:xfrm>
            <a:off x="0" y="0"/>
            <a:ext cx="7289798" cy="5143500"/>
          </a:xfrm>
          <a:prstGeom prst="homePlate">
            <a:avLst>
              <a:gd name="adj" fmla="val 20935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371600"/>
            <a:ext cx="7772400" cy="2400300"/>
          </a:xfrm>
        </p:spPr>
        <p:txBody>
          <a:bodyPr anchor="ctr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 i="1" baseline="0">
                <a:solidFill>
                  <a:srgbClr val="123E57"/>
                </a:solidFill>
                <a:latin typeface="+mn-lt"/>
                <a:cs typeface="SapientCentroSlab-Light"/>
              </a:defRPr>
            </a:lvl1pPr>
          </a:lstStyle>
          <a:p>
            <a:pPr lvl="0"/>
            <a:r>
              <a:rPr lang="en-US" dirty="0"/>
              <a:t>Vision Quote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fugit </a:t>
            </a:r>
            <a:r>
              <a:rPr lang="en-US" dirty="0" err="1"/>
              <a:t>liberavisse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nec</a:t>
            </a:r>
            <a:r>
              <a:rPr lang="en-US" dirty="0"/>
              <a:t> at. </a:t>
            </a:r>
            <a:r>
              <a:rPr lang="en-US" dirty="0" err="1"/>
              <a:t>Essent</a:t>
            </a:r>
            <a:r>
              <a:rPr lang="en-US" dirty="0"/>
              <a:t> </a:t>
            </a:r>
            <a:r>
              <a:rPr lang="en-US" dirty="0" err="1"/>
              <a:t>elaboraret</a:t>
            </a:r>
            <a:r>
              <a:rPr lang="en-US" dirty="0"/>
              <a:t> </a:t>
            </a:r>
            <a:r>
              <a:rPr lang="en-US" dirty="0" err="1"/>
              <a:t>conclusionemque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eam</a:t>
            </a:r>
            <a:r>
              <a:rPr lang="en-US" dirty="0"/>
              <a:t> id. Quo ex </a:t>
            </a:r>
            <a:r>
              <a:rPr lang="en-US" dirty="0" err="1"/>
              <a:t>laboramus</a:t>
            </a:r>
            <a:r>
              <a:rPr lang="en-US" dirty="0"/>
              <a:t> </a:t>
            </a:r>
            <a:r>
              <a:rPr lang="en-US" dirty="0" err="1"/>
              <a:t>accommodare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his </a:t>
            </a:r>
            <a:r>
              <a:rPr lang="en-US" dirty="0" err="1"/>
              <a:t>falli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. </a:t>
            </a:r>
            <a:r>
              <a:rPr lang="en-US" dirty="0" err="1"/>
              <a:t>Illud</a:t>
            </a:r>
            <a:r>
              <a:rPr lang="en-US" dirty="0"/>
              <a:t> postulant </a:t>
            </a:r>
            <a:br>
              <a:rPr lang="en-US" dirty="0"/>
            </a:br>
            <a:r>
              <a:rPr lang="en-US" dirty="0" err="1"/>
              <a:t>adversarium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his.”</a:t>
            </a:r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8" name="Picture 7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9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8165592" cy="360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6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8165592" cy="360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4488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4108387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4762055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399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762055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4108387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465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2654"/>
            <a:ext cx="822960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378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6C6C6C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fld id="{8767E79B-3863-C648-ACD5-D5A69BA31F7C}" type="datetime4">
              <a:rPr lang="en-US" smtClean="0"/>
              <a:pPr>
                <a:defRPr/>
              </a:pPr>
              <a:t>March 24, 2020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dirty="0" smtClean="0">
                <a:solidFill>
                  <a:srgbClr val="6C6C6C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b="0" i="0" smtClean="0">
                <a:solidFill>
                  <a:srgbClr val="6C6C6C"/>
                </a:solidFill>
                <a:latin typeface="+mn-lt"/>
                <a:ea typeface="+mn-ea"/>
                <a:cs typeface="Sapient Centro Slab"/>
              </a:defRPr>
            </a:lvl1pPr>
          </a:lstStyle>
          <a:p>
            <a:pPr>
              <a:defRPr/>
            </a:pPr>
            <a:fld id="{4F8F9822-CE00-0B4F-ADB5-DBA954363B0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755" r:id="rId2"/>
    <p:sldLayoutId id="2147483826" r:id="rId3"/>
    <p:sldLayoutId id="2147483827" r:id="rId4"/>
    <p:sldLayoutId id="2147483828" r:id="rId5"/>
    <p:sldLayoutId id="2147483770" r:id="rId6"/>
    <p:sldLayoutId id="2147483810" r:id="rId7"/>
    <p:sldLayoutId id="2147483771" r:id="rId8"/>
    <p:sldLayoutId id="2147483812" r:id="rId9"/>
    <p:sldLayoutId id="2147483772" r:id="rId10"/>
    <p:sldLayoutId id="2147483813" r:id="rId11"/>
    <p:sldLayoutId id="2147483773" r:id="rId12"/>
    <p:sldLayoutId id="2147483814" r:id="rId13"/>
    <p:sldLayoutId id="2147483763" r:id="rId14"/>
    <p:sldLayoutId id="2147483807" r:id="rId15"/>
    <p:sldLayoutId id="2147483829" r:id="rId16"/>
    <p:sldLayoutId id="2147483832" r:id="rId17"/>
    <p:sldLayoutId id="2147483833" r:id="rId18"/>
    <p:sldLayoutId id="2147483834" r:id="rId19"/>
    <p:sldLayoutId id="2147483835" r:id="rId20"/>
  </p:sldLayoutIdLst>
  <p:hf sldNum="0"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0" kern="1200">
          <a:solidFill>
            <a:srgbClr val="123E57"/>
          </a:solidFill>
          <a:latin typeface="+mj-lt"/>
          <a:ea typeface="ＭＳ Ｐゴシック" charset="0"/>
          <a:cs typeface="SapientSansBold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9pPr>
    </p:titleStyle>
    <p:bodyStyle>
      <a:lvl1pPr marL="2286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1pPr>
      <a:lvl2pPr marL="4572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9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2pPr>
      <a:lvl3pPr marL="6858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8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3pPr>
      <a:lvl4pPr marL="9144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7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4pPr>
      <a:lvl5pPr marL="11430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6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1q9nUx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cancercontrol.cancer.gov/IS/sample-grant-applications.htm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.csr.nih.gov/StudySections/DABP/HDM/DIRH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policy/clinical-trials.ht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mailto:NCIdccpsISteam@mail.nih.gov" TargetMode="External"/><Relationship Id="rId3" Type="http://schemas.openxmlformats.org/officeDocument/2006/relationships/hyperlink" Target="http://grants.nih.gov/" TargetMode="External"/><Relationship Id="rId7" Type="http://schemas.openxmlformats.org/officeDocument/2006/relationships/hyperlink" Target="http://grants.nih.gov/grants/foreign/index.htm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cancercontrol.cancer.gov/funding_apply.html#is" TargetMode="External"/><Relationship Id="rId5" Type="http://schemas.openxmlformats.org/officeDocument/2006/relationships/hyperlink" Target="http://cancercontrol.cancer.gov/IS/funding.html" TargetMode="External"/><Relationship Id="rId4" Type="http://schemas.openxmlformats.org/officeDocument/2006/relationships/hyperlink" Target="http://cancercontrol.cancer.gov/IS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ancercontrol.cancer.gov/IS/initiatives/ISC3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ancercontrol.cancer.gov/IS/initiatives/iscc.html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4433590"/>
            <a:ext cx="8229600" cy="5466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Recorded seminars can be found on our website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hlinkClick r:id="rId3"/>
              </a:rPr>
              <a:t>https://goo.gl/1q9nUx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Request a Planning or Support Consultation with the Education Program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12129" y="1423975"/>
            <a:ext cx="8288144" cy="209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088" y="923148"/>
            <a:ext cx="2106185" cy="4016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0999" y="197840"/>
            <a:ext cx="84605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/>
              <a:t>ACCORDS Health Equity Seminar Series Part 2</a:t>
            </a:r>
          </a:p>
          <a:p>
            <a:r>
              <a:rPr lang="en-US" sz="2100" b="1" dirty="0"/>
              <a:t>A focus on social determinants of health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8C95EE7-47E2-4059-BF3E-FE4122714DB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3016" y="1525233"/>
          <a:ext cx="8789604" cy="6897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0464">
                  <a:extLst>
                    <a:ext uri="{9D8B030D-6E8A-4147-A177-3AD203B41FA5}">
                      <a16:colId xmlns:a16="http://schemas.microsoft.com/office/drawing/2014/main" val="3938997179"/>
                    </a:ext>
                  </a:extLst>
                </a:gridCol>
                <a:gridCol w="249986">
                  <a:extLst>
                    <a:ext uri="{9D8B030D-6E8A-4147-A177-3AD203B41FA5}">
                      <a16:colId xmlns:a16="http://schemas.microsoft.com/office/drawing/2014/main" val="3377287348"/>
                    </a:ext>
                  </a:extLst>
                </a:gridCol>
                <a:gridCol w="3877398">
                  <a:extLst>
                    <a:ext uri="{9D8B030D-6E8A-4147-A177-3AD203B41FA5}">
                      <a16:colId xmlns:a16="http://schemas.microsoft.com/office/drawing/2014/main" val="1940215248"/>
                    </a:ext>
                  </a:extLst>
                </a:gridCol>
                <a:gridCol w="3761756">
                  <a:extLst>
                    <a:ext uri="{9D8B030D-6E8A-4147-A177-3AD203B41FA5}">
                      <a16:colId xmlns:a16="http://schemas.microsoft.com/office/drawing/2014/main" val="1383369103"/>
                    </a:ext>
                  </a:extLst>
                </a:gridCol>
              </a:tblGrid>
              <a:tr h="68972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4/15/2020</a:t>
                      </a:r>
                    </a:p>
                    <a:p>
                      <a:pPr algn="r" fontAlgn="b"/>
                      <a:endParaRPr lang="en-US" sz="1200" u="none" strike="noStrike" dirty="0">
                        <a:effectLst/>
                      </a:endParaRPr>
                    </a:p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8:00-9:00a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Clinician Experiences in Addressing the Social Determinants of Health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Andrea Nederveld, Heather Bleacher, Amy Huebschmann 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50252263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F668DD7-3748-4AB1-B484-51CA6A8D844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3016" y="2390403"/>
          <a:ext cx="8789604" cy="6897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0464">
                  <a:extLst>
                    <a:ext uri="{9D8B030D-6E8A-4147-A177-3AD203B41FA5}">
                      <a16:colId xmlns:a16="http://schemas.microsoft.com/office/drawing/2014/main" val="3938997179"/>
                    </a:ext>
                  </a:extLst>
                </a:gridCol>
                <a:gridCol w="249986">
                  <a:extLst>
                    <a:ext uri="{9D8B030D-6E8A-4147-A177-3AD203B41FA5}">
                      <a16:colId xmlns:a16="http://schemas.microsoft.com/office/drawing/2014/main" val="3377287348"/>
                    </a:ext>
                  </a:extLst>
                </a:gridCol>
                <a:gridCol w="3877398">
                  <a:extLst>
                    <a:ext uri="{9D8B030D-6E8A-4147-A177-3AD203B41FA5}">
                      <a16:colId xmlns:a16="http://schemas.microsoft.com/office/drawing/2014/main" val="1940215248"/>
                    </a:ext>
                  </a:extLst>
                </a:gridCol>
                <a:gridCol w="3761756">
                  <a:extLst>
                    <a:ext uri="{9D8B030D-6E8A-4147-A177-3AD203B41FA5}">
                      <a16:colId xmlns:a16="http://schemas.microsoft.com/office/drawing/2014/main" val="1383369103"/>
                    </a:ext>
                  </a:extLst>
                </a:gridCol>
              </a:tblGrid>
              <a:tr h="68972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4/27/2020</a:t>
                      </a:r>
                    </a:p>
                    <a:p>
                      <a:pPr algn="r" fontAlgn="b"/>
                      <a:endParaRPr lang="en-US" sz="1200" u="none" strike="noStrike" dirty="0">
                        <a:effectLst/>
                      </a:endParaRPr>
                    </a:p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12:00-1:00p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Responding to Adverse Childhood Experiences (ACEs) in Nurse-Family Partnership: An Equity-Oriented Approach to Health Promotion Services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Susan Jack, RN, BScN, PhD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502522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9271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C1392-B0B8-458D-8DE4-34BAC26A9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Dissemination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49AF2-718B-4157-8ECE-AA352CEB17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7263126" cy="360045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dirty="0"/>
              <a:t>How, when, by whom, and under what circumstances evidence spreads</a:t>
            </a:r>
          </a:p>
          <a:p>
            <a:pPr lvl="2">
              <a:spcAft>
                <a:spcPts val="600"/>
              </a:spcAft>
            </a:pPr>
            <a:r>
              <a:rPr lang="en-US" altLang="en-US" sz="2000" dirty="0"/>
              <a:t>Creation</a:t>
            </a:r>
          </a:p>
          <a:p>
            <a:pPr lvl="2">
              <a:spcAft>
                <a:spcPts val="600"/>
              </a:spcAft>
            </a:pPr>
            <a:r>
              <a:rPr lang="en-US" altLang="en-US" sz="2000" dirty="0"/>
              <a:t>Packaging </a:t>
            </a:r>
          </a:p>
          <a:p>
            <a:pPr lvl="2">
              <a:spcAft>
                <a:spcPts val="600"/>
              </a:spcAft>
            </a:pPr>
            <a:r>
              <a:rPr lang="en-US" altLang="en-US" sz="2000" dirty="0"/>
              <a:t>Transmission</a:t>
            </a:r>
          </a:p>
          <a:p>
            <a:pPr lvl="2">
              <a:spcAft>
                <a:spcPts val="600"/>
              </a:spcAft>
            </a:pPr>
            <a:r>
              <a:rPr lang="en-US" altLang="en-US" sz="2000" dirty="0"/>
              <a:t>Reception</a:t>
            </a:r>
          </a:p>
          <a:p>
            <a:pPr marL="457200" lvl="2" indent="0">
              <a:spcAft>
                <a:spcPts val="600"/>
              </a:spcAft>
              <a:buNone/>
            </a:pPr>
            <a:endParaRPr lang="en-US" altLang="en-US" sz="2000" dirty="0"/>
          </a:p>
          <a:p>
            <a:pPr marL="0" indent="0">
              <a:spcAft>
                <a:spcPts val="600"/>
              </a:spcAft>
              <a:buNone/>
            </a:pPr>
            <a:r>
              <a:rPr lang="en-US" altLang="en-US" sz="1600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en-US" altLang="en-US" dirty="0"/>
              <a:t>Turning information into action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69496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1371604" y="1085850"/>
            <a:ext cx="6479381" cy="3358754"/>
          </a:xfrm>
          <a:prstGeom prst="rect">
            <a:avLst/>
          </a:prstGeom>
          <a:noFill/>
          <a:ln w="15875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4" name="Rectangle 10"/>
          <p:cNvSpPr>
            <a:spLocks noChangeArrowheads="1"/>
          </p:cNvSpPr>
          <p:nvPr/>
        </p:nvSpPr>
        <p:spPr bwMode="auto">
          <a:xfrm>
            <a:off x="1428754" y="1143004"/>
            <a:ext cx="2613422" cy="2597944"/>
          </a:xfrm>
          <a:prstGeom prst="rect">
            <a:avLst/>
          </a:prstGeom>
          <a:solidFill>
            <a:schemeClr val="accent1">
              <a:alpha val="25098"/>
            </a:schemeClr>
          </a:solidFill>
          <a:ln w="3175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5" name="Rectangle 12"/>
          <p:cNvSpPr>
            <a:spLocks noChangeArrowheads="1"/>
          </p:cNvSpPr>
          <p:nvPr/>
        </p:nvSpPr>
        <p:spPr bwMode="auto">
          <a:xfrm>
            <a:off x="1475185" y="1757362"/>
            <a:ext cx="957263" cy="1072754"/>
          </a:xfrm>
          <a:prstGeom prst="rect">
            <a:avLst/>
          </a:prstGeom>
          <a:solidFill>
            <a:schemeClr val="bg1"/>
          </a:solidFill>
          <a:ln w="15875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6" name="Rectangle 13"/>
          <p:cNvSpPr>
            <a:spLocks noChangeArrowheads="1"/>
          </p:cNvSpPr>
          <p:nvPr/>
        </p:nvSpPr>
        <p:spPr bwMode="auto">
          <a:xfrm>
            <a:off x="1722835" y="1874047"/>
            <a:ext cx="40395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What?</a:t>
            </a:r>
            <a:endParaRPr lang="en-US" altLang="en-US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7" name="Rectangle 16"/>
          <p:cNvSpPr>
            <a:spLocks noChangeArrowheads="1"/>
          </p:cNvSpPr>
          <p:nvPr/>
        </p:nvSpPr>
        <p:spPr bwMode="auto">
          <a:xfrm>
            <a:off x="1504950" y="2185988"/>
            <a:ext cx="84959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50">
                <a:solidFill>
                  <a:srgbClr val="000000"/>
                </a:solidFill>
                <a:latin typeface="Times New Roman" panose="02020603050405020304" pitchFamily="18" charset="0"/>
              </a:rPr>
              <a:t>Evidence-based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50">
                <a:solidFill>
                  <a:srgbClr val="000000"/>
                </a:solidFill>
                <a:latin typeface="Times New Roman" panose="02020603050405020304" pitchFamily="18" charset="0"/>
              </a:rPr>
              <a:t> Interventions</a:t>
            </a:r>
            <a:endParaRPr lang="en-US" altLang="en-US" sz="15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8" name="Freeform 23"/>
          <p:cNvSpPr>
            <a:spLocks/>
          </p:cNvSpPr>
          <p:nvPr/>
        </p:nvSpPr>
        <p:spPr bwMode="auto">
          <a:xfrm>
            <a:off x="2525316" y="1697835"/>
            <a:ext cx="146447" cy="1226344"/>
          </a:xfrm>
          <a:custGeom>
            <a:avLst/>
            <a:gdLst>
              <a:gd name="T0" fmla="*/ 0 w 608"/>
              <a:gd name="T1" fmla="*/ 0 h 5025"/>
              <a:gd name="T2" fmla="*/ 2147483647 w 608"/>
              <a:gd name="T3" fmla="*/ 2147483647 h 5025"/>
              <a:gd name="T4" fmla="*/ 2147483647 w 608"/>
              <a:gd name="T5" fmla="*/ 2147483647 h 5025"/>
              <a:gd name="T6" fmla="*/ 2147483647 w 608"/>
              <a:gd name="T7" fmla="*/ 2147483647 h 5025"/>
              <a:gd name="T8" fmla="*/ 2147483647 w 608"/>
              <a:gd name="T9" fmla="*/ 2147483647 h 5025"/>
              <a:gd name="T10" fmla="*/ 2147483647 w 608"/>
              <a:gd name="T11" fmla="*/ 2147483647 h 5025"/>
              <a:gd name="T12" fmla="*/ 0 w 608"/>
              <a:gd name="T13" fmla="*/ 2147483647 h 50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8"/>
              <a:gd name="T22" fmla="*/ 0 h 5025"/>
              <a:gd name="T23" fmla="*/ 608 w 608"/>
              <a:gd name="T24" fmla="*/ 5025 h 50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8" h="5025">
                <a:moveTo>
                  <a:pt x="0" y="0"/>
                </a:moveTo>
                <a:cubicBezTo>
                  <a:pt x="169" y="0"/>
                  <a:pt x="305" y="170"/>
                  <a:pt x="305" y="376"/>
                </a:cubicBezTo>
                <a:lnTo>
                  <a:pt x="305" y="2138"/>
                </a:lnTo>
                <a:cubicBezTo>
                  <a:pt x="305" y="2346"/>
                  <a:pt x="441" y="2513"/>
                  <a:pt x="608" y="2513"/>
                </a:cubicBezTo>
                <a:cubicBezTo>
                  <a:pt x="441" y="2513"/>
                  <a:pt x="305" y="2682"/>
                  <a:pt x="305" y="2889"/>
                </a:cubicBezTo>
                <a:lnTo>
                  <a:pt x="305" y="4651"/>
                </a:lnTo>
                <a:cubicBezTo>
                  <a:pt x="305" y="4858"/>
                  <a:pt x="169" y="5025"/>
                  <a:pt x="0" y="5025"/>
                </a:cubicBezTo>
              </a:path>
            </a:pathLst>
          </a:custGeom>
          <a:solidFill>
            <a:schemeClr val="accent1">
              <a:alpha val="0"/>
            </a:schemeClr>
          </a:solidFill>
          <a:ln w="15875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7" name="Rectangle 17"/>
          <p:cNvSpPr>
            <a:spLocks noChangeArrowheads="1"/>
          </p:cNvSpPr>
          <p:nvPr/>
        </p:nvSpPr>
        <p:spPr bwMode="auto">
          <a:xfrm>
            <a:off x="2758678" y="1754981"/>
            <a:ext cx="1052513" cy="1072754"/>
          </a:xfrm>
          <a:prstGeom prst="rect">
            <a:avLst/>
          </a:prstGeom>
          <a:solidFill>
            <a:srgbClr val="FFFFFF"/>
          </a:solidFill>
          <a:ln w="15875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8" name="Rectangle 18"/>
          <p:cNvSpPr>
            <a:spLocks noChangeArrowheads="1"/>
          </p:cNvSpPr>
          <p:nvPr/>
        </p:nvSpPr>
        <p:spPr bwMode="auto">
          <a:xfrm>
            <a:off x="3083719" y="1871666"/>
            <a:ext cx="3670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How?</a:t>
            </a:r>
            <a:endParaRPr lang="en-US" altLang="en-US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9" name="Rectangle 20"/>
          <p:cNvSpPr>
            <a:spLocks noChangeArrowheads="1"/>
          </p:cNvSpPr>
          <p:nvPr/>
        </p:nvSpPr>
        <p:spPr bwMode="auto">
          <a:xfrm>
            <a:off x="2800102" y="2228854"/>
            <a:ext cx="91371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25">
                <a:solidFill>
                  <a:srgbClr val="000000"/>
                </a:solidFill>
                <a:latin typeface="Times New Roman" panose="02020603050405020304" pitchFamily="18" charset="0"/>
              </a:rPr>
              <a:t>Implementation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25">
                <a:solidFill>
                  <a:srgbClr val="000000"/>
                </a:solidFill>
                <a:latin typeface="Times New Roman" panose="02020603050405020304" pitchFamily="18" charset="0"/>
              </a:rPr>
              <a:t>Strategies</a:t>
            </a:r>
            <a:endParaRPr lang="en-US" altLang="en-US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92" name="Rectangle 3"/>
          <p:cNvSpPr>
            <a:spLocks noChangeArrowheads="1"/>
          </p:cNvSpPr>
          <p:nvPr/>
        </p:nvSpPr>
        <p:spPr bwMode="auto">
          <a:xfrm>
            <a:off x="4457700" y="1143000"/>
            <a:ext cx="3314700" cy="2606279"/>
          </a:xfrm>
          <a:prstGeom prst="rect">
            <a:avLst/>
          </a:prstGeom>
          <a:solidFill>
            <a:schemeClr val="accent1">
              <a:alpha val="25098"/>
            </a:schemeClr>
          </a:solidFill>
          <a:ln w="3175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02" name="Rectangle 4"/>
          <p:cNvSpPr>
            <a:spLocks noChangeArrowheads="1"/>
          </p:cNvSpPr>
          <p:nvPr/>
        </p:nvSpPr>
        <p:spPr bwMode="auto">
          <a:xfrm>
            <a:off x="4508902" y="1400175"/>
            <a:ext cx="992981" cy="1649016"/>
          </a:xfrm>
          <a:prstGeom prst="rect">
            <a:avLst/>
          </a:prstGeom>
          <a:solidFill>
            <a:schemeClr val="bg1"/>
          </a:solidFill>
          <a:ln w="15875" cap="rnd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975" b="1" u="sng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75" b="1" u="sng">
                <a:solidFill>
                  <a:schemeClr val="tx1"/>
                </a:solidFill>
                <a:latin typeface="Times New Roman" panose="02020603050405020304" pitchFamily="18" charset="0"/>
              </a:rPr>
              <a:t>Implementation Outcomes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75">
                <a:solidFill>
                  <a:schemeClr val="tx1"/>
                </a:solidFill>
                <a:latin typeface="Times New Roman" panose="02020603050405020304" pitchFamily="18" charset="0"/>
              </a:rPr>
              <a:t>Feasibility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75">
                <a:solidFill>
                  <a:schemeClr val="tx1"/>
                </a:solidFill>
                <a:latin typeface="Times New Roman" panose="02020603050405020304" pitchFamily="18" charset="0"/>
              </a:rPr>
              <a:t>Fidelity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75">
                <a:solidFill>
                  <a:schemeClr val="tx1"/>
                </a:solidFill>
                <a:latin typeface="Times New Roman" panose="02020603050405020304" pitchFamily="18" charset="0"/>
              </a:rPr>
              <a:t>Penetration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75">
                <a:solidFill>
                  <a:schemeClr val="tx1"/>
                </a:solidFill>
                <a:latin typeface="Times New Roman" panose="02020603050405020304" pitchFamily="18" charset="0"/>
              </a:rPr>
              <a:t>Acceptability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75">
                <a:solidFill>
                  <a:schemeClr val="tx1"/>
                </a:solidFill>
                <a:latin typeface="Times New Roman" panose="02020603050405020304" pitchFamily="18" charset="0"/>
              </a:rPr>
              <a:t>Sustainability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75">
                <a:solidFill>
                  <a:schemeClr val="tx1"/>
                </a:solidFill>
                <a:latin typeface="Times New Roman" panose="02020603050405020304" pitchFamily="18" charset="0"/>
              </a:rPr>
              <a:t>Uptake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75">
                <a:solidFill>
                  <a:schemeClr val="tx1"/>
                </a:solidFill>
                <a:latin typeface="Times New Roman" panose="02020603050405020304" pitchFamily="18" charset="0"/>
              </a:rPr>
              <a:t>Costs</a:t>
            </a:r>
          </a:p>
        </p:txBody>
      </p:sp>
      <p:sp>
        <p:nvSpPr>
          <p:cNvPr id="20494" name="Freeform 27"/>
          <p:cNvSpPr>
            <a:spLocks/>
          </p:cNvSpPr>
          <p:nvPr/>
        </p:nvSpPr>
        <p:spPr bwMode="auto">
          <a:xfrm>
            <a:off x="5501883" y="1638300"/>
            <a:ext cx="145256" cy="1225154"/>
          </a:xfrm>
          <a:custGeom>
            <a:avLst/>
            <a:gdLst>
              <a:gd name="T0" fmla="*/ 0 w 609"/>
              <a:gd name="T1" fmla="*/ 0 h 5025"/>
              <a:gd name="T2" fmla="*/ 2147483647 w 609"/>
              <a:gd name="T3" fmla="*/ 2147483647 h 5025"/>
              <a:gd name="T4" fmla="*/ 2147483647 w 609"/>
              <a:gd name="T5" fmla="*/ 2147483647 h 5025"/>
              <a:gd name="T6" fmla="*/ 2147483647 w 609"/>
              <a:gd name="T7" fmla="*/ 2147483647 h 5025"/>
              <a:gd name="T8" fmla="*/ 2147483647 w 609"/>
              <a:gd name="T9" fmla="*/ 2147483647 h 5025"/>
              <a:gd name="T10" fmla="*/ 2147483647 w 609"/>
              <a:gd name="T11" fmla="*/ 2147483647 h 5025"/>
              <a:gd name="T12" fmla="*/ 0 w 609"/>
              <a:gd name="T13" fmla="*/ 2147483647 h 50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9"/>
              <a:gd name="T22" fmla="*/ 0 h 5025"/>
              <a:gd name="T23" fmla="*/ 609 w 609"/>
              <a:gd name="T24" fmla="*/ 5025 h 50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9" h="5025">
                <a:moveTo>
                  <a:pt x="0" y="0"/>
                </a:moveTo>
                <a:cubicBezTo>
                  <a:pt x="169" y="0"/>
                  <a:pt x="305" y="170"/>
                  <a:pt x="305" y="376"/>
                </a:cubicBezTo>
                <a:lnTo>
                  <a:pt x="305" y="2138"/>
                </a:lnTo>
                <a:cubicBezTo>
                  <a:pt x="305" y="2346"/>
                  <a:pt x="441" y="2513"/>
                  <a:pt x="609" y="2513"/>
                </a:cubicBezTo>
                <a:cubicBezTo>
                  <a:pt x="441" y="2513"/>
                  <a:pt x="305" y="2682"/>
                  <a:pt x="305" y="2889"/>
                </a:cubicBezTo>
                <a:lnTo>
                  <a:pt x="305" y="4651"/>
                </a:lnTo>
                <a:cubicBezTo>
                  <a:pt x="305" y="4858"/>
                  <a:pt x="169" y="5025"/>
                  <a:pt x="0" y="5025"/>
                </a:cubicBezTo>
              </a:path>
            </a:pathLst>
          </a:custGeom>
          <a:solidFill>
            <a:schemeClr val="accent1">
              <a:alpha val="0"/>
            </a:schemeClr>
          </a:solidFill>
          <a:ln w="15875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4" name="Rectangle 25"/>
          <p:cNvSpPr>
            <a:spLocks noChangeArrowheads="1"/>
          </p:cNvSpPr>
          <p:nvPr/>
        </p:nvSpPr>
        <p:spPr bwMode="auto">
          <a:xfrm>
            <a:off x="5676900" y="1400175"/>
            <a:ext cx="933450" cy="1649016"/>
          </a:xfrm>
          <a:prstGeom prst="rect">
            <a:avLst/>
          </a:prstGeom>
          <a:solidFill>
            <a:schemeClr val="bg1"/>
          </a:solidFill>
          <a:ln w="15875" cap="rnd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975" b="1" u="sng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75" b="1" u="sng">
                <a:solidFill>
                  <a:schemeClr val="tx1"/>
                </a:solidFill>
                <a:latin typeface="Times New Roman" panose="02020603050405020304" pitchFamily="18" charset="0"/>
              </a:rPr>
              <a:t>Service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75" b="1" u="sng">
                <a:solidFill>
                  <a:schemeClr val="tx1"/>
                </a:solidFill>
                <a:latin typeface="Times New Roman" panose="02020603050405020304" pitchFamily="18" charset="0"/>
              </a:rPr>
              <a:t>Outcomes*</a:t>
            </a:r>
            <a:endParaRPr lang="en-US" altLang="en-US" sz="975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75">
                <a:solidFill>
                  <a:schemeClr val="tx1"/>
                </a:solidFill>
                <a:latin typeface="Times New Roman" panose="02020603050405020304" pitchFamily="18" charset="0"/>
              </a:rPr>
              <a:t>Efficiency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75">
                <a:solidFill>
                  <a:schemeClr val="tx1"/>
                </a:solidFill>
                <a:latin typeface="Times New Roman" panose="02020603050405020304" pitchFamily="18" charset="0"/>
              </a:rPr>
              <a:t>Safety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75">
                <a:solidFill>
                  <a:schemeClr val="tx1"/>
                </a:solidFill>
                <a:latin typeface="Times New Roman" panose="02020603050405020304" pitchFamily="18" charset="0"/>
              </a:rPr>
              <a:t>Effectiveness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75">
                <a:solidFill>
                  <a:schemeClr val="tx1"/>
                </a:solidFill>
                <a:latin typeface="Times New Roman" panose="02020603050405020304" pitchFamily="18" charset="0"/>
              </a:rPr>
              <a:t>Equity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75">
                <a:solidFill>
                  <a:schemeClr val="tx1"/>
                </a:solidFill>
                <a:latin typeface="Times New Roman" panose="02020603050405020304" pitchFamily="18" charset="0"/>
              </a:rPr>
              <a:t>Patient-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75">
                <a:solidFill>
                  <a:schemeClr val="tx1"/>
                </a:solidFill>
                <a:latin typeface="Times New Roman" panose="02020603050405020304" pitchFamily="18" charset="0"/>
              </a:rPr>
              <a:t>centeredness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75">
                <a:solidFill>
                  <a:schemeClr val="tx1"/>
                </a:solidFill>
                <a:latin typeface="Times New Roman" panose="02020603050405020304" pitchFamily="18" charset="0"/>
              </a:rPr>
              <a:t>Timeliness</a:t>
            </a:r>
          </a:p>
        </p:txBody>
      </p:sp>
      <p:sp>
        <p:nvSpPr>
          <p:cNvPr id="20496" name="Freeform 28"/>
          <p:cNvSpPr>
            <a:spLocks/>
          </p:cNvSpPr>
          <p:nvPr/>
        </p:nvSpPr>
        <p:spPr bwMode="auto">
          <a:xfrm>
            <a:off x="6610354" y="1638300"/>
            <a:ext cx="145256" cy="1225154"/>
          </a:xfrm>
          <a:custGeom>
            <a:avLst/>
            <a:gdLst>
              <a:gd name="T0" fmla="*/ 0 w 609"/>
              <a:gd name="T1" fmla="*/ 0 h 5025"/>
              <a:gd name="T2" fmla="*/ 2147483647 w 609"/>
              <a:gd name="T3" fmla="*/ 2147483647 h 5025"/>
              <a:gd name="T4" fmla="*/ 2147483647 w 609"/>
              <a:gd name="T5" fmla="*/ 2147483647 h 5025"/>
              <a:gd name="T6" fmla="*/ 2147483647 w 609"/>
              <a:gd name="T7" fmla="*/ 2147483647 h 5025"/>
              <a:gd name="T8" fmla="*/ 2147483647 w 609"/>
              <a:gd name="T9" fmla="*/ 2147483647 h 5025"/>
              <a:gd name="T10" fmla="*/ 2147483647 w 609"/>
              <a:gd name="T11" fmla="*/ 2147483647 h 5025"/>
              <a:gd name="T12" fmla="*/ 0 w 609"/>
              <a:gd name="T13" fmla="*/ 2147483647 h 50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9"/>
              <a:gd name="T22" fmla="*/ 0 h 5025"/>
              <a:gd name="T23" fmla="*/ 609 w 609"/>
              <a:gd name="T24" fmla="*/ 5025 h 50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9" h="5025">
                <a:moveTo>
                  <a:pt x="0" y="0"/>
                </a:moveTo>
                <a:cubicBezTo>
                  <a:pt x="169" y="0"/>
                  <a:pt x="305" y="170"/>
                  <a:pt x="305" y="376"/>
                </a:cubicBezTo>
                <a:lnTo>
                  <a:pt x="305" y="2138"/>
                </a:lnTo>
                <a:cubicBezTo>
                  <a:pt x="305" y="2346"/>
                  <a:pt x="441" y="2513"/>
                  <a:pt x="609" y="2513"/>
                </a:cubicBezTo>
                <a:cubicBezTo>
                  <a:pt x="441" y="2513"/>
                  <a:pt x="305" y="2682"/>
                  <a:pt x="305" y="2889"/>
                </a:cubicBezTo>
                <a:lnTo>
                  <a:pt x="305" y="4651"/>
                </a:lnTo>
                <a:cubicBezTo>
                  <a:pt x="305" y="4858"/>
                  <a:pt x="169" y="5025"/>
                  <a:pt x="0" y="5025"/>
                </a:cubicBezTo>
              </a:path>
            </a:pathLst>
          </a:custGeom>
          <a:solidFill>
            <a:schemeClr val="accent1">
              <a:alpha val="0"/>
            </a:schemeClr>
          </a:solidFill>
          <a:ln w="15875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7" name="Rectangle 26"/>
          <p:cNvSpPr>
            <a:spLocks noChangeArrowheads="1"/>
          </p:cNvSpPr>
          <p:nvPr/>
        </p:nvSpPr>
        <p:spPr bwMode="auto">
          <a:xfrm>
            <a:off x="6785372" y="1400175"/>
            <a:ext cx="933450" cy="1649016"/>
          </a:xfrm>
          <a:prstGeom prst="rect">
            <a:avLst/>
          </a:prstGeom>
          <a:solidFill>
            <a:schemeClr val="bg1"/>
          </a:solidFill>
          <a:ln w="15875" cap="rnd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975" b="1" u="sng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75" b="1" u="sng">
                <a:solidFill>
                  <a:schemeClr val="tx1"/>
                </a:solidFill>
                <a:latin typeface="Times New Roman" panose="02020603050405020304" pitchFamily="18" charset="0"/>
              </a:rPr>
              <a:t>Health Outcomes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975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75">
                <a:solidFill>
                  <a:schemeClr val="tx1"/>
                </a:solidFill>
                <a:latin typeface="Times New Roman" panose="02020603050405020304" pitchFamily="18" charset="0"/>
              </a:rPr>
              <a:t>Satisfaction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75">
                <a:solidFill>
                  <a:schemeClr val="tx1"/>
                </a:solidFill>
                <a:latin typeface="Times New Roman" panose="02020603050405020304" pitchFamily="18" charset="0"/>
              </a:rPr>
              <a:t>Function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75">
                <a:solidFill>
                  <a:schemeClr val="tx1"/>
                </a:solidFill>
                <a:latin typeface="Times New Roman" panose="02020603050405020304" pitchFamily="18" charset="0"/>
              </a:rPr>
              <a:t>Health status/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75">
                <a:solidFill>
                  <a:schemeClr val="tx1"/>
                </a:solidFill>
                <a:latin typeface="Times New Roman" panose="02020603050405020304" pitchFamily="18" charset="0"/>
              </a:rPr>
              <a:t>symptoms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9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98" name="Freeform 22"/>
          <p:cNvSpPr>
            <a:spLocks/>
          </p:cNvSpPr>
          <p:nvPr/>
        </p:nvSpPr>
        <p:spPr bwMode="auto">
          <a:xfrm>
            <a:off x="3867154" y="1697835"/>
            <a:ext cx="146447" cy="1226344"/>
          </a:xfrm>
          <a:custGeom>
            <a:avLst/>
            <a:gdLst>
              <a:gd name="T0" fmla="*/ 0 w 609"/>
              <a:gd name="T1" fmla="*/ 0 h 5025"/>
              <a:gd name="T2" fmla="*/ 2147483647 w 609"/>
              <a:gd name="T3" fmla="*/ 2147483647 h 5025"/>
              <a:gd name="T4" fmla="*/ 2147483647 w 609"/>
              <a:gd name="T5" fmla="*/ 2147483647 h 5025"/>
              <a:gd name="T6" fmla="*/ 2147483647 w 609"/>
              <a:gd name="T7" fmla="*/ 2147483647 h 5025"/>
              <a:gd name="T8" fmla="*/ 2147483647 w 609"/>
              <a:gd name="T9" fmla="*/ 2147483647 h 5025"/>
              <a:gd name="T10" fmla="*/ 2147483647 w 609"/>
              <a:gd name="T11" fmla="*/ 2147483647 h 5025"/>
              <a:gd name="T12" fmla="*/ 0 w 609"/>
              <a:gd name="T13" fmla="*/ 2147483647 h 50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9"/>
              <a:gd name="T22" fmla="*/ 0 h 5025"/>
              <a:gd name="T23" fmla="*/ 609 w 609"/>
              <a:gd name="T24" fmla="*/ 5025 h 50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9" h="5025">
                <a:moveTo>
                  <a:pt x="0" y="0"/>
                </a:moveTo>
                <a:cubicBezTo>
                  <a:pt x="169" y="0"/>
                  <a:pt x="305" y="170"/>
                  <a:pt x="305" y="376"/>
                </a:cubicBezTo>
                <a:lnTo>
                  <a:pt x="305" y="2138"/>
                </a:lnTo>
                <a:cubicBezTo>
                  <a:pt x="305" y="2346"/>
                  <a:pt x="441" y="2513"/>
                  <a:pt x="609" y="2513"/>
                </a:cubicBezTo>
                <a:cubicBezTo>
                  <a:pt x="441" y="2513"/>
                  <a:pt x="305" y="2682"/>
                  <a:pt x="305" y="2889"/>
                </a:cubicBezTo>
                <a:lnTo>
                  <a:pt x="305" y="4651"/>
                </a:lnTo>
                <a:cubicBezTo>
                  <a:pt x="305" y="4858"/>
                  <a:pt x="169" y="5025"/>
                  <a:pt x="0" y="5025"/>
                </a:cubicBezTo>
              </a:path>
            </a:pathLst>
          </a:custGeom>
          <a:solidFill>
            <a:schemeClr val="accent1">
              <a:alpha val="0"/>
            </a:schemeClr>
          </a:solidFill>
          <a:ln w="15875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9" name="Freeform 9"/>
          <p:cNvSpPr>
            <a:spLocks/>
          </p:cNvSpPr>
          <p:nvPr/>
        </p:nvSpPr>
        <p:spPr bwMode="auto">
          <a:xfrm>
            <a:off x="4042172" y="2107410"/>
            <a:ext cx="408384" cy="245269"/>
          </a:xfrm>
          <a:custGeom>
            <a:avLst/>
            <a:gdLst>
              <a:gd name="T0" fmla="*/ 2147483647 w 315"/>
              <a:gd name="T1" fmla="*/ 0 h 198"/>
              <a:gd name="T2" fmla="*/ 2147483647 w 315"/>
              <a:gd name="T3" fmla="*/ 2147483647 h 198"/>
              <a:gd name="T4" fmla="*/ 0 w 315"/>
              <a:gd name="T5" fmla="*/ 2147483647 h 198"/>
              <a:gd name="T6" fmla="*/ 0 w 315"/>
              <a:gd name="T7" fmla="*/ 2147483647 h 198"/>
              <a:gd name="T8" fmla="*/ 2147483647 w 315"/>
              <a:gd name="T9" fmla="*/ 2147483647 h 198"/>
              <a:gd name="T10" fmla="*/ 2147483647 w 315"/>
              <a:gd name="T11" fmla="*/ 2147483647 h 198"/>
              <a:gd name="T12" fmla="*/ 2147483647 w 315"/>
              <a:gd name="T13" fmla="*/ 2147483647 h 198"/>
              <a:gd name="T14" fmla="*/ 2147483647 w 315"/>
              <a:gd name="T15" fmla="*/ 0 h 19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15"/>
              <a:gd name="T25" fmla="*/ 0 h 198"/>
              <a:gd name="T26" fmla="*/ 315 w 315"/>
              <a:gd name="T27" fmla="*/ 198 h 19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15" h="198">
                <a:moveTo>
                  <a:pt x="236" y="0"/>
                </a:moveTo>
                <a:lnTo>
                  <a:pt x="236" y="50"/>
                </a:lnTo>
                <a:lnTo>
                  <a:pt x="0" y="50"/>
                </a:lnTo>
                <a:lnTo>
                  <a:pt x="0" y="148"/>
                </a:lnTo>
                <a:lnTo>
                  <a:pt x="236" y="148"/>
                </a:lnTo>
                <a:lnTo>
                  <a:pt x="236" y="198"/>
                </a:lnTo>
                <a:lnTo>
                  <a:pt x="315" y="99"/>
                </a:lnTo>
                <a:lnTo>
                  <a:pt x="23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0" name="Freeform 11"/>
          <p:cNvSpPr>
            <a:spLocks/>
          </p:cNvSpPr>
          <p:nvPr/>
        </p:nvSpPr>
        <p:spPr bwMode="auto">
          <a:xfrm>
            <a:off x="4042172" y="2411016"/>
            <a:ext cx="408384" cy="246459"/>
          </a:xfrm>
          <a:custGeom>
            <a:avLst/>
            <a:gdLst>
              <a:gd name="T0" fmla="*/ 2147483647 w 315"/>
              <a:gd name="T1" fmla="*/ 2147483647 h 198"/>
              <a:gd name="T2" fmla="*/ 2147483647 w 315"/>
              <a:gd name="T3" fmla="*/ 2147483647 h 198"/>
              <a:gd name="T4" fmla="*/ 2147483647 w 315"/>
              <a:gd name="T5" fmla="*/ 2147483647 h 198"/>
              <a:gd name="T6" fmla="*/ 2147483647 w 315"/>
              <a:gd name="T7" fmla="*/ 2147483647 h 198"/>
              <a:gd name="T8" fmla="*/ 2147483647 w 315"/>
              <a:gd name="T9" fmla="*/ 2147483647 h 198"/>
              <a:gd name="T10" fmla="*/ 2147483647 w 315"/>
              <a:gd name="T11" fmla="*/ 0 h 198"/>
              <a:gd name="T12" fmla="*/ 0 w 315"/>
              <a:gd name="T13" fmla="*/ 2147483647 h 198"/>
              <a:gd name="T14" fmla="*/ 2147483647 w 315"/>
              <a:gd name="T15" fmla="*/ 2147483647 h 19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15"/>
              <a:gd name="T25" fmla="*/ 0 h 198"/>
              <a:gd name="T26" fmla="*/ 315 w 315"/>
              <a:gd name="T27" fmla="*/ 198 h 19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15" h="198">
                <a:moveTo>
                  <a:pt x="79" y="198"/>
                </a:moveTo>
                <a:lnTo>
                  <a:pt x="79" y="149"/>
                </a:lnTo>
                <a:lnTo>
                  <a:pt x="315" y="149"/>
                </a:lnTo>
                <a:lnTo>
                  <a:pt x="315" y="50"/>
                </a:lnTo>
                <a:lnTo>
                  <a:pt x="79" y="50"/>
                </a:lnTo>
                <a:lnTo>
                  <a:pt x="79" y="0"/>
                </a:lnTo>
                <a:lnTo>
                  <a:pt x="0" y="99"/>
                </a:lnTo>
                <a:lnTo>
                  <a:pt x="79" y="1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1" name="Rectangle 7"/>
          <p:cNvSpPr>
            <a:spLocks noChangeArrowheads="1"/>
          </p:cNvSpPr>
          <p:nvPr/>
        </p:nvSpPr>
        <p:spPr bwMode="auto">
          <a:xfrm>
            <a:off x="4862516" y="3421860"/>
            <a:ext cx="1045158" cy="12695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25">
                <a:solidFill>
                  <a:srgbClr val="000000"/>
                </a:solidFill>
                <a:latin typeface="Times New Roman" panose="02020603050405020304" pitchFamily="18" charset="0"/>
              </a:rPr>
              <a:t>*IOM Standards of Care</a:t>
            </a:r>
            <a:endParaRPr lang="en-US" altLang="en-US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02" name="Rectangle 24"/>
          <p:cNvSpPr>
            <a:spLocks noChangeArrowheads="1"/>
          </p:cNvSpPr>
          <p:nvPr/>
        </p:nvSpPr>
        <p:spPr bwMode="auto">
          <a:xfrm>
            <a:off x="2914650" y="3946926"/>
            <a:ext cx="3714750" cy="292894"/>
          </a:xfrm>
          <a:prstGeom prst="rect">
            <a:avLst/>
          </a:prstGeom>
          <a:solidFill>
            <a:schemeClr val="accent3">
              <a:lumMod val="20000"/>
              <a:lumOff val="80000"/>
              <a:alpha val="85097"/>
            </a:schemeClr>
          </a:solidFill>
          <a:ln w="15875" cap="rnd">
            <a:solidFill>
              <a:schemeClr val="accent3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Implementation Research Methods</a:t>
            </a:r>
          </a:p>
        </p:txBody>
      </p:sp>
      <p:sp>
        <p:nvSpPr>
          <p:cNvPr id="20503" name="TextBox 29"/>
          <p:cNvSpPr txBox="1">
            <a:spLocks noChangeArrowheads="1"/>
          </p:cNvSpPr>
          <p:nvPr/>
        </p:nvSpPr>
        <p:spPr bwMode="auto">
          <a:xfrm>
            <a:off x="2000250" y="4457704"/>
            <a:ext cx="58293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Proctor et al 2009 </a:t>
            </a:r>
            <a:r>
              <a:rPr lang="en-US" altLang="en-US" sz="105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Admin. &amp; Pol. in Mental Health &amp; Mental Health Services Research</a:t>
            </a:r>
          </a:p>
        </p:txBody>
      </p:sp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1143000" y="1257300"/>
            <a:ext cx="1600200" cy="2286000"/>
          </a:xfrm>
          <a:prstGeom prst="ellipse">
            <a:avLst/>
          </a:prstGeom>
          <a:solidFill>
            <a:schemeClr val="accent2">
              <a:alpha val="65097"/>
            </a:schemeClr>
          </a:solidFill>
          <a:ln w="9525">
            <a:solidFill>
              <a:srgbClr val="B6DCD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6457950" y="1143000"/>
            <a:ext cx="1543050" cy="2228850"/>
          </a:xfrm>
          <a:prstGeom prst="ellipse">
            <a:avLst/>
          </a:prstGeom>
          <a:solidFill>
            <a:srgbClr val="C0504D">
              <a:alpha val="58823"/>
            </a:srgbClr>
          </a:solidFill>
          <a:ln w="9525">
            <a:solidFill>
              <a:srgbClr val="B6DCD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" name="Right Arrow 3"/>
          <p:cNvSpPr>
            <a:spLocks noChangeArrowheads="1"/>
          </p:cNvSpPr>
          <p:nvPr/>
        </p:nvSpPr>
        <p:spPr bwMode="auto">
          <a:xfrm>
            <a:off x="2857500" y="1771650"/>
            <a:ext cx="3543300" cy="971550"/>
          </a:xfrm>
          <a:prstGeom prst="rightArrow">
            <a:avLst>
              <a:gd name="adj1" fmla="val 50000"/>
              <a:gd name="adj2" fmla="val 49995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700" dirty="0">
                <a:solidFill>
                  <a:schemeClr val="lt1"/>
                </a:solidFill>
                <a:latin typeface="+mn-lt"/>
                <a:ea typeface="+mn-ea"/>
              </a:rPr>
              <a:t>THE USUAL</a:t>
            </a: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2571750" y="1028700"/>
            <a:ext cx="3257550" cy="2800350"/>
          </a:xfrm>
          <a:prstGeom prst="ellipse">
            <a:avLst/>
          </a:prstGeom>
          <a:solidFill>
            <a:srgbClr val="7575D1">
              <a:alpha val="58823"/>
            </a:srgbClr>
          </a:solidFill>
          <a:ln w="9525">
            <a:solidFill>
              <a:srgbClr val="B6DCD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THE IMPLEMENTATION PATHWAY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C89077B0-D61B-4E34-85D0-A7DC78EFC1F1}"/>
              </a:ext>
            </a:extLst>
          </p:cNvPr>
          <p:cNvSpPr txBox="1">
            <a:spLocks/>
          </p:cNvSpPr>
          <p:nvPr/>
        </p:nvSpPr>
        <p:spPr bwMode="auto">
          <a:xfrm>
            <a:off x="493776" y="311658"/>
            <a:ext cx="8165592" cy="31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chemeClr val="accent3">
                    <a:shade val="75000"/>
                  </a:schemeClr>
                </a:solidFill>
                <a:latin typeface="+mj-lt"/>
                <a:ea typeface="ＭＳ Ｐゴシック" charset="0"/>
                <a:cs typeface="SapientSans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9pPr>
          </a:lstStyle>
          <a:p>
            <a:r>
              <a:rPr lang="en-US" dirty="0"/>
              <a:t>Implementation research</a:t>
            </a:r>
          </a:p>
        </p:txBody>
      </p:sp>
    </p:spTree>
    <p:extLst>
      <p:ext uri="{BB962C8B-B14F-4D97-AF65-F5344CB8AC3E}">
        <p14:creationId xmlns:p14="http://schemas.microsoft.com/office/powerpoint/2010/main" val="13726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7" grpId="0" animBg="1"/>
      <p:bldP spid="12298" grpId="0"/>
      <p:bldP spid="12299" grpId="0"/>
      <p:bldP spid="12299" grpId="1"/>
      <p:bldP spid="12302" grpId="0" animBg="1"/>
      <p:bldP spid="12304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9B92-5BD8-4D96-8052-269A7C426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strategies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8C2A598-D5DB-41B4-B411-395ACDB02689}"/>
              </a:ext>
            </a:extLst>
          </p:cNvPr>
          <p:cNvSpPr txBox="1">
            <a:spLocks/>
          </p:cNvSpPr>
          <p:nvPr/>
        </p:nvSpPr>
        <p:spPr>
          <a:xfrm>
            <a:off x="5761608" y="1382175"/>
            <a:ext cx="3044064" cy="2379149"/>
          </a:xfrm>
          <a:prstGeom prst="rect">
            <a:avLst/>
          </a:prstGeom>
        </p:spPr>
        <p:txBody>
          <a:bodyPr/>
          <a:lstStyle>
            <a:lvl1pPr marL="2286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1pPr>
            <a:lvl2pPr marL="4572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9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2pPr>
            <a:lvl3pPr marL="6858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8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3pPr>
            <a:lvl4pPr marL="9144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7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4pPr>
            <a:lvl5pPr marL="11430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Aft>
                <a:spcPts val="1013"/>
              </a:spcAft>
            </a:pPr>
            <a:r>
              <a:rPr lang="en-US" dirty="0"/>
              <a:t>What barriers are you trying to overcome?</a:t>
            </a:r>
          </a:p>
          <a:p>
            <a:pPr marL="257175" indent="-257175">
              <a:spcAft>
                <a:spcPts val="1013"/>
              </a:spcAft>
            </a:pPr>
            <a:r>
              <a:rPr lang="en-US" dirty="0"/>
              <a:t>What resources are you able to leverage?</a:t>
            </a:r>
          </a:p>
          <a:p>
            <a:pPr marL="257175" indent="-257175">
              <a:spcAft>
                <a:spcPts val="1013"/>
              </a:spcAft>
            </a:pPr>
            <a:r>
              <a:rPr lang="en-US" dirty="0"/>
              <a:t>Who are your stakeholders?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A6EC30C-C127-412A-BE63-D2EE4E0EC2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0457458"/>
              </p:ext>
            </p:extLst>
          </p:nvPr>
        </p:nvGraphicFramePr>
        <p:xfrm>
          <a:off x="1068907" y="971513"/>
          <a:ext cx="4224581" cy="3443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8A1BE0D-DA6F-426E-BEE1-955846FC708C}"/>
              </a:ext>
            </a:extLst>
          </p:cNvPr>
          <p:cNvSpPr txBox="1"/>
          <p:nvPr/>
        </p:nvSpPr>
        <p:spPr>
          <a:xfrm>
            <a:off x="4889901" y="4593847"/>
            <a:ext cx="35165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000000"/>
                </a:solidFill>
                <a:latin typeface="+mj-lt"/>
              </a:rPr>
              <a:t>Powell, et al., 2015.</a:t>
            </a:r>
          </a:p>
        </p:txBody>
      </p:sp>
    </p:spTree>
    <p:extLst>
      <p:ext uri="{BB962C8B-B14F-4D97-AF65-F5344CB8AC3E}">
        <p14:creationId xmlns:p14="http://schemas.microsoft.com/office/powerpoint/2010/main" val="1772600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Oval 2"/>
          <p:cNvSpPr>
            <a:spLocks noChangeArrowheads="1"/>
          </p:cNvSpPr>
          <p:nvPr/>
        </p:nvSpPr>
        <p:spPr bwMode="auto">
          <a:xfrm>
            <a:off x="1257300" y="874683"/>
            <a:ext cx="6629400" cy="3143250"/>
          </a:xfrm>
          <a:prstGeom prst="ellipse">
            <a:avLst/>
          </a:prstGeom>
          <a:solidFill>
            <a:srgbClr val="08111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endParaRPr lang="en-US" altLang="en-US" sz="135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37219" name="Oval 3"/>
          <p:cNvSpPr>
            <a:spLocks noChangeArrowheads="1"/>
          </p:cNvSpPr>
          <p:nvPr/>
        </p:nvSpPr>
        <p:spPr bwMode="auto">
          <a:xfrm>
            <a:off x="2057400" y="1217583"/>
            <a:ext cx="5257800" cy="2686050"/>
          </a:xfrm>
          <a:prstGeom prst="ellipse">
            <a:avLst/>
          </a:prstGeom>
          <a:solidFill>
            <a:srgbClr val="224F5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endParaRPr lang="en-US" altLang="en-US" sz="1350">
              <a:latin typeface="Arial" pitchFamily="34" charset="0"/>
            </a:endParaRPr>
          </a:p>
        </p:txBody>
      </p:sp>
      <p:sp>
        <p:nvSpPr>
          <p:cNvPr id="137220" name="Oval 4"/>
          <p:cNvSpPr>
            <a:spLocks noChangeArrowheads="1"/>
          </p:cNvSpPr>
          <p:nvPr/>
        </p:nvSpPr>
        <p:spPr bwMode="auto">
          <a:xfrm>
            <a:off x="2457450" y="1503333"/>
            <a:ext cx="4343400" cy="2286000"/>
          </a:xfrm>
          <a:prstGeom prst="ellipse">
            <a:avLst/>
          </a:prstGeom>
          <a:solidFill>
            <a:srgbClr val="38828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37221" name="Oval 5"/>
          <p:cNvSpPr>
            <a:spLocks noChangeArrowheads="1"/>
          </p:cNvSpPr>
          <p:nvPr/>
        </p:nvSpPr>
        <p:spPr bwMode="auto">
          <a:xfrm>
            <a:off x="2743200" y="1789083"/>
            <a:ext cx="3771900" cy="1828800"/>
          </a:xfrm>
          <a:prstGeom prst="ellipse">
            <a:avLst/>
          </a:prstGeom>
          <a:solidFill>
            <a:srgbClr val="51B0B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37222" name="Oval 6"/>
          <p:cNvSpPr>
            <a:spLocks noChangeArrowheads="1"/>
          </p:cNvSpPr>
          <p:nvPr/>
        </p:nvSpPr>
        <p:spPr bwMode="auto">
          <a:xfrm>
            <a:off x="3086100" y="2417733"/>
            <a:ext cx="2800350" cy="1085850"/>
          </a:xfrm>
          <a:prstGeom prst="ellipse">
            <a:avLst/>
          </a:prstGeom>
          <a:solidFill>
            <a:srgbClr val="A0D4D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37223" name="Oval 7"/>
          <p:cNvSpPr>
            <a:spLocks noChangeArrowheads="1"/>
          </p:cNvSpPr>
          <p:nvPr/>
        </p:nvSpPr>
        <p:spPr bwMode="auto">
          <a:xfrm>
            <a:off x="3657600" y="2760633"/>
            <a:ext cx="914400" cy="6286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sz="1350">
                <a:solidFill>
                  <a:schemeClr val="bg1"/>
                </a:solidFill>
                <a:latin typeface="Arial" pitchFamily="34" charset="0"/>
              </a:rPr>
              <a:t>Provider</a:t>
            </a:r>
          </a:p>
        </p:txBody>
      </p:sp>
      <p:sp>
        <p:nvSpPr>
          <p:cNvPr id="137224" name="Oval 8"/>
          <p:cNvSpPr>
            <a:spLocks noChangeArrowheads="1"/>
          </p:cNvSpPr>
          <p:nvPr/>
        </p:nvSpPr>
        <p:spPr bwMode="auto">
          <a:xfrm>
            <a:off x="4457700" y="2760633"/>
            <a:ext cx="914400" cy="6286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sz="1350" dirty="0">
                <a:solidFill>
                  <a:schemeClr val="bg1"/>
                </a:solidFill>
                <a:latin typeface="Arial" pitchFamily="34" charset="0"/>
              </a:rPr>
              <a:t>Consumer</a:t>
            </a:r>
          </a:p>
        </p:txBody>
      </p:sp>
      <p:sp>
        <p:nvSpPr>
          <p:cNvPr id="137225" name="Text Box 9"/>
          <p:cNvSpPr txBox="1">
            <a:spLocks noChangeArrowheads="1"/>
          </p:cNvSpPr>
          <p:nvPr/>
        </p:nvSpPr>
        <p:spPr bwMode="auto">
          <a:xfrm>
            <a:off x="4000500" y="2474887"/>
            <a:ext cx="13144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50" dirty="0">
                <a:solidFill>
                  <a:schemeClr val="bg1"/>
                </a:solidFill>
                <a:latin typeface="Arial" pitchFamily="34" charset="0"/>
              </a:rPr>
              <a:t>Service setting</a:t>
            </a:r>
          </a:p>
        </p:txBody>
      </p:sp>
      <p:sp>
        <p:nvSpPr>
          <p:cNvPr id="137226" name="Text Box 10"/>
          <p:cNvSpPr txBox="1">
            <a:spLocks noChangeArrowheads="1"/>
          </p:cNvSpPr>
          <p:nvPr/>
        </p:nvSpPr>
        <p:spPr bwMode="auto">
          <a:xfrm>
            <a:off x="3943350" y="1903387"/>
            <a:ext cx="12573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50">
                <a:solidFill>
                  <a:schemeClr val="bg1"/>
                </a:solidFill>
                <a:latin typeface="Arial" pitchFamily="34" charset="0"/>
              </a:rPr>
              <a:t>Organization</a:t>
            </a:r>
          </a:p>
        </p:txBody>
      </p:sp>
      <p:sp>
        <p:nvSpPr>
          <p:cNvPr id="137227" name="Text Box 11"/>
          <p:cNvSpPr txBox="1">
            <a:spLocks noChangeArrowheads="1"/>
          </p:cNvSpPr>
          <p:nvPr/>
        </p:nvSpPr>
        <p:spPr bwMode="auto">
          <a:xfrm>
            <a:off x="3943350" y="1503337"/>
            <a:ext cx="11430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50">
                <a:solidFill>
                  <a:schemeClr val="bg1"/>
                </a:solidFill>
                <a:latin typeface="Arial" pitchFamily="34" charset="0"/>
              </a:rPr>
              <a:t>Community</a:t>
            </a:r>
          </a:p>
        </p:txBody>
      </p:sp>
      <p:sp>
        <p:nvSpPr>
          <p:cNvPr id="137228" name="Text Box 12"/>
          <p:cNvSpPr txBox="1">
            <a:spLocks noChangeArrowheads="1"/>
          </p:cNvSpPr>
          <p:nvPr/>
        </p:nvSpPr>
        <p:spPr bwMode="auto">
          <a:xfrm>
            <a:off x="4229100" y="1217587"/>
            <a:ext cx="14287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50">
                <a:solidFill>
                  <a:schemeClr val="bg1"/>
                </a:solidFill>
                <a:latin typeface="Arial" pitchFamily="34" charset="0"/>
              </a:rPr>
              <a:t>State</a:t>
            </a:r>
          </a:p>
        </p:txBody>
      </p:sp>
      <p:sp>
        <p:nvSpPr>
          <p:cNvPr id="137229" name="Text Box 13"/>
          <p:cNvSpPr txBox="1">
            <a:spLocks noChangeArrowheads="1"/>
          </p:cNvSpPr>
          <p:nvPr/>
        </p:nvSpPr>
        <p:spPr bwMode="auto">
          <a:xfrm>
            <a:off x="4229101" y="931837"/>
            <a:ext cx="68480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350" dirty="0">
                <a:solidFill>
                  <a:schemeClr val="bg1"/>
                </a:solidFill>
                <a:latin typeface="Arial" pitchFamily="34" charset="0"/>
              </a:rPr>
              <a:t>Nation</a:t>
            </a:r>
          </a:p>
        </p:txBody>
      </p:sp>
      <p:sp>
        <p:nvSpPr>
          <p:cNvPr id="137230" name="Text Box 14"/>
          <p:cNvSpPr txBox="1">
            <a:spLocks noChangeArrowheads="1"/>
          </p:cNvSpPr>
          <p:nvPr/>
        </p:nvSpPr>
        <p:spPr bwMode="auto">
          <a:xfrm>
            <a:off x="379466" y="4289347"/>
            <a:ext cx="71277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…</a:t>
            </a:r>
            <a:r>
              <a:rPr lang="en-US" altLang="en-US" sz="20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As you scale up decision-making from practice to program to policy, does evidence exist to guide implementation? </a:t>
            </a:r>
          </a:p>
        </p:txBody>
      </p:sp>
      <p:sp>
        <p:nvSpPr>
          <p:cNvPr id="2" name="Oval 1"/>
          <p:cNvSpPr/>
          <p:nvPr/>
        </p:nvSpPr>
        <p:spPr>
          <a:xfrm>
            <a:off x="2514600" y="690727"/>
            <a:ext cx="4186550" cy="3543300"/>
          </a:xfrm>
          <a:prstGeom prst="ellipse">
            <a:avLst/>
          </a:prstGeom>
          <a:solidFill>
            <a:schemeClr val="bg2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700" dirty="0">
                <a:solidFill>
                  <a:srgbClr val="000000"/>
                </a:solidFill>
              </a:rPr>
              <a:t>STAKEHOLDERS AT ALL LEVELS!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3EF583-6396-416B-A498-20137F834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dependent &amp; multi-level factors</a:t>
            </a:r>
          </a:p>
        </p:txBody>
      </p:sp>
    </p:spTree>
    <p:extLst>
      <p:ext uri="{BB962C8B-B14F-4D97-AF65-F5344CB8AC3E}">
        <p14:creationId xmlns:p14="http://schemas.microsoft.com/office/powerpoint/2010/main" val="280905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7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7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7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37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3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7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7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8" grpId="0" animBg="1"/>
      <p:bldP spid="137219" grpId="0" animBg="1"/>
      <p:bldP spid="137220" grpId="0" animBg="1"/>
      <p:bldP spid="137221" grpId="0" animBg="1"/>
      <p:bldP spid="137222" grpId="0" animBg="1"/>
      <p:bldP spid="137223" grpId="0" animBg="1"/>
      <p:bldP spid="137224" grpId="0" animBg="1"/>
      <p:bldP spid="137225" grpId="0"/>
      <p:bldP spid="137226" grpId="0"/>
      <p:bldP spid="137227" grpId="0"/>
      <p:bldP spid="137228" grpId="0"/>
      <p:bldP spid="1372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30"/>
          <p:cNvGrpSpPr>
            <a:grpSpLocks/>
          </p:cNvGrpSpPr>
          <p:nvPr/>
        </p:nvGrpSpPr>
        <p:grpSpPr bwMode="auto">
          <a:xfrm>
            <a:off x="1584722" y="1346597"/>
            <a:ext cx="6000750" cy="2537222"/>
            <a:chOff x="528638" y="2332459"/>
            <a:chExt cx="8001000" cy="3382541"/>
          </a:xfrm>
        </p:grpSpPr>
        <p:grpSp>
          <p:nvGrpSpPr>
            <p:cNvPr id="22533" name="Group 3"/>
            <p:cNvGrpSpPr>
              <a:grpSpLocks/>
            </p:cNvGrpSpPr>
            <p:nvPr/>
          </p:nvGrpSpPr>
          <p:grpSpPr bwMode="auto">
            <a:xfrm>
              <a:off x="528638" y="2332459"/>
              <a:ext cx="8001000" cy="3003550"/>
              <a:chOff x="528638" y="2254250"/>
              <a:chExt cx="8001000" cy="3003550"/>
            </a:xfrm>
          </p:grpSpPr>
          <p:sp>
            <p:nvSpPr>
              <p:cNvPr id="22536" name="Text Box 4"/>
              <p:cNvSpPr txBox="1">
                <a:spLocks noChangeArrowheads="1"/>
              </p:cNvSpPr>
              <p:nvPr/>
            </p:nvSpPr>
            <p:spPr bwMode="auto">
              <a:xfrm>
                <a:off x="528638" y="2254250"/>
                <a:ext cx="2546350" cy="84931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x-none" sz="1350" b="1">
                    <a:solidFill>
                      <a:srgbClr val="000000"/>
                    </a:solidFill>
                    <a:latin typeface="Arial" charset="0"/>
                  </a:rPr>
                  <a:t>Characteristics of the intervention</a:t>
                </a:r>
              </a:p>
            </p:txBody>
          </p:sp>
          <p:sp>
            <p:nvSpPr>
              <p:cNvPr id="22537" name="Text Box 5"/>
              <p:cNvSpPr txBox="1">
                <a:spLocks noChangeArrowheads="1"/>
              </p:cNvSpPr>
              <p:nvPr/>
            </p:nvSpPr>
            <p:spPr bwMode="auto">
              <a:xfrm>
                <a:off x="785813" y="3432175"/>
                <a:ext cx="2030412" cy="75088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x-none" sz="1350" b="1" dirty="0">
                    <a:solidFill>
                      <a:srgbClr val="000000"/>
                    </a:solidFill>
                    <a:latin typeface="Arial" charset="0"/>
                  </a:rPr>
                  <a:t>Organizational characteristics</a:t>
                </a:r>
              </a:p>
            </p:txBody>
          </p:sp>
          <p:sp>
            <p:nvSpPr>
              <p:cNvPr id="22538" name="Text Box 6"/>
              <p:cNvSpPr txBox="1">
                <a:spLocks noChangeArrowheads="1"/>
              </p:cNvSpPr>
              <p:nvPr/>
            </p:nvSpPr>
            <p:spPr bwMode="auto">
              <a:xfrm>
                <a:off x="788988" y="4522788"/>
                <a:ext cx="2022475" cy="73501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x-none" sz="1350" b="1">
                    <a:solidFill>
                      <a:srgbClr val="000000"/>
                    </a:solidFill>
                    <a:latin typeface="Arial" charset="0"/>
                  </a:rPr>
                  <a:t>Environmental context</a:t>
                </a:r>
              </a:p>
              <a:p>
                <a:pPr eaLnBrk="1" hangingPunct="1"/>
                <a:endParaRPr lang="en-US" altLang="x-none" sz="135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2539" name="Text Box 7"/>
              <p:cNvSpPr txBox="1">
                <a:spLocks noChangeArrowheads="1"/>
              </p:cNvSpPr>
              <p:nvPr/>
            </p:nvSpPr>
            <p:spPr bwMode="auto">
              <a:xfrm>
                <a:off x="3154363" y="3467100"/>
                <a:ext cx="1285875" cy="68262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x-none" sz="1350" b="1">
                    <a:solidFill>
                      <a:srgbClr val="000000"/>
                    </a:solidFill>
                    <a:latin typeface="Arial" charset="0"/>
                  </a:rPr>
                  <a:t>Adoption decision</a:t>
                </a:r>
              </a:p>
            </p:txBody>
          </p:sp>
          <p:sp>
            <p:nvSpPr>
              <p:cNvPr id="22540" name="Text Box 8"/>
              <p:cNvSpPr txBox="1">
                <a:spLocks noChangeArrowheads="1"/>
              </p:cNvSpPr>
              <p:nvPr/>
            </p:nvSpPr>
            <p:spPr bwMode="auto">
              <a:xfrm>
                <a:off x="4738688" y="3408363"/>
                <a:ext cx="1968500" cy="8001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x-none" sz="1350" b="1">
                    <a:solidFill>
                      <a:srgbClr val="000000"/>
                    </a:solidFill>
                    <a:latin typeface="Arial" charset="0"/>
                  </a:rPr>
                  <a:t>Effective implementation</a:t>
                </a:r>
              </a:p>
            </p:txBody>
          </p:sp>
          <p:sp>
            <p:nvSpPr>
              <p:cNvPr id="22541" name="Text Box 9"/>
              <p:cNvSpPr txBox="1">
                <a:spLocks noChangeArrowheads="1"/>
              </p:cNvSpPr>
              <p:nvPr/>
            </p:nvSpPr>
            <p:spPr bwMode="auto">
              <a:xfrm>
                <a:off x="7018338" y="3463925"/>
                <a:ext cx="1511300" cy="68738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x-none" sz="1350" b="1">
                    <a:solidFill>
                      <a:srgbClr val="000000"/>
                    </a:solidFill>
                    <a:latin typeface="Arial" charset="0"/>
                  </a:rPr>
                  <a:t>Outcomes</a:t>
                </a:r>
              </a:p>
            </p:txBody>
          </p:sp>
          <p:cxnSp>
            <p:nvCxnSpPr>
              <p:cNvPr id="22542" name="AutoShape 17"/>
              <p:cNvCxnSpPr>
                <a:cxnSpLocks noChangeShapeType="1"/>
                <a:stCxn id="22536" idx="3"/>
                <a:endCxn id="22539" idx="0"/>
              </p:cNvCxnSpPr>
              <p:nvPr/>
            </p:nvCxnSpPr>
            <p:spPr bwMode="auto">
              <a:xfrm>
                <a:off x="3074988" y="2679700"/>
                <a:ext cx="722312" cy="78740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543" name="AutoShape 18"/>
              <p:cNvCxnSpPr>
                <a:cxnSpLocks noChangeShapeType="1"/>
                <a:stCxn id="22536" idx="3"/>
                <a:endCxn id="22540" idx="0"/>
              </p:cNvCxnSpPr>
              <p:nvPr/>
            </p:nvCxnSpPr>
            <p:spPr bwMode="auto">
              <a:xfrm>
                <a:off x="3074988" y="2679700"/>
                <a:ext cx="2647950" cy="72866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544" name="AutoShape 19"/>
              <p:cNvCxnSpPr>
                <a:cxnSpLocks noChangeShapeType="1"/>
                <a:stCxn id="22538" idx="3"/>
                <a:endCxn id="22539" idx="2"/>
              </p:cNvCxnSpPr>
              <p:nvPr/>
            </p:nvCxnSpPr>
            <p:spPr bwMode="auto">
              <a:xfrm flipV="1">
                <a:off x="2811463" y="4149725"/>
                <a:ext cx="985837" cy="74136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545" name="AutoShape 20"/>
              <p:cNvCxnSpPr>
                <a:cxnSpLocks noChangeShapeType="1"/>
                <a:stCxn id="22537" idx="3"/>
                <a:endCxn id="22539" idx="1"/>
              </p:cNvCxnSpPr>
              <p:nvPr/>
            </p:nvCxnSpPr>
            <p:spPr bwMode="auto">
              <a:xfrm>
                <a:off x="2816225" y="3808413"/>
                <a:ext cx="338138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546" name="AutoShape 21"/>
              <p:cNvCxnSpPr>
                <a:cxnSpLocks noChangeShapeType="1"/>
                <a:stCxn id="22538" idx="3"/>
                <a:endCxn id="22540" idx="2"/>
              </p:cNvCxnSpPr>
              <p:nvPr/>
            </p:nvCxnSpPr>
            <p:spPr bwMode="auto">
              <a:xfrm flipV="1">
                <a:off x="2811463" y="4208463"/>
                <a:ext cx="2911475" cy="68262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547" name="AutoShape 22"/>
              <p:cNvCxnSpPr>
                <a:cxnSpLocks noChangeShapeType="1"/>
                <a:stCxn id="22539" idx="3"/>
                <a:endCxn id="22540" idx="1"/>
              </p:cNvCxnSpPr>
              <p:nvPr/>
            </p:nvCxnSpPr>
            <p:spPr bwMode="auto">
              <a:xfrm>
                <a:off x="4440238" y="3808413"/>
                <a:ext cx="29845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548" name="AutoShape 23"/>
              <p:cNvCxnSpPr>
                <a:cxnSpLocks noChangeShapeType="1"/>
                <a:stCxn id="22540" idx="3"/>
                <a:endCxn id="22541" idx="1"/>
              </p:cNvCxnSpPr>
              <p:nvPr/>
            </p:nvCxnSpPr>
            <p:spPr bwMode="auto">
              <a:xfrm>
                <a:off x="6707188" y="3808413"/>
                <a:ext cx="31115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549" name="AutoShape 24"/>
              <p:cNvCxnSpPr>
                <a:cxnSpLocks noChangeShapeType="1"/>
                <a:stCxn id="22537" idx="1"/>
                <a:endCxn id="22540" idx="2"/>
              </p:cNvCxnSpPr>
              <p:nvPr/>
            </p:nvCxnSpPr>
            <p:spPr bwMode="auto">
              <a:xfrm rot="10800000" flipH="1" flipV="1">
                <a:off x="785813" y="3808413"/>
                <a:ext cx="4937125" cy="400050"/>
              </a:xfrm>
              <a:prstGeom prst="bentConnector4">
                <a:avLst>
                  <a:gd name="adj1" fmla="val -4630"/>
                  <a:gd name="adj2" fmla="val 464681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22534" name="Straight Connector 27"/>
            <p:cNvCxnSpPr>
              <a:cxnSpLocks noChangeShapeType="1"/>
            </p:cNvCxnSpPr>
            <p:nvPr/>
          </p:nvCxnSpPr>
          <p:spPr bwMode="auto">
            <a:xfrm>
              <a:off x="5722938" y="5715000"/>
              <a:ext cx="227806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35" name="Straight Arrow Connector 29"/>
            <p:cNvCxnSpPr>
              <a:cxnSpLocks noChangeShapeType="1"/>
            </p:cNvCxnSpPr>
            <p:nvPr/>
          </p:nvCxnSpPr>
          <p:spPr bwMode="auto">
            <a:xfrm flipV="1">
              <a:off x="8001000" y="4286673"/>
              <a:ext cx="0" cy="142832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2531" name="Rectangle 31"/>
          <p:cNvSpPr>
            <a:spLocks noChangeArrowheads="1"/>
          </p:cNvSpPr>
          <p:nvPr/>
        </p:nvSpPr>
        <p:spPr bwMode="auto">
          <a:xfrm>
            <a:off x="1679422" y="4283512"/>
            <a:ext cx="380102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50" dirty="0">
                <a:solidFill>
                  <a:srgbClr val="000000"/>
                </a:solidFill>
                <a:latin typeface="+mj-lt"/>
              </a:rPr>
              <a:t>CIPRS: </a:t>
            </a:r>
            <a:r>
              <a:rPr lang="en-US" altLang="x-none" sz="1050" dirty="0" err="1">
                <a:solidFill>
                  <a:srgbClr val="000000"/>
                </a:solidFill>
                <a:latin typeface="+mj-lt"/>
              </a:rPr>
              <a:t>Stetler</a:t>
            </a:r>
            <a:r>
              <a:rPr lang="en-US" altLang="x-none" sz="1050" dirty="0">
                <a:solidFill>
                  <a:srgbClr val="000000"/>
                </a:solidFill>
                <a:latin typeface="+mj-lt"/>
              </a:rPr>
              <a:t> &amp; </a:t>
            </a:r>
            <a:r>
              <a:rPr lang="en-US" altLang="x-none" sz="1050" dirty="0" err="1">
                <a:solidFill>
                  <a:srgbClr val="000000"/>
                </a:solidFill>
                <a:latin typeface="+mj-lt"/>
              </a:rPr>
              <a:t>Damschroder</a:t>
            </a:r>
            <a:r>
              <a:rPr lang="en-US" altLang="x-none" sz="1050" dirty="0">
                <a:solidFill>
                  <a:srgbClr val="000000"/>
                </a:solidFill>
                <a:latin typeface="+mj-lt"/>
              </a:rPr>
              <a:t> Theoretical Frameworks</a:t>
            </a:r>
          </a:p>
        </p:txBody>
      </p:sp>
      <p:sp>
        <p:nvSpPr>
          <p:cNvPr id="22532" name="Text Box 26"/>
          <p:cNvSpPr txBox="1">
            <a:spLocks noChangeArrowheads="1"/>
          </p:cNvSpPr>
          <p:nvPr/>
        </p:nvSpPr>
        <p:spPr bwMode="auto">
          <a:xfrm>
            <a:off x="1679418" y="4567788"/>
            <a:ext cx="5255537" cy="33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825" dirty="0" err="1">
                <a:solidFill>
                  <a:srgbClr val="000000"/>
                </a:solidFill>
                <a:latin typeface="+mj-lt"/>
              </a:rPr>
              <a:t>Krein</a:t>
            </a:r>
            <a:r>
              <a:rPr lang="en-US" altLang="x-none" sz="825" dirty="0">
                <a:solidFill>
                  <a:srgbClr val="000000"/>
                </a:solidFill>
                <a:latin typeface="+mj-lt"/>
              </a:rPr>
              <a:t> SL, Olmsted RN, Hofer TP, et al. </a:t>
            </a:r>
            <a:r>
              <a:rPr lang="en-US" altLang="x-none" sz="825" i="1" dirty="0">
                <a:solidFill>
                  <a:srgbClr val="000000"/>
                </a:solidFill>
                <a:latin typeface="+mj-lt"/>
              </a:rPr>
              <a:t>Am. J. Infect. Control</a:t>
            </a:r>
            <a:r>
              <a:rPr lang="en-US" altLang="x-none" sz="825" dirty="0">
                <a:solidFill>
                  <a:srgbClr val="000000"/>
                </a:solidFill>
                <a:latin typeface="+mj-lt"/>
              </a:rPr>
              <a:t> 2006;34(8):507-12.</a:t>
            </a:r>
          </a:p>
          <a:p>
            <a:pPr eaLnBrk="1" hangingPunct="1"/>
            <a:endParaRPr lang="en-US" altLang="x-none" sz="75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20000" t="24809" r="20000" b="27100"/>
          <a:stretch/>
        </p:blipFill>
        <p:spPr>
          <a:xfrm>
            <a:off x="1396098" y="1346377"/>
            <a:ext cx="6351811" cy="27789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43C4A3C-9F48-4939-9C3D-DE90B38E3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Rogers’ Diffusion of Innovations theory</a:t>
            </a:r>
          </a:p>
        </p:txBody>
      </p:sp>
    </p:spTree>
    <p:extLst>
      <p:ext uri="{BB962C8B-B14F-4D97-AF65-F5344CB8AC3E}">
        <p14:creationId xmlns:p14="http://schemas.microsoft.com/office/powerpoint/2010/main" val="628000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1143000" y="1075952"/>
            <a:ext cx="6858000" cy="38814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Times New Roman" charset="0"/>
            </a:endParaRPr>
          </a:p>
        </p:txBody>
      </p:sp>
      <p:pic>
        <p:nvPicPr>
          <p:cNvPr id="23555" name="Picture 97" descr="Figure 1 New Textured FatGrey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085" y="1235044"/>
            <a:ext cx="5456635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98"/>
          <p:cNvSpPr>
            <a:spLocks noChangeArrowheads="1"/>
          </p:cNvSpPr>
          <p:nvPr/>
        </p:nvSpPr>
        <p:spPr bwMode="auto">
          <a:xfrm rot="-5400000">
            <a:off x="1747292" y="2858309"/>
            <a:ext cx="12298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x-none" sz="1050" b="1" u="sng">
                <a:solidFill>
                  <a:srgbClr val="000000"/>
                </a:solidFill>
                <a:latin typeface="Times New Roman" charset="0"/>
              </a:rPr>
              <a:t>Core</a:t>
            </a:r>
            <a:r>
              <a:rPr lang="en-US" altLang="x-none" sz="1050" b="1">
                <a:solidFill>
                  <a:srgbClr val="000000"/>
                </a:solidFill>
                <a:latin typeface="Times New Roman" charset="0"/>
              </a:rPr>
              <a:t> Components</a:t>
            </a:r>
          </a:p>
        </p:txBody>
      </p:sp>
      <p:sp>
        <p:nvSpPr>
          <p:cNvPr id="23557" name="Rectangle 99"/>
          <p:cNvSpPr>
            <a:spLocks noChangeArrowheads="1"/>
          </p:cNvSpPr>
          <p:nvPr/>
        </p:nvSpPr>
        <p:spPr bwMode="auto">
          <a:xfrm rot="-5400000">
            <a:off x="1350824" y="2854737"/>
            <a:ext cx="139172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x-none" sz="1050" b="1">
                <a:solidFill>
                  <a:srgbClr val="000000"/>
                </a:solidFill>
                <a:latin typeface="Times New Roman" charset="0"/>
              </a:rPr>
              <a:t>Adaptable </a:t>
            </a:r>
            <a:r>
              <a:rPr lang="en-US" altLang="x-none" sz="1050" b="1" u="sng">
                <a:solidFill>
                  <a:srgbClr val="000000"/>
                </a:solidFill>
                <a:latin typeface="Times New Roman" charset="0"/>
              </a:rPr>
              <a:t>Periphery</a:t>
            </a:r>
          </a:p>
        </p:txBody>
      </p:sp>
      <p:sp>
        <p:nvSpPr>
          <p:cNvPr id="23558" name="Rectangle 100"/>
          <p:cNvSpPr>
            <a:spLocks noChangeArrowheads="1"/>
          </p:cNvSpPr>
          <p:nvPr/>
        </p:nvSpPr>
        <p:spPr bwMode="auto">
          <a:xfrm>
            <a:off x="4017172" y="1412447"/>
            <a:ext cx="1213794" cy="3231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x-none" sz="1500">
                <a:latin typeface="Times New Roman" charset="0"/>
              </a:rPr>
              <a:t>Outer Setting</a:t>
            </a:r>
            <a:endParaRPr lang="en-US" altLang="x-none" sz="1500" b="1" baseline="-25000">
              <a:latin typeface="Times New Roman" charset="0"/>
            </a:endParaRPr>
          </a:p>
        </p:txBody>
      </p:sp>
      <p:sp>
        <p:nvSpPr>
          <p:cNvPr id="23559" name="Rectangle 101"/>
          <p:cNvSpPr>
            <a:spLocks noChangeArrowheads="1"/>
          </p:cNvSpPr>
          <p:nvPr/>
        </p:nvSpPr>
        <p:spPr bwMode="auto">
          <a:xfrm>
            <a:off x="4075510" y="2329229"/>
            <a:ext cx="1181734" cy="3231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x-none" sz="1500">
                <a:latin typeface="Times New Roman" charset="0"/>
              </a:rPr>
              <a:t>Inner Setting</a:t>
            </a:r>
            <a:endParaRPr lang="en-US" altLang="x-none" sz="1500" b="1" baseline="-25000">
              <a:latin typeface="Times New Roman" charset="0"/>
            </a:endParaRPr>
          </a:p>
        </p:txBody>
      </p:sp>
      <p:sp>
        <p:nvSpPr>
          <p:cNvPr id="23560" name="Text Box 102"/>
          <p:cNvSpPr txBox="1">
            <a:spLocks noChangeArrowheads="1"/>
          </p:cNvSpPr>
          <p:nvPr/>
        </p:nvSpPr>
        <p:spPr bwMode="auto">
          <a:xfrm>
            <a:off x="1742913" y="1305300"/>
            <a:ext cx="1122423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500" dirty="0">
                <a:latin typeface="Times New Roman" charset="0"/>
              </a:rPr>
              <a:t>Intervention</a:t>
            </a:r>
          </a:p>
          <a:p>
            <a:pPr algn="ctr" eaLnBrk="1" hangingPunct="1"/>
            <a:r>
              <a:rPr lang="en-US" altLang="x-none" sz="900" dirty="0">
                <a:latin typeface="Times New Roman" charset="0"/>
              </a:rPr>
              <a:t>(</a:t>
            </a:r>
            <a:r>
              <a:rPr lang="en-US" altLang="x-none" sz="900" dirty="0" err="1">
                <a:latin typeface="Times New Roman" charset="0"/>
              </a:rPr>
              <a:t>unadapted</a:t>
            </a:r>
            <a:r>
              <a:rPr lang="en-US" altLang="x-none" sz="900" dirty="0">
                <a:latin typeface="Times New Roman" charset="0"/>
              </a:rPr>
              <a:t>)</a:t>
            </a:r>
          </a:p>
        </p:txBody>
      </p:sp>
      <p:sp>
        <p:nvSpPr>
          <p:cNvPr id="23561" name="Text Box 103"/>
          <p:cNvSpPr txBox="1">
            <a:spLocks noChangeArrowheads="1"/>
          </p:cNvSpPr>
          <p:nvPr/>
        </p:nvSpPr>
        <p:spPr bwMode="auto">
          <a:xfrm>
            <a:off x="6120461" y="1189394"/>
            <a:ext cx="1122423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500" dirty="0">
                <a:latin typeface="Times New Roman" charset="0"/>
              </a:rPr>
              <a:t>Intervention</a:t>
            </a:r>
          </a:p>
          <a:p>
            <a:pPr algn="ctr" eaLnBrk="1" hangingPunct="1"/>
            <a:r>
              <a:rPr lang="en-US" altLang="x-none" sz="900" dirty="0">
                <a:latin typeface="Times New Roman" charset="0"/>
              </a:rPr>
              <a:t>(adapted)</a:t>
            </a:r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2727722" y="4027064"/>
            <a:ext cx="4808934" cy="483394"/>
            <a:chOff x="974" y="3563"/>
            <a:chExt cx="4764" cy="550"/>
          </a:xfrm>
        </p:grpSpPr>
        <p:sp>
          <p:nvSpPr>
            <p:cNvPr id="4202" name="AutoShape 106"/>
            <p:cNvSpPr>
              <a:spLocks noChangeArrowheads="1"/>
            </p:cNvSpPr>
            <p:nvPr/>
          </p:nvSpPr>
          <p:spPr bwMode="auto">
            <a:xfrm>
              <a:off x="974" y="3730"/>
              <a:ext cx="4764" cy="383"/>
            </a:xfrm>
            <a:prstGeom prst="rightArrow">
              <a:avLst>
                <a:gd name="adj1" fmla="val 50000"/>
                <a:gd name="adj2" fmla="val 31016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5F5F5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endParaRPr lang="x-none" altLang="x-none" sz="1800">
                <a:latin typeface="Arial" charset="0"/>
              </a:endParaRPr>
            </a:p>
          </p:txBody>
        </p:sp>
        <p:grpSp>
          <p:nvGrpSpPr>
            <p:cNvPr id="23605" name="Group 107"/>
            <p:cNvGrpSpPr>
              <a:grpSpLocks/>
            </p:cNvGrpSpPr>
            <p:nvPr/>
          </p:nvGrpSpPr>
          <p:grpSpPr bwMode="auto">
            <a:xfrm>
              <a:off x="1346" y="3563"/>
              <a:ext cx="360" cy="390"/>
              <a:chOff x="1536" y="3552"/>
              <a:chExt cx="360" cy="390"/>
            </a:xfrm>
          </p:grpSpPr>
          <p:sp>
            <p:nvSpPr>
              <p:cNvPr id="23627" name="AutoShape 108"/>
              <p:cNvSpPr>
                <a:spLocks noChangeArrowheads="1"/>
              </p:cNvSpPr>
              <p:nvPr/>
            </p:nvSpPr>
            <p:spPr bwMode="auto">
              <a:xfrm rot="-296353">
                <a:off x="1536" y="3552"/>
                <a:ext cx="356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5 w 21600"/>
                  <a:gd name="T19" fmla="*/ 3133 h 21600"/>
                  <a:gd name="T20" fmla="*/ 18445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28" name="AutoShape 109"/>
              <p:cNvSpPr>
                <a:spLocks noChangeArrowheads="1"/>
              </p:cNvSpPr>
              <p:nvPr/>
            </p:nvSpPr>
            <p:spPr bwMode="auto">
              <a:xfrm rot="10800000">
                <a:off x="1540" y="3618"/>
                <a:ext cx="356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5 w 21600"/>
                  <a:gd name="T19" fmla="*/ 3133 h 21600"/>
                  <a:gd name="T20" fmla="*/ 18445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606" name="Group 110"/>
            <p:cNvGrpSpPr>
              <a:grpSpLocks/>
            </p:cNvGrpSpPr>
            <p:nvPr/>
          </p:nvGrpSpPr>
          <p:grpSpPr bwMode="auto">
            <a:xfrm>
              <a:off x="1748" y="3563"/>
              <a:ext cx="360" cy="390"/>
              <a:chOff x="1536" y="3552"/>
              <a:chExt cx="360" cy="390"/>
            </a:xfrm>
          </p:grpSpPr>
          <p:sp>
            <p:nvSpPr>
              <p:cNvPr id="23625" name="AutoShape 111"/>
              <p:cNvSpPr>
                <a:spLocks noChangeArrowheads="1"/>
              </p:cNvSpPr>
              <p:nvPr/>
            </p:nvSpPr>
            <p:spPr bwMode="auto">
              <a:xfrm rot="-296353">
                <a:off x="1536" y="3552"/>
                <a:ext cx="354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73 w 21600"/>
                  <a:gd name="T19" fmla="*/ 3133 h 21600"/>
                  <a:gd name="T20" fmla="*/ 18427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26" name="AutoShape 112"/>
              <p:cNvSpPr>
                <a:spLocks noChangeArrowheads="1"/>
              </p:cNvSpPr>
              <p:nvPr/>
            </p:nvSpPr>
            <p:spPr bwMode="auto">
              <a:xfrm rot="10800000">
                <a:off x="1542" y="3618"/>
                <a:ext cx="354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73 w 21600"/>
                  <a:gd name="T19" fmla="*/ 3133 h 21600"/>
                  <a:gd name="T20" fmla="*/ 18427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607" name="Group 113"/>
            <p:cNvGrpSpPr>
              <a:grpSpLocks/>
            </p:cNvGrpSpPr>
            <p:nvPr/>
          </p:nvGrpSpPr>
          <p:grpSpPr bwMode="auto">
            <a:xfrm>
              <a:off x="2158" y="3563"/>
              <a:ext cx="360" cy="390"/>
              <a:chOff x="1536" y="3552"/>
              <a:chExt cx="360" cy="390"/>
            </a:xfrm>
          </p:grpSpPr>
          <p:sp>
            <p:nvSpPr>
              <p:cNvPr id="23623" name="AutoShape 114"/>
              <p:cNvSpPr>
                <a:spLocks noChangeArrowheads="1"/>
              </p:cNvSpPr>
              <p:nvPr/>
            </p:nvSpPr>
            <p:spPr bwMode="auto">
              <a:xfrm rot="-296353">
                <a:off x="1536" y="3552"/>
                <a:ext cx="354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73 w 21600"/>
                  <a:gd name="T19" fmla="*/ 3133 h 21600"/>
                  <a:gd name="T20" fmla="*/ 18427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24" name="AutoShape 115"/>
              <p:cNvSpPr>
                <a:spLocks noChangeArrowheads="1"/>
              </p:cNvSpPr>
              <p:nvPr/>
            </p:nvSpPr>
            <p:spPr bwMode="auto">
              <a:xfrm rot="10800000">
                <a:off x="1542" y="3618"/>
                <a:ext cx="354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73 w 21600"/>
                  <a:gd name="T19" fmla="*/ 3133 h 21600"/>
                  <a:gd name="T20" fmla="*/ 18427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608" name="Group 116"/>
            <p:cNvGrpSpPr>
              <a:grpSpLocks/>
            </p:cNvGrpSpPr>
            <p:nvPr/>
          </p:nvGrpSpPr>
          <p:grpSpPr bwMode="auto">
            <a:xfrm>
              <a:off x="2575" y="3563"/>
              <a:ext cx="360" cy="390"/>
              <a:chOff x="1536" y="3552"/>
              <a:chExt cx="360" cy="390"/>
            </a:xfrm>
          </p:grpSpPr>
          <p:sp>
            <p:nvSpPr>
              <p:cNvPr id="23621" name="AutoShape 117"/>
              <p:cNvSpPr>
                <a:spLocks noChangeArrowheads="1"/>
              </p:cNvSpPr>
              <p:nvPr/>
            </p:nvSpPr>
            <p:spPr bwMode="auto">
              <a:xfrm rot="-296353">
                <a:off x="1536" y="3552"/>
                <a:ext cx="356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5 w 21600"/>
                  <a:gd name="T19" fmla="*/ 3133 h 21600"/>
                  <a:gd name="T20" fmla="*/ 18445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22" name="AutoShape 118"/>
              <p:cNvSpPr>
                <a:spLocks noChangeArrowheads="1"/>
              </p:cNvSpPr>
              <p:nvPr/>
            </p:nvSpPr>
            <p:spPr bwMode="auto">
              <a:xfrm rot="10800000">
                <a:off x="1540" y="3618"/>
                <a:ext cx="356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5 w 21600"/>
                  <a:gd name="T19" fmla="*/ 3133 h 21600"/>
                  <a:gd name="T20" fmla="*/ 18445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609" name="Group 119"/>
            <p:cNvGrpSpPr>
              <a:grpSpLocks/>
            </p:cNvGrpSpPr>
            <p:nvPr/>
          </p:nvGrpSpPr>
          <p:grpSpPr bwMode="auto">
            <a:xfrm>
              <a:off x="2985" y="3563"/>
              <a:ext cx="360" cy="390"/>
              <a:chOff x="1536" y="3552"/>
              <a:chExt cx="360" cy="390"/>
            </a:xfrm>
          </p:grpSpPr>
          <p:sp>
            <p:nvSpPr>
              <p:cNvPr id="23619" name="AutoShape 120"/>
              <p:cNvSpPr>
                <a:spLocks noChangeArrowheads="1"/>
              </p:cNvSpPr>
              <p:nvPr/>
            </p:nvSpPr>
            <p:spPr bwMode="auto">
              <a:xfrm rot="-296353">
                <a:off x="1536" y="3552"/>
                <a:ext cx="354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73 w 21600"/>
                  <a:gd name="T19" fmla="*/ 3133 h 21600"/>
                  <a:gd name="T20" fmla="*/ 18427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20" name="AutoShape 121"/>
              <p:cNvSpPr>
                <a:spLocks noChangeArrowheads="1"/>
              </p:cNvSpPr>
              <p:nvPr/>
            </p:nvSpPr>
            <p:spPr bwMode="auto">
              <a:xfrm rot="10800000">
                <a:off x="1542" y="3618"/>
                <a:ext cx="354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73 w 21600"/>
                  <a:gd name="T19" fmla="*/ 3133 h 21600"/>
                  <a:gd name="T20" fmla="*/ 18427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610" name="Group 122"/>
            <p:cNvGrpSpPr>
              <a:grpSpLocks/>
            </p:cNvGrpSpPr>
            <p:nvPr/>
          </p:nvGrpSpPr>
          <p:grpSpPr bwMode="auto">
            <a:xfrm>
              <a:off x="3387" y="3563"/>
              <a:ext cx="360" cy="390"/>
              <a:chOff x="1536" y="3552"/>
              <a:chExt cx="360" cy="390"/>
            </a:xfrm>
          </p:grpSpPr>
          <p:sp>
            <p:nvSpPr>
              <p:cNvPr id="23617" name="AutoShape 123"/>
              <p:cNvSpPr>
                <a:spLocks noChangeArrowheads="1"/>
              </p:cNvSpPr>
              <p:nvPr/>
            </p:nvSpPr>
            <p:spPr bwMode="auto">
              <a:xfrm rot="-296353">
                <a:off x="1536" y="3552"/>
                <a:ext cx="354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73 w 21600"/>
                  <a:gd name="T19" fmla="*/ 3133 h 21600"/>
                  <a:gd name="T20" fmla="*/ 18427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18" name="AutoShape 124"/>
              <p:cNvSpPr>
                <a:spLocks noChangeArrowheads="1"/>
              </p:cNvSpPr>
              <p:nvPr/>
            </p:nvSpPr>
            <p:spPr bwMode="auto">
              <a:xfrm rot="10800000">
                <a:off x="1542" y="3618"/>
                <a:ext cx="354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73 w 21600"/>
                  <a:gd name="T19" fmla="*/ 3133 h 21600"/>
                  <a:gd name="T20" fmla="*/ 18427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611" name="Group 125"/>
            <p:cNvGrpSpPr>
              <a:grpSpLocks/>
            </p:cNvGrpSpPr>
            <p:nvPr/>
          </p:nvGrpSpPr>
          <p:grpSpPr bwMode="auto">
            <a:xfrm>
              <a:off x="3804" y="3563"/>
              <a:ext cx="360" cy="390"/>
              <a:chOff x="1536" y="3552"/>
              <a:chExt cx="360" cy="390"/>
            </a:xfrm>
          </p:grpSpPr>
          <p:sp>
            <p:nvSpPr>
              <p:cNvPr id="23615" name="AutoShape 126"/>
              <p:cNvSpPr>
                <a:spLocks noChangeArrowheads="1"/>
              </p:cNvSpPr>
              <p:nvPr/>
            </p:nvSpPr>
            <p:spPr bwMode="auto">
              <a:xfrm rot="-296353">
                <a:off x="1536" y="3552"/>
                <a:ext cx="356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5 w 21600"/>
                  <a:gd name="T19" fmla="*/ 3133 h 21600"/>
                  <a:gd name="T20" fmla="*/ 18445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16" name="AutoShape 127"/>
              <p:cNvSpPr>
                <a:spLocks noChangeArrowheads="1"/>
              </p:cNvSpPr>
              <p:nvPr/>
            </p:nvSpPr>
            <p:spPr bwMode="auto">
              <a:xfrm rot="10800000">
                <a:off x="1542" y="3618"/>
                <a:ext cx="356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5 w 21600"/>
                  <a:gd name="T19" fmla="*/ 3133 h 21600"/>
                  <a:gd name="T20" fmla="*/ 18445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612" name="Group 128"/>
            <p:cNvGrpSpPr>
              <a:grpSpLocks/>
            </p:cNvGrpSpPr>
            <p:nvPr/>
          </p:nvGrpSpPr>
          <p:grpSpPr bwMode="auto">
            <a:xfrm>
              <a:off x="4206" y="3563"/>
              <a:ext cx="360" cy="390"/>
              <a:chOff x="1536" y="3552"/>
              <a:chExt cx="360" cy="390"/>
            </a:xfrm>
          </p:grpSpPr>
          <p:sp>
            <p:nvSpPr>
              <p:cNvPr id="23613" name="AutoShape 129"/>
              <p:cNvSpPr>
                <a:spLocks noChangeArrowheads="1"/>
              </p:cNvSpPr>
              <p:nvPr/>
            </p:nvSpPr>
            <p:spPr bwMode="auto">
              <a:xfrm rot="-296353">
                <a:off x="1536" y="3552"/>
                <a:ext cx="354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73 w 21600"/>
                  <a:gd name="T19" fmla="*/ 3133 h 21600"/>
                  <a:gd name="T20" fmla="*/ 18427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14" name="AutoShape 130"/>
              <p:cNvSpPr>
                <a:spLocks noChangeArrowheads="1"/>
              </p:cNvSpPr>
              <p:nvPr/>
            </p:nvSpPr>
            <p:spPr bwMode="auto">
              <a:xfrm rot="10800000">
                <a:off x="1542" y="3618"/>
                <a:ext cx="354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73 w 21600"/>
                  <a:gd name="T19" fmla="*/ 3133 h 21600"/>
                  <a:gd name="T20" fmla="*/ 18427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1" name="Group 131"/>
          <p:cNvGrpSpPr>
            <a:grpSpLocks/>
          </p:cNvGrpSpPr>
          <p:nvPr/>
        </p:nvGrpSpPr>
        <p:grpSpPr bwMode="auto">
          <a:xfrm>
            <a:off x="4263628" y="3929428"/>
            <a:ext cx="575072" cy="491729"/>
            <a:chOff x="2694" y="1729"/>
            <a:chExt cx="570" cy="559"/>
          </a:xfrm>
        </p:grpSpPr>
        <p:pic>
          <p:nvPicPr>
            <p:cNvPr id="23600" name="Picture 132" descr="person_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4" y="1879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1" name="Picture 133" descr="person_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2048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2" name="Picture 134" descr="person_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889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3" name="Picture 135" descr="person_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0" y="1729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36"/>
          <p:cNvGrpSpPr>
            <a:grpSpLocks/>
          </p:cNvGrpSpPr>
          <p:nvPr/>
        </p:nvGrpSpPr>
        <p:grpSpPr bwMode="auto">
          <a:xfrm>
            <a:off x="2174085" y="4365201"/>
            <a:ext cx="4808935" cy="483394"/>
            <a:chOff x="756" y="3687"/>
            <a:chExt cx="4764" cy="550"/>
          </a:xfrm>
        </p:grpSpPr>
        <p:sp>
          <p:nvSpPr>
            <p:cNvPr id="4233" name="AutoShape 137"/>
            <p:cNvSpPr>
              <a:spLocks noChangeArrowheads="1"/>
            </p:cNvSpPr>
            <p:nvPr/>
          </p:nvSpPr>
          <p:spPr bwMode="auto">
            <a:xfrm>
              <a:off x="756" y="3854"/>
              <a:ext cx="4764" cy="383"/>
            </a:xfrm>
            <a:prstGeom prst="rightArrow">
              <a:avLst>
                <a:gd name="adj1" fmla="val 50000"/>
                <a:gd name="adj2" fmla="val 31016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5F5F5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endParaRPr lang="x-none" altLang="x-none" sz="1800">
                <a:latin typeface="Arial" charset="0"/>
              </a:endParaRPr>
            </a:p>
          </p:txBody>
        </p:sp>
        <p:grpSp>
          <p:nvGrpSpPr>
            <p:cNvPr id="23576" name="Group 138"/>
            <p:cNvGrpSpPr>
              <a:grpSpLocks/>
            </p:cNvGrpSpPr>
            <p:nvPr/>
          </p:nvGrpSpPr>
          <p:grpSpPr bwMode="auto">
            <a:xfrm>
              <a:off x="1128" y="3687"/>
              <a:ext cx="360" cy="390"/>
              <a:chOff x="1536" y="3552"/>
              <a:chExt cx="360" cy="390"/>
            </a:xfrm>
          </p:grpSpPr>
          <p:sp>
            <p:nvSpPr>
              <p:cNvPr id="23598" name="AutoShape 139"/>
              <p:cNvSpPr>
                <a:spLocks noChangeArrowheads="1"/>
              </p:cNvSpPr>
              <p:nvPr/>
            </p:nvSpPr>
            <p:spPr bwMode="auto">
              <a:xfrm rot="-296353">
                <a:off x="1536" y="3552"/>
                <a:ext cx="356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5 w 21600"/>
                  <a:gd name="T19" fmla="*/ 3133 h 21600"/>
                  <a:gd name="T20" fmla="*/ 18445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9" name="AutoShape 140"/>
              <p:cNvSpPr>
                <a:spLocks noChangeArrowheads="1"/>
              </p:cNvSpPr>
              <p:nvPr/>
            </p:nvSpPr>
            <p:spPr bwMode="auto">
              <a:xfrm rot="10800000">
                <a:off x="1540" y="3618"/>
                <a:ext cx="356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5 w 21600"/>
                  <a:gd name="T19" fmla="*/ 3133 h 21600"/>
                  <a:gd name="T20" fmla="*/ 18445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577" name="Group 141"/>
            <p:cNvGrpSpPr>
              <a:grpSpLocks/>
            </p:cNvGrpSpPr>
            <p:nvPr/>
          </p:nvGrpSpPr>
          <p:grpSpPr bwMode="auto">
            <a:xfrm>
              <a:off x="1530" y="3687"/>
              <a:ext cx="360" cy="390"/>
              <a:chOff x="1536" y="3552"/>
              <a:chExt cx="360" cy="390"/>
            </a:xfrm>
          </p:grpSpPr>
          <p:sp>
            <p:nvSpPr>
              <p:cNvPr id="23596" name="AutoShape 142"/>
              <p:cNvSpPr>
                <a:spLocks noChangeArrowheads="1"/>
              </p:cNvSpPr>
              <p:nvPr/>
            </p:nvSpPr>
            <p:spPr bwMode="auto">
              <a:xfrm rot="-296353">
                <a:off x="1536" y="3552"/>
                <a:ext cx="354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73 w 21600"/>
                  <a:gd name="T19" fmla="*/ 3133 h 21600"/>
                  <a:gd name="T20" fmla="*/ 18427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7" name="AutoShape 143"/>
              <p:cNvSpPr>
                <a:spLocks noChangeArrowheads="1"/>
              </p:cNvSpPr>
              <p:nvPr/>
            </p:nvSpPr>
            <p:spPr bwMode="auto">
              <a:xfrm rot="10800000">
                <a:off x="1542" y="3618"/>
                <a:ext cx="354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73 w 21600"/>
                  <a:gd name="T19" fmla="*/ 3133 h 21600"/>
                  <a:gd name="T20" fmla="*/ 18427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578" name="Group 144"/>
            <p:cNvGrpSpPr>
              <a:grpSpLocks/>
            </p:cNvGrpSpPr>
            <p:nvPr/>
          </p:nvGrpSpPr>
          <p:grpSpPr bwMode="auto">
            <a:xfrm>
              <a:off x="1940" y="3687"/>
              <a:ext cx="360" cy="390"/>
              <a:chOff x="1536" y="3552"/>
              <a:chExt cx="360" cy="390"/>
            </a:xfrm>
          </p:grpSpPr>
          <p:sp>
            <p:nvSpPr>
              <p:cNvPr id="23594" name="AutoShape 145"/>
              <p:cNvSpPr>
                <a:spLocks noChangeArrowheads="1"/>
              </p:cNvSpPr>
              <p:nvPr/>
            </p:nvSpPr>
            <p:spPr bwMode="auto">
              <a:xfrm rot="-296353">
                <a:off x="1536" y="3552"/>
                <a:ext cx="354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73 w 21600"/>
                  <a:gd name="T19" fmla="*/ 3133 h 21600"/>
                  <a:gd name="T20" fmla="*/ 18427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5" name="AutoShape 146"/>
              <p:cNvSpPr>
                <a:spLocks noChangeArrowheads="1"/>
              </p:cNvSpPr>
              <p:nvPr/>
            </p:nvSpPr>
            <p:spPr bwMode="auto">
              <a:xfrm rot="10800000">
                <a:off x="1542" y="3618"/>
                <a:ext cx="354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73 w 21600"/>
                  <a:gd name="T19" fmla="*/ 3133 h 21600"/>
                  <a:gd name="T20" fmla="*/ 18427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579" name="Group 147"/>
            <p:cNvGrpSpPr>
              <a:grpSpLocks/>
            </p:cNvGrpSpPr>
            <p:nvPr/>
          </p:nvGrpSpPr>
          <p:grpSpPr bwMode="auto">
            <a:xfrm>
              <a:off x="2357" y="3687"/>
              <a:ext cx="360" cy="390"/>
              <a:chOff x="1536" y="3552"/>
              <a:chExt cx="360" cy="390"/>
            </a:xfrm>
          </p:grpSpPr>
          <p:sp>
            <p:nvSpPr>
              <p:cNvPr id="23592" name="AutoShape 148"/>
              <p:cNvSpPr>
                <a:spLocks noChangeArrowheads="1"/>
              </p:cNvSpPr>
              <p:nvPr/>
            </p:nvSpPr>
            <p:spPr bwMode="auto">
              <a:xfrm rot="-296353">
                <a:off x="1536" y="3552"/>
                <a:ext cx="356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5 w 21600"/>
                  <a:gd name="T19" fmla="*/ 3133 h 21600"/>
                  <a:gd name="T20" fmla="*/ 18445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3" name="AutoShape 149"/>
              <p:cNvSpPr>
                <a:spLocks noChangeArrowheads="1"/>
              </p:cNvSpPr>
              <p:nvPr/>
            </p:nvSpPr>
            <p:spPr bwMode="auto">
              <a:xfrm rot="10800000">
                <a:off x="1540" y="3618"/>
                <a:ext cx="356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5 w 21600"/>
                  <a:gd name="T19" fmla="*/ 3133 h 21600"/>
                  <a:gd name="T20" fmla="*/ 18445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580" name="Group 150"/>
            <p:cNvGrpSpPr>
              <a:grpSpLocks/>
            </p:cNvGrpSpPr>
            <p:nvPr/>
          </p:nvGrpSpPr>
          <p:grpSpPr bwMode="auto">
            <a:xfrm>
              <a:off x="2767" y="3687"/>
              <a:ext cx="360" cy="390"/>
              <a:chOff x="1536" y="3552"/>
              <a:chExt cx="360" cy="390"/>
            </a:xfrm>
          </p:grpSpPr>
          <p:sp>
            <p:nvSpPr>
              <p:cNvPr id="23590" name="AutoShape 151"/>
              <p:cNvSpPr>
                <a:spLocks noChangeArrowheads="1"/>
              </p:cNvSpPr>
              <p:nvPr/>
            </p:nvSpPr>
            <p:spPr bwMode="auto">
              <a:xfrm rot="-296353">
                <a:off x="1536" y="3552"/>
                <a:ext cx="354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73 w 21600"/>
                  <a:gd name="T19" fmla="*/ 3133 h 21600"/>
                  <a:gd name="T20" fmla="*/ 18427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1" name="AutoShape 152"/>
              <p:cNvSpPr>
                <a:spLocks noChangeArrowheads="1"/>
              </p:cNvSpPr>
              <p:nvPr/>
            </p:nvSpPr>
            <p:spPr bwMode="auto">
              <a:xfrm rot="10800000">
                <a:off x="1542" y="3618"/>
                <a:ext cx="354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73 w 21600"/>
                  <a:gd name="T19" fmla="*/ 3133 h 21600"/>
                  <a:gd name="T20" fmla="*/ 18427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581" name="Group 153"/>
            <p:cNvGrpSpPr>
              <a:grpSpLocks/>
            </p:cNvGrpSpPr>
            <p:nvPr/>
          </p:nvGrpSpPr>
          <p:grpSpPr bwMode="auto">
            <a:xfrm>
              <a:off x="3169" y="3687"/>
              <a:ext cx="360" cy="390"/>
              <a:chOff x="1536" y="3552"/>
              <a:chExt cx="360" cy="390"/>
            </a:xfrm>
          </p:grpSpPr>
          <p:sp>
            <p:nvSpPr>
              <p:cNvPr id="23588" name="AutoShape 154"/>
              <p:cNvSpPr>
                <a:spLocks noChangeArrowheads="1"/>
              </p:cNvSpPr>
              <p:nvPr/>
            </p:nvSpPr>
            <p:spPr bwMode="auto">
              <a:xfrm rot="-296353">
                <a:off x="1536" y="3552"/>
                <a:ext cx="354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73 w 21600"/>
                  <a:gd name="T19" fmla="*/ 3133 h 21600"/>
                  <a:gd name="T20" fmla="*/ 18427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9" name="AutoShape 155"/>
              <p:cNvSpPr>
                <a:spLocks noChangeArrowheads="1"/>
              </p:cNvSpPr>
              <p:nvPr/>
            </p:nvSpPr>
            <p:spPr bwMode="auto">
              <a:xfrm rot="10800000">
                <a:off x="1542" y="3618"/>
                <a:ext cx="354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73 w 21600"/>
                  <a:gd name="T19" fmla="*/ 3133 h 21600"/>
                  <a:gd name="T20" fmla="*/ 18427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582" name="Group 156"/>
            <p:cNvGrpSpPr>
              <a:grpSpLocks/>
            </p:cNvGrpSpPr>
            <p:nvPr/>
          </p:nvGrpSpPr>
          <p:grpSpPr bwMode="auto">
            <a:xfrm>
              <a:off x="3586" y="3687"/>
              <a:ext cx="360" cy="390"/>
              <a:chOff x="1536" y="3552"/>
              <a:chExt cx="360" cy="390"/>
            </a:xfrm>
          </p:grpSpPr>
          <p:sp>
            <p:nvSpPr>
              <p:cNvPr id="23586" name="AutoShape 157"/>
              <p:cNvSpPr>
                <a:spLocks noChangeArrowheads="1"/>
              </p:cNvSpPr>
              <p:nvPr/>
            </p:nvSpPr>
            <p:spPr bwMode="auto">
              <a:xfrm rot="-296353">
                <a:off x="1536" y="3552"/>
                <a:ext cx="356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5 w 21600"/>
                  <a:gd name="T19" fmla="*/ 3133 h 21600"/>
                  <a:gd name="T20" fmla="*/ 18445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7" name="AutoShape 158"/>
              <p:cNvSpPr>
                <a:spLocks noChangeArrowheads="1"/>
              </p:cNvSpPr>
              <p:nvPr/>
            </p:nvSpPr>
            <p:spPr bwMode="auto">
              <a:xfrm rot="10800000">
                <a:off x="1542" y="3618"/>
                <a:ext cx="356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5 w 21600"/>
                  <a:gd name="T19" fmla="*/ 3133 h 21600"/>
                  <a:gd name="T20" fmla="*/ 18445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583" name="Group 159"/>
            <p:cNvGrpSpPr>
              <a:grpSpLocks/>
            </p:cNvGrpSpPr>
            <p:nvPr/>
          </p:nvGrpSpPr>
          <p:grpSpPr bwMode="auto">
            <a:xfrm>
              <a:off x="3988" y="3687"/>
              <a:ext cx="360" cy="390"/>
              <a:chOff x="1536" y="3552"/>
              <a:chExt cx="360" cy="390"/>
            </a:xfrm>
          </p:grpSpPr>
          <p:sp>
            <p:nvSpPr>
              <p:cNvPr id="23584" name="AutoShape 160"/>
              <p:cNvSpPr>
                <a:spLocks noChangeArrowheads="1"/>
              </p:cNvSpPr>
              <p:nvPr/>
            </p:nvSpPr>
            <p:spPr bwMode="auto">
              <a:xfrm rot="-296353">
                <a:off x="1536" y="3552"/>
                <a:ext cx="354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73 w 21600"/>
                  <a:gd name="T19" fmla="*/ 3133 h 21600"/>
                  <a:gd name="T20" fmla="*/ 18427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5" name="AutoShape 161"/>
              <p:cNvSpPr>
                <a:spLocks noChangeArrowheads="1"/>
              </p:cNvSpPr>
              <p:nvPr/>
            </p:nvSpPr>
            <p:spPr bwMode="auto">
              <a:xfrm rot="10800000">
                <a:off x="1542" y="3618"/>
                <a:ext cx="354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73 w 21600"/>
                  <a:gd name="T19" fmla="*/ 3133 h 21600"/>
                  <a:gd name="T20" fmla="*/ 18427 w 21600"/>
                  <a:gd name="T21" fmla="*/ 1846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258" name="Text Box 162"/>
          <p:cNvSpPr txBox="1">
            <a:spLocks noChangeArrowheads="1"/>
          </p:cNvSpPr>
          <p:nvPr/>
        </p:nvSpPr>
        <p:spPr bwMode="auto">
          <a:xfrm>
            <a:off x="3976692" y="4546172"/>
            <a:ext cx="772969" cy="3231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500">
                <a:latin typeface="Times New Roman" charset="0"/>
              </a:rPr>
              <a:t>Process</a:t>
            </a:r>
          </a:p>
        </p:txBody>
      </p:sp>
      <p:sp>
        <p:nvSpPr>
          <p:cNvPr id="23566" name="Text Box 163"/>
          <p:cNvSpPr txBox="1">
            <a:spLocks noChangeArrowheads="1"/>
          </p:cNvSpPr>
          <p:nvPr/>
        </p:nvSpPr>
        <p:spPr bwMode="auto">
          <a:xfrm>
            <a:off x="4675585" y="3188863"/>
            <a:ext cx="1048685" cy="55399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500">
                <a:latin typeface="Times New Roman" charset="0"/>
              </a:rPr>
              <a:t>Individuals</a:t>
            </a:r>
          </a:p>
          <a:p>
            <a:pPr eaLnBrk="1" hangingPunct="1"/>
            <a:r>
              <a:rPr lang="en-US" altLang="x-none" sz="1500">
                <a:latin typeface="Times New Roman" charset="0"/>
              </a:rPr>
              <a:t>Involved</a:t>
            </a:r>
          </a:p>
        </p:txBody>
      </p:sp>
      <p:grpSp>
        <p:nvGrpSpPr>
          <p:cNvPr id="23567" name="Group 164"/>
          <p:cNvGrpSpPr>
            <a:grpSpLocks/>
          </p:cNvGrpSpPr>
          <p:nvPr/>
        </p:nvGrpSpPr>
        <p:grpSpPr bwMode="auto">
          <a:xfrm>
            <a:off x="4187433" y="2770951"/>
            <a:ext cx="678656" cy="665559"/>
            <a:chOff x="2694" y="1729"/>
            <a:chExt cx="570" cy="559"/>
          </a:xfrm>
        </p:grpSpPr>
        <p:pic>
          <p:nvPicPr>
            <p:cNvPr id="23571" name="Picture 165" descr="person_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4" y="1879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2" name="Picture 166" descr="person_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2048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3" name="Picture 167" descr="person_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889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4" name="Picture 168" descr="person_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0" y="1729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68" name="Rectangle 169"/>
          <p:cNvSpPr>
            <a:spLocks noChangeArrowheads="1"/>
          </p:cNvSpPr>
          <p:nvPr/>
        </p:nvSpPr>
        <p:spPr bwMode="auto">
          <a:xfrm rot="5400000">
            <a:off x="6114504" y="2602325"/>
            <a:ext cx="12298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x-none" sz="1050" b="1" u="sng">
                <a:solidFill>
                  <a:srgbClr val="000000"/>
                </a:solidFill>
                <a:latin typeface="Times New Roman" charset="0"/>
              </a:rPr>
              <a:t>Core</a:t>
            </a:r>
            <a:r>
              <a:rPr lang="en-US" altLang="x-none" sz="1050" b="1">
                <a:solidFill>
                  <a:srgbClr val="000000"/>
                </a:solidFill>
                <a:latin typeface="Times New Roman" charset="0"/>
              </a:rPr>
              <a:t> Components</a:t>
            </a:r>
          </a:p>
        </p:txBody>
      </p:sp>
      <p:sp>
        <p:nvSpPr>
          <p:cNvPr id="23569" name="Rectangle 170"/>
          <p:cNvSpPr>
            <a:spLocks noChangeArrowheads="1"/>
          </p:cNvSpPr>
          <p:nvPr/>
        </p:nvSpPr>
        <p:spPr bwMode="auto">
          <a:xfrm rot="5400000">
            <a:off x="6302634" y="2654712"/>
            <a:ext cx="139172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x-none" sz="1050" b="1">
                <a:solidFill>
                  <a:srgbClr val="000000"/>
                </a:solidFill>
                <a:latin typeface="Times New Roman" charset="0"/>
              </a:rPr>
              <a:t>Adaptable </a:t>
            </a:r>
            <a:r>
              <a:rPr lang="en-US" altLang="x-none" sz="1050" b="1" u="sng">
                <a:solidFill>
                  <a:srgbClr val="000000"/>
                </a:solidFill>
                <a:latin typeface="Times New Roman" charset="0"/>
              </a:rPr>
              <a:t>Periphery</a:t>
            </a:r>
          </a:p>
        </p:txBody>
      </p:sp>
      <p:sp>
        <p:nvSpPr>
          <p:cNvPr id="23570" name="TextBox 76"/>
          <p:cNvSpPr txBox="1">
            <a:spLocks noChangeArrowheads="1"/>
          </p:cNvSpPr>
          <p:nvPr/>
        </p:nvSpPr>
        <p:spPr bwMode="auto">
          <a:xfrm>
            <a:off x="1143000" y="4159754"/>
            <a:ext cx="1714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 dirty="0" err="1">
                <a:latin typeface="+mj-lt"/>
              </a:rPr>
              <a:t>Damschroder</a:t>
            </a:r>
            <a:r>
              <a:rPr lang="en-US" altLang="x-none" sz="1200" dirty="0">
                <a:latin typeface="+mj-lt"/>
              </a:rPr>
              <a:t> &amp; </a:t>
            </a:r>
            <a:r>
              <a:rPr lang="en-US" altLang="x-none" sz="1200" dirty="0" err="1">
                <a:latin typeface="+mj-lt"/>
              </a:rPr>
              <a:t>Damush</a:t>
            </a:r>
            <a:r>
              <a:rPr lang="en-US" altLang="x-none" sz="1200" dirty="0">
                <a:latin typeface="+mj-lt"/>
              </a:rPr>
              <a:t>, 2009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BBA3AC-D4E1-4388-B9A5-BBB241255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Consolidated Framework for Implementation Research (CFIR)</a:t>
            </a:r>
          </a:p>
        </p:txBody>
      </p:sp>
    </p:spTree>
    <p:extLst>
      <p:ext uri="{BB962C8B-B14F-4D97-AF65-F5344CB8AC3E}">
        <p14:creationId xmlns:p14="http://schemas.microsoft.com/office/powerpoint/2010/main" val="172638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84B53-7E1D-421F-B2A8-1683FDCEF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3C18F-F0A6-4C2F-B0F2-AD1764563C9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arenR"/>
            </a:pPr>
            <a:r>
              <a:rPr lang="en-US" dirty="0"/>
              <a:t>Define key objectives and terminology in implementation science </a:t>
            </a:r>
          </a:p>
          <a:p>
            <a:pPr marL="457200" lvl="0" indent="-457200">
              <a:buFont typeface="+mj-lt"/>
              <a:buAutoNum type="arabicParenR"/>
            </a:pPr>
            <a:r>
              <a:rPr lang="en-US" dirty="0">
                <a:highlight>
                  <a:srgbClr val="FFFF00"/>
                </a:highlight>
              </a:rPr>
              <a:t>Describe funding opportunities and other resources at NCI </a:t>
            </a:r>
          </a:p>
          <a:p>
            <a:pPr marL="457200" lvl="0" indent="-457200">
              <a:buFont typeface="+mj-lt"/>
              <a:buAutoNum type="arabicParenR"/>
            </a:pPr>
            <a:r>
              <a:rPr lang="en-US" dirty="0"/>
              <a:t>Identify priority research areas for advancing implementation science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091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6B7C-D931-4FFD-8470-9B3F8F2B4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opportunities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DC5FC5-DBAB-4173-9307-569F0A0BC8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775"/>
          <a:stretch/>
        </p:blipFill>
        <p:spPr>
          <a:xfrm>
            <a:off x="472639" y="888248"/>
            <a:ext cx="8195607" cy="2707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275980-FEBD-4B96-8E41-F03C80DED8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293" b="3262"/>
          <a:stretch/>
        </p:blipFill>
        <p:spPr>
          <a:xfrm>
            <a:off x="844824" y="3601559"/>
            <a:ext cx="7663955" cy="123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78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677DC-BDAE-46C8-8A89-398DDB880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NIH Participation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754C2-BAFB-4752-9B0A-6631EC6C93A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b="1" dirty="0"/>
              <a:t>R01:</a:t>
            </a:r>
            <a:r>
              <a:rPr lang="en-US" dirty="0"/>
              <a:t> NCI, NCCIH, NHGRI, NHLBI, NIA, NIAAA, NIAID, NIAMS, NICHD, NIDA, NIDCD, NIDCR, NIEHS, NIMH, NIMHD, NINDS, NINR, ODP*, OBSSR*, ORWH*</a:t>
            </a:r>
          </a:p>
          <a:p>
            <a:r>
              <a:rPr lang="en-US" b="1" dirty="0"/>
              <a:t>R21:</a:t>
            </a:r>
            <a:r>
              <a:rPr lang="en-US" dirty="0"/>
              <a:t> NCI, NCCIH, NHGRI, NIA, NIAAA, NIAID, NIAMS, NIDA, NIDCD, NIEHS, NIMH, NINDS, NINR, Fogarty (FIC), ODP*, OBSSR*, ORWH*</a:t>
            </a:r>
          </a:p>
          <a:p>
            <a:r>
              <a:rPr lang="en-US" b="1" dirty="0"/>
              <a:t>R03:</a:t>
            </a:r>
            <a:r>
              <a:rPr lang="en-US" dirty="0"/>
              <a:t> NCI, NHGRI, NIA, NIAAA, NICHD, NIDA, NIDCR, NIEHS, NIMH, NINDS, FIC, ODP*, OBSSR*, ORWH*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*Not typically grant-holding offices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0294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F78B0-F2BA-4DCD-9DA4-02AE121CB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4A32D-7810-4FC7-91F9-22933B48AB2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to support innovative approaches to </a:t>
            </a:r>
            <a:r>
              <a:rPr lang="en-US" b="1" dirty="0"/>
              <a:t>identifying, understanding, and developing strategies for overcoming barriers to the adoption, adaptation, integration, scale-up and sustainability of evidence-based interventions, tools, policies, and guidelines</a:t>
            </a:r>
            <a:r>
              <a:rPr lang="en-US" dirty="0"/>
              <a:t>. Conversely, there is a benefit in understanding circumstances that create a need to </a:t>
            </a:r>
            <a:r>
              <a:rPr lang="en-US" b="1" dirty="0"/>
              <a:t>stop or reduce (“de-implement”) the use of interventions that are ineffective, unproven, low-value, or harmful</a:t>
            </a:r>
            <a:r>
              <a:rPr lang="en-US" dirty="0"/>
              <a:t>. In addition, studies to advance dissemination and implementation </a:t>
            </a:r>
            <a:r>
              <a:rPr lang="en-US" b="1" dirty="0"/>
              <a:t>research methods and measures</a:t>
            </a:r>
            <a:r>
              <a:rPr lang="en-US" dirty="0"/>
              <a:t> are encouraged.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909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489" y="1374537"/>
            <a:ext cx="6256019" cy="1371600"/>
          </a:xfrm>
        </p:spPr>
        <p:txBody>
          <a:bodyPr/>
          <a:lstStyle/>
          <a:p>
            <a:r>
              <a:rPr lang="en-US" dirty="0"/>
              <a:t>Advancing Implementation Science at the National Cancer Institute: </a:t>
            </a:r>
            <a:br>
              <a:rPr lang="en-US" dirty="0"/>
            </a:br>
            <a:r>
              <a:rPr lang="en-US" dirty="0"/>
              <a:t>Directions and Opportunities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2616" y="3221971"/>
            <a:ext cx="5022892" cy="514350"/>
          </a:xfrm>
        </p:spPr>
        <p:txBody>
          <a:bodyPr/>
          <a:lstStyle/>
          <a:p>
            <a:r>
              <a:rPr lang="en-US" dirty="0"/>
              <a:t>Gila Neta, PhD</a:t>
            </a:r>
          </a:p>
          <a:p>
            <a:r>
              <a:rPr lang="en-US" dirty="0"/>
              <a:t>Implementation Science </a:t>
            </a:r>
          </a:p>
          <a:p>
            <a:r>
              <a:rPr lang="en-US" dirty="0"/>
              <a:t>Division of Cancer Control and Population Science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6FA93E-F039-4635-A1B9-E4892ED526C3}"/>
              </a:ext>
            </a:extLst>
          </p:cNvPr>
          <p:cNvSpPr/>
          <p:nvPr/>
        </p:nvSpPr>
        <p:spPr>
          <a:xfrm>
            <a:off x="2548593" y="2387084"/>
            <a:ext cx="4046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It has to be in your Qualtrics somewhere.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62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39841-14CE-4B59-902F-23B8B4B8C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research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8292B-7131-433D-8653-D81167F10E7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7718069" cy="3600450"/>
          </a:xfrm>
        </p:spPr>
        <p:txBody>
          <a:bodyPr/>
          <a:lstStyle/>
          <a:p>
            <a:r>
              <a:rPr lang="en-US" dirty="0"/>
              <a:t>How can an evidence-based practice be </a:t>
            </a:r>
            <a:r>
              <a:rPr lang="en-US" b="1" dirty="0"/>
              <a:t>adapted</a:t>
            </a:r>
            <a:r>
              <a:rPr lang="en-US" dirty="0"/>
              <a:t> to fit within specific contexts or settings?</a:t>
            </a:r>
          </a:p>
          <a:p>
            <a:r>
              <a:rPr lang="en-US" dirty="0"/>
              <a:t>Which </a:t>
            </a:r>
            <a:r>
              <a:rPr lang="en-US" b="1" dirty="0"/>
              <a:t>strategies</a:t>
            </a:r>
            <a:r>
              <a:rPr lang="en-US" dirty="0"/>
              <a:t> best support uptake and sustainability, and how do these strategies work?</a:t>
            </a:r>
          </a:p>
          <a:p>
            <a:r>
              <a:rPr lang="en-US" dirty="0"/>
              <a:t>How do you </a:t>
            </a:r>
            <a:r>
              <a:rPr lang="en-US" b="1" dirty="0"/>
              <a:t>scale up and sustain </a:t>
            </a:r>
            <a:r>
              <a:rPr lang="en-US" dirty="0"/>
              <a:t>effective interventions across systems, states and communities</a:t>
            </a:r>
          </a:p>
          <a:p>
            <a:r>
              <a:rPr lang="en-US" dirty="0"/>
              <a:t>How do you </a:t>
            </a:r>
            <a:r>
              <a:rPr lang="en-US" b="1" dirty="0"/>
              <a:t>de-implement</a:t>
            </a:r>
            <a:r>
              <a:rPr lang="en-US" dirty="0"/>
              <a:t> practices that are not evidence-based, or are harmful or wasteful?</a:t>
            </a:r>
          </a:p>
        </p:txBody>
      </p:sp>
    </p:spTree>
    <p:extLst>
      <p:ext uri="{BB962C8B-B14F-4D97-AF65-F5344CB8AC3E}">
        <p14:creationId xmlns:p14="http://schemas.microsoft.com/office/powerpoint/2010/main" val="2301140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39841-14CE-4B59-902F-23B8B4B8C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funded studies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55BCFB-4DD9-4008-8114-3AC58FA2B9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5" t="4984" r="2807" b="9558"/>
          <a:stretch/>
        </p:blipFill>
        <p:spPr>
          <a:xfrm>
            <a:off x="841828" y="770258"/>
            <a:ext cx="3413331" cy="18920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BEBCC6-8D79-4F47-9477-503BDA0AE9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3" t="2594" r="2538" b="9799"/>
          <a:stretch/>
        </p:blipFill>
        <p:spPr>
          <a:xfrm>
            <a:off x="4695371" y="770259"/>
            <a:ext cx="3413332" cy="1892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9A7BD0-CAFA-4B73-9C87-87F88AE21D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6" t="2609" r="1814" b="9271"/>
          <a:stretch/>
        </p:blipFill>
        <p:spPr>
          <a:xfrm>
            <a:off x="841828" y="2782805"/>
            <a:ext cx="3413331" cy="18920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B9E0A1-B4A0-4DA3-B399-82A8EC8810B4}"/>
              </a:ext>
            </a:extLst>
          </p:cNvPr>
          <p:cNvSpPr txBox="1"/>
          <p:nvPr/>
        </p:nvSpPr>
        <p:spPr>
          <a:xfrm>
            <a:off x="2808515" y="4761467"/>
            <a:ext cx="5783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6"/>
              </a:rPr>
              <a:t>https://cancercontrol.cancer.gov/IS/sample-grant-applications.html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68B2E8-88C9-4292-8546-48AA2F186F1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65" t="2304" r="851" b="7310"/>
          <a:stretch/>
        </p:blipFill>
        <p:spPr>
          <a:xfrm>
            <a:off x="4695372" y="2753564"/>
            <a:ext cx="3413332" cy="189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72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3996C-D1CC-479F-9C5D-4632EBB3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funded studies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33355-3AED-4E7C-8B25-51E3A83D68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" t="4543" r="51954" b="6695"/>
          <a:stretch/>
        </p:blipFill>
        <p:spPr>
          <a:xfrm>
            <a:off x="126124" y="914864"/>
            <a:ext cx="4267200" cy="27642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CA1E74-593C-4C73-B468-83B937A9EE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91"/>
          <a:stretch/>
        </p:blipFill>
        <p:spPr>
          <a:xfrm>
            <a:off x="4627671" y="2688102"/>
            <a:ext cx="4267200" cy="23526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CE3C16-5352-4559-AEB5-65FB8DD171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66" t="4374" r="1667" b="14627"/>
          <a:stretch/>
        </p:blipFill>
        <p:spPr>
          <a:xfrm>
            <a:off x="4627671" y="49267"/>
            <a:ext cx="4267200" cy="252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89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E0892-8F04-45D0-8A38-91960E7CE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Aims – Lynch Syndrome Screening (R01)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09A181-8E44-4B3A-B61D-29FC3E31D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Alanna Rahm, PI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C38F46-5493-402A-87E7-CFF135D9C1C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 dirty="0"/>
              <a:t>Describe variation in LS screening implementation across multiple healthcare systems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Explain practice variation and determine factors associated with optimal implementation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Determine the relative effectiveness, efficiency, and costs of different LS screening protocols by healthcare system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Develop and test in a natural environment an organizational toolkit for LS screening.</a:t>
            </a:r>
          </a:p>
        </p:txBody>
      </p:sp>
    </p:spTree>
    <p:extLst>
      <p:ext uri="{BB962C8B-B14F-4D97-AF65-F5344CB8AC3E}">
        <p14:creationId xmlns:p14="http://schemas.microsoft.com/office/powerpoint/2010/main" val="2730920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E0892-8F04-45D0-8A38-91960E7CE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Aims – Prostate cancer treatment (R01)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09A181-8E44-4B3A-B61D-29FC3E31D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Ted Skolarus, PI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C38F46-5493-402A-87E7-CFF135D9C1C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 dirty="0"/>
              <a:t>Assess preferences and barriers for de-implementation of chemical castration in prostate cancer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Use a discrete choice experiment, a novel barrier prioritization approach, for de-implementation strategy tailoring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Pilot two tailored de-implementation strategies to reduce castration as localized prostate cancer treatment</a:t>
            </a:r>
          </a:p>
        </p:txBody>
      </p:sp>
    </p:spTree>
    <p:extLst>
      <p:ext uri="{BB962C8B-B14F-4D97-AF65-F5344CB8AC3E}">
        <p14:creationId xmlns:p14="http://schemas.microsoft.com/office/powerpoint/2010/main" val="285672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E0892-8F04-45D0-8A38-91960E7CE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Aims – HPV Vaccination in Pharmacies (R21)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09A181-8E44-4B3A-B61D-29FC3E31D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Ted Skolarus, PI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C38F46-5493-402A-87E7-CFF135D9C1C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 dirty="0"/>
              <a:t>Identify barriers and facilitators to community pharmacies’ provision of HPV vaccine through a mixed methods design with pharmacy staff members and local physicians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Select a pharmacist-physician collaborative model and identify implementation strategies through an Evidence Based Quality Improvement (EBQI) process with key stakeholders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Pilot the selected pharmacist-physician collaborative model and implementation strategies in two Harps pharmacies (1 rural, 1 urban) on relevant implementation outcomes</a:t>
            </a:r>
          </a:p>
        </p:txBody>
      </p:sp>
    </p:spTree>
    <p:extLst>
      <p:ext uri="{BB962C8B-B14F-4D97-AF65-F5344CB8AC3E}">
        <p14:creationId xmlns:p14="http://schemas.microsoft.com/office/powerpoint/2010/main" val="414757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9267F-C939-4F99-B3D9-07DAD8302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1D6EE-140F-48E9-9BCB-19E32506D42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Overall Impact derived from five criteria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Significance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Investigator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Innovation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Approach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Environment</a:t>
            </a:r>
          </a:p>
          <a:p>
            <a:r>
              <a:rPr lang="en-US" dirty="0"/>
              <a:t>Specific language in the FOA for each criterion</a:t>
            </a:r>
          </a:p>
          <a:p>
            <a:r>
              <a:rPr lang="en-US" dirty="0"/>
              <a:t>Review Committee: DIRH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https://public.csr.nih.gov/StudySections/DABP/HDM/DIRH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177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B7399-0B96-45DD-9235-85C0F3CD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NIH Clinical Trials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E622E-6438-4F44-880E-491B35CE049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NIH Office of Extramural Research (OER), Clinical Trial Requirements for Grants and Contracts </a:t>
            </a:r>
          </a:p>
          <a:p>
            <a:pPr marL="171446" lvl="1" indent="0">
              <a:buNone/>
            </a:pPr>
            <a:r>
              <a:rPr lang="en-US" dirty="0">
                <a:hlinkClick r:id="rId3"/>
              </a:rPr>
              <a:t>https://grants.nih.gov/policy/clinical-trials.htm</a:t>
            </a:r>
            <a:r>
              <a:rPr lang="en-US" dirty="0"/>
              <a:t> </a:t>
            </a:r>
          </a:p>
          <a:p>
            <a:r>
              <a:rPr lang="en-US" dirty="0"/>
              <a:t>Resources:</a:t>
            </a:r>
          </a:p>
          <a:p>
            <a:pPr lvl="2">
              <a:spcAft>
                <a:spcPts val="600"/>
              </a:spcAft>
            </a:pPr>
            <a:r>
              <a:rPr lang="en-US" sz="1400" dirty="0"/>
              <a:t>Clinical trial definition </a:t>
            </a:r>
          </a:p>
          <a:p>
            <a:pPr lvl="2">
              <a:spcAft>
                <a:spcPts val="600"/>
              </a:spcAft>
            </a:pPr>
            <a:r>
              <a:rPr lang="en-US" sz="1400" dirty="0"/>
              <a:t>Does my human subjects research study meet the NIH definition of a clinical trial? Decision Tool (4 questions)</a:t>
            </a:r>
          </a:p>
          <a:p>
            <a:pPr lvl="2">
              <a:spcAft>
                <a:spcPts val="600"/>
              </a:spcAft>
            </a:pPr>
            <a:r>
              <a:rPr lang="en-US" sz="1400" dirty="0"/>
              <a:t>Clinical trial-specific funding opportunities </a:t>
            </a:r>
          </a:p>
          <a:p>
            <a:pPr lvl="2">
              <a:spcAft>
                <a:spcPts val="600"/>
              </a:spcAft>
            </a:pPr>
            <a:r>
              <a:rPr lang="en-US" sz="1400" dirty="0"/>
              <a:t>Clinical-trial specific review criteria</a:t>
            </a:r>
          </a:p>
          <a:p>
            <a:pPr lvl="2">
              <a:spcAft>
                <a:spcPts val="600"/>
              </a:spcAft>
            </a:pPr>
            <a:r>
              <a:rPr lang="en-US" sz="1400" dirty="0"/>
              <a:t>Clinical trials protocol template</a:t>
            </a:r>
          </a:p>
          <a:p>
            <a:pPr lvl="2">
              <a:spcAft>
                <a:spcPts val="600"/>
              </a:spcAft>
            </a:pPr>
            <a:r>
              <a:rPr lang="en-US" sz="1400" dirty="0"/>
              <a:t>Registration and reporting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116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930B9-08B5-485B-AFFD-9F04E12B9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Remember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114A7-A8E6-4C58-B6D8-074B3A54B99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Start early</a:t>
            </a:r>
          </a:p>
          <a:p>
            <a:r>
              <a:rPr lang="en-US" dirty="0"/>
              <a:t>Need prior approval to exceed $500K for R01</a:t>
            </a:r>
          </a:p>
          <a:p>
            <a:r>
              <a:rPr lang="en-US" dirty="0"/>
              <a:t>Do not skimp on methods/approach</a:t>
            </a:r>
          </a:p>
          <a:p>
            <a:r>
              <a:rPr lang="en-US" dirty="0"/>
              <a:t>Demonstrate your partnership(s) and understanding of context</a:t>
            </a:r>
          </a:p>
          <a:p>
            <a:r>
              <a:rPr lang="en-US" dirty="0"/>
              <a:t>TALK WITH PROGRAM OFFICERS – A listing of Institute contacts available at the end of the PARs.</a:t>
            </a:r>
          </a:p>
        </p:txBody>
      </p:sp>
    </p:spTree>
    <p:extLst>
      <p:ext uri="{BB962C8B-B14F-4D97-AF65-F5344CB8AC3E}">
        <p14:creationId xmlns:p14="http://schemas.microsoft.com/office/powerpoint/2010/main" val="31476951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0F37F-9719-460C-8F53-99095A61C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Guidance on Reaching out to Program Officers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AA549-229C-4039-A76F-15E51F5E9C3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Identify Program Officer from PARs lists</a:t>
            </a:r>
          </a:p>
          <a:p>
            <a:r>
              <a:rPr lang="en-US" dirty="0"/>
              <a:t>Send them one-pager (Specific Aims page)</a:t>
            </a:r>
          </a:p>
          <a:p>
            <a:r>
              <a:rPr lang="en-US" dirty="0"/>
              <a:t>Highlight questions</a:t>
            </a:r>
          </a:p>
          <a:p>
            <a:r>
              <a:rPr lang="en-US" dirty="0"/>
              <a:t>Ask for 30-minute call?</a:t>
            </a:r>
          </a:p>
          <a:p>
            <a:r>
              <a:rPr lang="en-US" dirty="0"/>
              <a:t>Don’t be shy to email reminders (weekly, not daily)</a:t>
            </a:r>
          </a:p>
        </p:txBody>
      </p:sp>
    </p:spTree>
    <p:extLst>
      <p:ext uri="{BB962C8B-B14F-4D97-AF65-F5344CB8AC3E}">
        <p14:creationId xmlns:p14="http://schemas.microsoft.com/office/powerpoint/2010/main" val="4155270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84B53-7E1D-421F-B2A8-1683FDCEF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3C18F-F0A6-4C2F-B0F2-AD1764563C9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arenR"/>
            </a:pPr>
            <a:r>
              <a:rPr lang="en-US" dirty="0"/>
              <a:t>Define key objectives and terminology in implementation science </a:t>
            </a:r>
          </a:p>
          <a:p>
            <a:pPr marL="457200" lvl="0" indent="-457200">
              <a:buFont typeface="+mj-lt"/>
              <a:buAutoNum type="arabicParenR"/>
            </a:pPr>
            <a:r>
              <a:rPr lang="en-US" dirty="0"/>
              <a:t>Describe funding opportunities and other resources at NCI </a:t>
            </a:r>
          </a:p>
          <a:p>
            <a:pPr marL="457200" lvl="0" indent="-457200">
              <a:buFont typeface="+mj-lt"/>
              <a:buAutoNum type="arabicParenR"/>
            </a:pPr>
            <a:r>
              <a:rPr lang="en-US" dirty="0"/>
              <a:t>Identify priority research areas for advancing implementation science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6253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0917B-BF86-4885-980C-8B30FFE8E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Available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7203E-691A-4A25-902E-E8D4E97D1D5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NIH Grants: </a:t>
            </a:r>
            <a:r>
              <a:rPr lang="en-US" dirty="0">
                <a:hlinkClick r:id="rId3"/>
              </a:rPr>
              <a:t>http://grants.nih.gov/</a:t>
            </a:r>
            <a:r>
              <a:rPr lang="en-US" dirty="0"/>
              <a:t>  </a:t>
            </a:r>
          </a:p>
          <a:p>
            <a:r>
              <a:rPr lang="en-US" dirty="0"/>
              <a:t>NCI Implementation Science website: </a:t>
            </a:r>
            <a:r>
              <a:rPr lang="en-US" dirty="0">
                <a:hlinkClick r:id="rId4"/>
              </a:rPr>
              <a:t>http://cancercontrol.cancer.gov/IS</a:t>
            </a:r>
            <a:r>
              <a:rPr lang="en-US" dirty="0"/>
              <a:t>  </a:t>
            </a:r>
          </a:p>
          <a:p>
            <a:r>
              <a:rPr lang="en-US" dirty="0"/>
              <a:t>Prior D&amp;I Grants and Topics Funded: </a:t>
            </a:r>
            <a:r>
              <a:rPr lang="en-US" dirty="0">
                <a:hlinkClick r:id="rId5"/>
              </a:rPr>
              <a:t>http://cancercontrol.cancer.gov/IS/funding.html</a:t>
            </a:r>
            <a:r>
              <a:rPr lang="en-US" dirty="0"/>
              <a:t>  </a:t>
            </a:r>
          </a:p>
          <a:p>
            <a:r>
              <a:rPr lang="en-US" dirty="0"/>
              <a:t>Link to PAR announcements and FAQs: </a:t>
            </a:r>
            <a:r>
              <a:rPr lang="en-US" dirty="0">
                <a:hlinkClick r:id="rId6"/>
              </a:rPr>
              <a:t>http://cancercontrol.cancer.gov/funding_apply.html#is</a:t>
            </a:r>
            <a:r>
              <a:rPr lang="en-US" dirty="0"/>
              <a:t> </a:t>
            </a:r>
          </a:p>
          <a:p>
            <a:r>
              <a:rPr lang="en-US" dirty="0"/>
              <a:t>NIH Foreign Grants Info: </a:t>
            </a:r>
            <a:r>
              <a:rPr lang="en-US" dirty="0">
                <a:hlinkClick r:id="rId7"/>
              </a:rPr>
              <a:t>http://grants.nih.gov/grants/foreign/index.htm</a:t>
            </a:r>
            <a:r>
              <a:rPr lang="en-US" dirty="0"/>
              <a:t>  </a:t>
            </a:r>
          </a:p>
          <a:p>
            <a:pPr marL="0" indent="0">
              <a:buNone/>
            </a:pPr>
            <a:endParaRPr lang="en-US" sz="300" dirty="0"/>
          </a:p>
          <a:p>
            <a:pPr marL="0" indent="0">
              <a:buNone/>
            </a:pPr>
            <a:r>
              <a:rPr lang="en-US" dirty="0"/>
              <a:t>Email </a:t>
            </a:r>
            <a:r>
              <a:rPr lang="en-US" dirty="0">
                <a:hlinkClick r:id="rId8"/>
              </a:rPr>
              <a:t>NCIdccpsISteam@mail.nih.gov</a:t>
            </a:r>
            <a:r>
              <a:rPr lang="en-US" dirty="0"/>
              <a:t> for more information.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538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9EF9E2F-4228-40DC-B19C-653B845AF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6096" y="1148862"/>
            <a:ext cx="5029199" cy="1371600"/>
          </a:xfrm>
        </p:spPr>
        <p:txBody>
          <a:bodyPr/>
          <a:lstStyle/>
          <a:p>
            <a:r>
              <a:rPr lang="en-US" dirty="0"/>
              <a:t>Cancer </a:t>
            </a:r>
            <a:r>
              <a:rPr lang="en-US" dirty="0" err="1"/>
              <a:t>Moonshot</a:t>
            </a:r>
            <a:r>
              <a:rPr lang="en-US" baseline="30000" dirty="0" err="1"/>
              <a:t>SM</a:t>
            </a:r>
            <a:r>
              <a:rPr lang="en-US" dirty="0"/>
              <a:t> Initiatives</a:t>
            </a:r>
          </a:p>
        </p:txBody>
      </p:sp>
    </p:spTree>
    <p:extLst>
      <p:ext uri="{BB962C8B-B14F-4D97-AF65-F5344CB8AC3E}">
        <p14:creationId xmlns:p14="http://schemas.microsoft.com/office/powerpoint/2010/main" val="40180054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E6574CE-92D0-4EC1-9B34-2B7C164393DC}"/>
              </a:ext>
            </a:extLst>
          </p:cNvPr>
          <p:cNvSpPr/>
          <p:nvPr/>
        </p:nvSpPr>
        <p:spPr>
          <a:xfrm>
            <a:off x="512380" y="52946"/>
            <a:ext cx="8103476" cy="2233265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A25A2F84-C56E-41CF-8CDD-91588A0A2B4B}"/>
              </a:ext>
            </a:extLst>
          </p:cNvPr>
          <p:cNvSpPr/>
          <p:nvPr/>
        </p:nvSpPr>
        <p:spPr>
          <a:xfrm>
            <a:off x="3332792" y="1007874"/>
            <a:ext cx="2309647" cy="63542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16">
            <a:extLst>
              <a:ext uri="{FF2B5EF4-FFF2-40B4-BE49-F238E27FC236}">
                <a16:creationId xmlns:a16="http://schemas.microsoft.com/office/drawing/2014/main" id="{A7DCB936-899A-422B-A04B-C71B87B781A9}"/>
              </a:ext>
            </a:extLst>
          </p:cNvPr>
          <p:cNvSpPr/>
          <p:nvPr/>
        </p:nvSpPr>
        <p:spPr>
          <a:xfrm>
            <a:off x="3419343" y="1054547"/>
            <a:ext cx="2106114" cy="552017"/>
          </a:xfrm>
          <a:prstGeom prst="roundRect">
            <a:avLst/>
          </a:prstGeom>
          <a:gradFill>
            <a:gsLst>
              <a:gs pos="0">
                <a:schemeClr val="accent6"/>
              </a:gs>
              <a:gs pos="89000">
                <a:schemeClr val="accent6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A86CE68-7CA5-4EC5-8A14-8DA7A3066B94}"/>
              </a:ext>
            </a:extLst>
          </p:cNvPr>
          <p:cNvSpPr/>
          <p:nvPr/>
        </p:nvSpPr>
        <p:spPr>
          <a:xfrm>
            <a:off x="3565883" y="1129212"/>
            <a:ext cx="1813035" cy="428596"/>
          </a:xfrm>
          <a:prstGeom prst="roundRect">
            <a:avLst/>
          </a:prstGeom>
          <a:gradFill>
            <a:gsLst>
              <a:gs pos="0">
                <a:schemeClr val="accent4"/>
              </a:gs>
              <a:gs pos="89000">
                <a:schemeClr val="accent4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Implementation Science Centers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7F90BD7-B616-42B2-B4C4-850D43C8EECF}"/>
              </a:ext>
            </a:extLst>
          </p:cNvPr>
          <p:cNvSpPr/>
          <p:nvPr/>
        </p:nvSpPr>
        <p:spPr>
          <a:xfrm>
            <a:off x="5904185" y="1316570"/>
            <a:ext cx="1813035" cy="520262"/>
          </a:xfrm>
          <a:prstGeom prst="roundRect">
            <a:avLst/>
          </a:prstGeom>
          <a:gradFill>
            <a:gsLst>
              <a:gs pos="0">
                <a:schemeClr val="accent4"/>
              </a:gs>
              <a:gs pos="89000">
                <a:schemeClr val="accent4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AI/AN CRC Project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0D6AD0C-BFDB-4C86-8705-E30A4AE40A67}"/>
              </a:ext>
            </a:extLst>
          </p:cNvPr>
          <p:cNvSpPr/>
          <p:nvPr/>
        </p:nvSpPr>
        <p:spPr>
          <a:xfrm>
            <a:off x="1334708" y="1305643"/>
            <a:ext cx="1813035" cy="520262"/>
          </a:xfrm>
          <a:prstGeom prst="roundRect">
            <a:avLst/>
          </a:prstGeom>
          <a:gradFill>
            <a:gsLst>
              <a:gs pos="0">
                <a:schemeClr val="accent4"/>
              </a:gs>
              <a:gs pos="89000">
                <a:schemeClr val="accent4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Cervical Cancer Control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A0DE1C8-C2B9-48C5-A789-8977ABC732BA}"/>
              </a:ext>
            </a:extLst>
          </p:cNvPr>
          <p:cNvSpPr/>
          <p:nvPr/>
        </p:nvSpPr>
        <p:spPr>
          <a:xfrm>
            <a:off x="1321662" y="653308"/>
            <a:ext cx="1813035" cy="520262"/>
          </a:xfrm>
          <a:prstGeom prst="roundRect">
            <a:avLst/>
          </a:prstGeom>
          <a:gradFill>
            <a:gsLst>
              <a:gs pos="0">
                <a:schemeClr val="accent4"/>
              </a:gs>
              <a:gs pos="89000">
                <a:schemeClr val="accent4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Cancer Center Cessation Initiative 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A563481-A2F2-4760-A99E-0A0CC402CF1A}"/>
              </a:ext>
            </a:extLst>
          </p:cNvPr>
          <p:cNvSpPr/>
          <p:nvPr/>
        </p:nvSpPr>
        <p:spPr>
          <a:xfrm>
            <a:off x="5904185" y="657517"/>
            <a:ext cx="1813035" cy="520262"/>
          </a:xfrm>
          <a:prstGeom prst="roundRect">
            <a:avLst/>
          </a:prstGeom>
          <a:gradFill>
            <a:gsLst>
              <a:gs pos="0">
                <a:schemeClr val="accent4"/>
              </a:gs>
              <a:gs pos="89000">
                <a:schemeClr val="accent4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ACCSIS 1/2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4BDB81-E056-4BAA-9F4A-92EF093F3648}"/>
              </a:ext>
            </a:extLst>
          </p:cNvPr>
          <p:cNvSpPr txBox="1"/>
          <p:nvPr/>
        </p:nvSpPr>
        <p:spPr>
          <a:xfrm>
            <a:off x="2911862" y="150672"/>
            <a:ext cx="3190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Implementation of Evidence-Based Cancer Prevention and Screening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427E5FC-1291-4FEB-85DD-3C10AE8193C3}"/>
              </a:ext>
            </a:extLst>
          </p:cNvPr>
          <p:cNvSpPr/>
          <p:nvPr/>
        </p:nvSpPr>
        <p:spPr>
          <a:xfrm>
            <a:off x="835641" y="2274464"/>
            <a:ext cx="4761185" cy="2751941"/>
          </a:xfrm>
          <a:prstGeom prst="ellipse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  <a:alpha val="1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8EEE825-BC8C-4A97-AC5C-7F836FA4D356}"/>
              </a:ext>
            </a:extLst>
          </p:cNvPr>
          <p:cNvSpPr/>
          <p:nvPr/>
        </p:nvSpPr>
        <p:spPr>
          <a:xfrm>
            <a:off x="5703686" y="2253002"/>
            <a:ext cx="2304998" cy="2790497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3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87914F44-CE7A-416D-B585-F5EE6290D18B}"/>
              </a:ext>
            </a:extLst>
          </p:cNvPr>
          <p:cNvSpPr/>
          <p:nvPr/>
        </p:nvSpPr>
        <p:spPr>
          <a:xfrm>
            <a:off x="5957973" y="3206776"/>
            <a:ext cx="1813035" cy="52026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Hereditary Cancer Testing &amp; Follow-Up</a:t>
            </a: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058250C9-0E52-430E-9502-F3CB9B27443D}"/>
              </a:ext>
            </a:extLst>
          </p:cNvPr>
          <p:cNvSpPr/>
          <p:nvPr/>
        </p:nvSpPr>
        <p:spPr>
          <a:xfrm>
            <a:off x="5957973" y="3914233"/>
            <a:ext cx="1813035" cy="52026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Communication and Decision-Making</a:t>
            </a:r>
          </a:p>
        </p:txBody>
      </p:sp>
      <p:sp>
        <p:nvSpPr>
          <p:cNvPr id="19" name="Rounded Rectangle 12">
            <a:extLst>
              <a:ext uri="{FF2B5EF4-FFF2-40B4-BE49-F238E27FC236}">
                <a16:creationId xmlns:a16="http://schemas.microsoft.com/office/drawing/2014/main" id="{AF8CC553-72F9-4A44-8302-8AC04F8C6C3E}"/>
              </a:ext>
            </a:extLst>
          </p:cNvPr>
          <p:cNvSpPr/>
          <p:nvPr/>
        </p:nvSpPr>
        <p:spPr>
          <a:xfrm>
            <a:off x="1181028" y="3726700"/>
            <a:ext cx="1813035" cy="520262"/>
          </a:xfrm>
          <a:prstGeom prst="roundRect">
            <a:avLst/>
          </a:prstGeom>
          <a:gradFill>
            <a:gsLst>
              <a:gs pos="0">
                <a:schemeClr val="accent6"/>
              </a:gs>
              <a:gs pos="89000">
                <a:schemeClr val="accent6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cGVHD</a:t>
            </a:r>
            <a:r>
              <a:rPr lang="en-US" sz="1600" dirty="0"/>
              <a:t> Project</a:t>
            </a:r>
          </a:p>
        </p:txBody>
      </p:sp>
      <p:sp>
        <p:nvSpPr>
          <p:cNvPr id="20" name="Rounded Rectangle 13">
            <a:extLst>
              <a:ext uri="{FF2B5EF4-FFF2-40B4-BE49-F238E27FC236}">
                <a16:creationId xmlns:a16="http://schemas.microsoft.com/office/drawing/2014/main" id="{584B9E9C-52F9-4536-9F95-DC79FB47F8B6}"/>
              </a:ext>
            </a:extLst>
          </p:cNvPr>
          <p:cNvSpPr/>
          <p:nvPr/>
        </p:nvSpPr>
        <p:spPr>
          <a:xfrm>
            <a:off x="3465766" y="3034129"/>
            <a:ext cx="1813035" cy="520262"/>
          </a:xfrm>
          <a:prstGeom prst="roundRect">
            <a:avLst/>
          </a:prstGeom>
          <a:gradFill>
            <a:gsLst>
              <a:gs pos="0">
                <a:schemeClr val="accent6"/>
              </a:gs>
              <a:gs pos="89000">
                <a:schemeClr val="accent6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Tolerability RFA</a:t>
            </a:r>
          </a:p>
        </p:txBody>
      </p:sp>
      <p:sp>
        <p:nvSpPr>
          <p:cNvPr id="21" name="Rounded Rectangle 14">
            <a:extLst>
              <a:ext uri="{FF2B5EF4-FFF2-40B4-BE49-F238E27FC236}">
                <a16:creationId xmlns:a16="http://schemas.microsoft.com/office/drawing/2014/main" id="{8BC676F3-BCC8-4416-8509-4AED5C248428}"/>
              </a:ext>
            </a:extLst>
          </p:cNvPr>
          <p:cNvSpPr/>
          <p:nvPr/>
        </p:nvSpPr>
        <p:spPr>
          <a:xfrm>
            <a:off x="3465766" y="3726700"/>
            <a:ext cx="1813035" cy="520262"/>
          </a:xfrm>
          <a:prstGeom prst="roundRect">
            <a:avLst/>
          </a:prstGeom>
          <a:gradFill>
            <a:gsLst>
              <a:gs pos="0">
                <a:schemeClr val="accent6"/>
              </a:gs>
              <a:gs pos="89000">
                <a:schemeClr val="accent6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PRO Translation Project</a:t>
            </a:r>
          </a:p>
        </p:txBody>
      </p:sp>
      <p:sp>
        <p:nvSpPr>
          <p:cNvPr id="22" name="Rounded Rectangle 15">
            <a:extLst>
              <a:ext uri="{FF2B5EF4-FFF2-40B4-BE49-F238E27FC236}">
                <a16:creationId xmlns:a16="http://schemas.microsoft.com/office/drawing/2014/main" id="{73E9BE6D-0066-49CA-AC83-26FE6493CBA7}"/>
              </a:ext>
            </a:extLst>
          </p:cNvPr>
          <p:cNvSpPr/>
          <p:nvPr/>
        </p:nvSpPr>
        <p:spPr>
          <a:xfrm>
            <a:off x="1181028" y="3030044"/>
            <a:ext cx="1813035" cy="520262"/>
          </a:xfrm>
          <a:prstGeom prst="roundRect">
            <a:avLst/>
          </a:prstGeom>
          <a:gradFill>
            <a:gsLst>
              <a:gs pos="0">
                <a:schemeClr val="accent6"/>
              </a:gs>
              <a:gs pos="89000">
                <a:schemeClr val="accent6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IMPACT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CB54AA-8F07-451D-9ED0-3DEFB59280BB}"/>
              </a:ext>
            </a:extLst>
          </p:cNvPr>
          <p:cNvSpPr txBox="1"/>
          <p:nvPr/>
        </p:nvSpPr>
        <p:spPr>
          <a:xfrm>
            <a:off x="2044027" y="2535252"/>
            <a:ext cx="245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Symptom Management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242BDC-B57C-439A-A4C2-F754EAFB19E3}"/>
              </a:ext>
            </a:extLst>
          </p:cNvPr>
          <p:cNvSpPr txBox="1"/>
          <p:nvPr/>
        </p:nvSpPr>
        <p:spPr>
          <a:xfrm>
            <a:off x="6089872" y="2481032"/>
            <a:ext cx="1588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Hereditary Cancers</a:t>
            </a:r>
          </a:p>
        </p:txBody>
      </p:sp>
      <p:sp>
        <p:nvSpPr>
          <p:cNvPr id="25" name="Rounded Rectangle 31">
            <a:extLst>
              <a:ext uri="{FF2B5EF4-FFF2-40B4-BE49-F238E27FC236}">
                <a16:creationId xmlns:a16="http://schemas.microsoft.com/office/drawing/2014/main" id="{84FB5020-0487-47B9-AD33-B7CB6B7D0F0A}"/>
              </a:ext>
            </a:extLst>
          </p:cNvPr>
          <p:cNvSpPr/>
          <p:nvPr/>
        </p:nvSpPr>
        <p:spPr>
          <a:xfrm>
            <a:off x="2323397" y="4328262"/>
            <a:ext cx="1813035" cy="520262"/>
          </a:xfrm>
          <a:prstGeom prst="roundRect">
            <a:avLst/>
          </a:prstGeom>
          <a:gradFill>
            <a:gsLst>
              <a:gs pos="0">
                <a:schemeClr val="accent6"/>
              </a:gs>
              <a:gs pos="89000">
                <a:schemeClr val="accent6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Survivorship RFAs</a:t>
            </a:r>
          </a:p>
        </p:txBody>
      </p:sp>
    </p:spTree>
    <p:extLst>
      <p:ext uri="{BB962C8B-B14F-4D97-AF65-F5344CB8AC3E}">
        <p14:creationId xmlns:p14="http://schemas.microsoft.com/office/powerpoint/2010/main" val="255908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D3B706-90E0-4EA5-8C33-2A496BBB41C4}"/>
              </a:ext>
            </a:extLst>
          </p:cNvPr>
          <p:cNvSpPr txBox="1">
            <a:spLocks/>
          </p:cNvSpPr>
          <p:nvPr/>
        </p:nvSpPr>
        <p:spPr bwMode="auto">
          <a:xfrm>
            <a:off x="489204" y="1069975"/>
            <a:ext cx="804775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1pPr>
            <a:lvl2pPr marL="4572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9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2pPr>
            <a:lvl3pPr marL="6858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8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3pPr>
            <a:lvl4pPr marL="9144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7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4pPr>
            <a:lvl5pPr marL="11430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Cancer </a:t>
            </a:r>
            <a:r>
              <a:rPr lang="en-US" dirty="0" err="1"/>
              <a:t>Moonshot</a:t>
            </a:r>
            <a:r>
              <a:rPr lang="en-US" baseline="30000" dirty="0" err="1"/>
              <a:t>SM</a:t>
            </a:r>
            <a:r>
              <a:rPr lang="en-US" dirty="0"/>
              <a:t> has enabled the NCI to concentrate on important opportunities in implementation science including several areas of focus:</a:t>
            </a:r>
          </a:p>
          <a:p>
            <a:pPr lvl="1"/>
            <a:r>
              <a:rPr lang="en-US" dirty="0"/>
              <a:t>Accelerating delivery of colorectal cancer screening, follow-up, and referrals to care in underserved areas of the U.S.</a:t>
            </a:r>
          </a:p>
          <a:p>
            <a:pPr lvl="1"/>
            <a:r>
              <a:rPr lang="en-US" dirty="0"/>
              <a:t>Enhancing delivery of tobacco cessation treatments</a:t>
            </a:r>
          </a:p>
          <a:p>
            <a:pPr lvl="1"/>
            <a:r>
              <a:rPr lang="en-US" dirty="0"/>
              <a:t>Developing approaches to identify and care for individuals with inherited cancer syndromes</a:t>
            </a:r>
          </a:p>
          <a:p>
            <a:pPr lvl="1"/>
            <a:r>
              <a:rPr lang="en-US" dirty="0"/>
              <a:t>Developing implementation science centers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B22195-EA17-41E5-86C4-AED368462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Cancer </a:t>
            </a:r>
            <a:r>
              <a:rPr lang="en-US" dirty="0" err="1"/>
              <a:t>Moonshot</a:t>
            </a:r>
            <a:r>
              <a:rPr lang="en-US" baseline="30000" dirty="0" err="1"/>
              <a:t>SM</a:t>
            </a:r>
            <a:r>
              <a:rPr lang="en-US" dirty="0"/>
              <a:t> Initiatives 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889431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0BE36-34FD-4787-8FF5-F2AD439A6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534547"/>
            <a:ext cx="8165592" cy="317395"/>
          </a:xfrm>
        </p:spPr>
        <p:txBody>
          <a:bodyPr/>
          <a:lstStyle/>
          <a:p>
            <a:r>
              <a:rPr lang="en-US" dirty="0"/>
              <a:t>Accelerating Colorectal Cancer Screening and follow-up through Implementation Science (ACCSIS)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D74E7-49BD-4A57-8D8B-2AE54DB9612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3776" y="1177551"/>
            <a:ext cx="8165592" cy="36004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latin typeface="+mj-lt"/>
                <a:cs typeface="Calibri" panose="020F0502020204030204" pitchFamily="34" charset="0"/>
              </a:rPr>
              <a:t>NCI Leads</a:t>
            </a:r>
            <a:r>
              <a:rPr lang="en-US" sz="1400" dirty="0">
                <a:latin typeface="+mj-lt"/>
                <a:cs typeface="Calibri" panose="020F0502020204030204" pitchFamily="34" charset="0"/>
              </a:rPr>
              <a:t>: Sarah Kobrin, Wynne Norton, Michael Halpern, Robin Vanderpool, Genevieve Grimes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b="1" kern="0" dirty="0">
                <a:latin typeface="+mj-lt"/>
                <a:ea typeface="ＭＳ Ｐゴシック" panose="020B0600070205080204" pitchFamily="34" charset="-128"/>
                <a:cs typeface="Calibri" panose="020F0502020204030204" pitchFamily="34" charset="0"/>
              </a:rPr>
              <a:t>RFAs </a:t>
            </a:r>
            <a:r>
              <a:rPr lang="en-US" altLang="en-US" sz="1400" kern="0" dirty="0">
                <a:latin typeface="+mj-lt"/>
                <a:ea typeface="ＭＳ Ｐゴシック" panose="020B0600070205080204" pitchFamily="34" charset="-128"/>
                <a:cs typeface="Calibri" panose="020F0502020204030204" pitchFamily="34" charset="0"/>
              </a:rPr>
              <a:t>to fund research grants (UG3/UH3 mechanism) and coordinating center.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b="1" kern="0" dirty="0">
                <a:latin typeface="+mj-lt"/>
                <a:ea typeface="ＭＳ Ｐゴシック" panose="020B0600070205080204" pitchFamily="34" charset="-128"/>
                <a:cs typeface="Calibri" panose="020F0502020204030204" pitchFamily="34" charset="0"/>
              </a:rPr>
              <a:t>Goal: </a:t>
            </a:r>
            <a:r>
              <a:rPr lang="en-US" altLang="en-US" sz="1400" kern="0" dirty="0">
                <a:latin typeface="+mj-lt"/>
                <a:ea typeface="ＭＳ Ｐゴシック" panose="020B0600070205080204" pitchFamily="34" charset="-128"/>
                <a:cs typeface="Calibri" panose="020F0502020204030204" pitchFamily="34" charset="0"/>
              </a:rPr>
              <a:t>Generate implementation strategies that substantially improve CRC screening and follow-up rates in populations where baseline rates remain low.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b="1" kern="0" dirty="0">
                <a:latin typeface="+mj-lt"/>
                <a:ea typeface="ＭＳ Ｐゴシック" panose="020B0600070205080204" pitchFamily="34" charset="-128"/>
                <a:cs typeface="Calibri" panose="020F0502020204030204" pitchFamily="34" charset="0"/>
              </a:rPr>
              <a:t>Emphasis</a:t>
            </a:r>
            <a:r>
              <a:rPr lang="en-US" altLang="en-US" sz="1400" kern="0" dirty="0">
                <a:latin typeface="+mj-lt"/>
                <a:ea typeface="ＭＳ Ｐゴシック" panose="020B0600070205080204" pitchFamily="34" charset="-128"/>
                <a:cs typeface="Calibri" panose="020F0502020204030204" pitchFamily="34" charset="0"/>
              </a:rPr>
              <a:t> on addressing disparities, including: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kern="0" dirty="0">
                <a:latin typeface="+mj-lt"/>
                <a:ea typeface="ＭＳ Ｐゴシック" panose="020B0600070205080204" pitchFamily="34" charset="-128"/>
                <a:cs typeface="Calibri" panose="020F0502020204030204" pitchFamily="34" charset="0"/>
              </a:rPr>
              <a:t>Underserved racial and ethnic minority populations; 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kern="0" dirty="0">
                <a:latin typeface="+mj-lt"/>
                <a:ea typeface="ＭＳ Ｐゴシック" panose="020B0600070205080204" pitchFamily="34" charset="-128"/>
                <a:cs typeface="Calibri" panose="020F0502020204030204" pitchFamily="34" charset="0"/>
              </a:rPr>
              <a:t>Rural and hard-to-reach populations; 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kern="0" dirty="0">
                <a:latin typeface="+mj-lt"/>
                <a:ea typeface="ＭＳ Ｐゴシック" panose="020B0600070205080204" pitchFamily="34" charset="-128"/>
                <a:cs typeface="Calibri" panose="020F0502020204030204" pitchFamily="34" charset="0"/>
              </a:rPr>
              <a:t>High-risk subgroups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kern="0" dirty="0">
                <a:latin typeface="+mj-lt"/>
                <a:ea typeface="ＭＳ Ｐゴシック" panose="020B0600070205080204" pitchFamily="34" charset="-128"/>
                <a:cs typeface="Calibri" panose="020F0502020204030204" pitchFamily="34" charset="0"/>
              </a:rPr>
              <a:t>Testing </a:t>
            </a:r>
            <a:r>
              <a:rPr lang="en-US" altLang="en-US" sz="1400" b="1" kern="0" dirty="0">
                <a:latin typeface="+mj-lt"/>
                <a:ea typeface="ＭＳ Ｐゴシック" panose="020B0600070205080204" pitchFamily="34" charset="-128"/>
                <a:cs typeface="Calibri" panose="020F0502020204030204" pitchFamily="34" charset="0"/>
              </a:rPr>
              <a:t>implementation strategies </a:t>
            </a:r>
            <a:r>
              <a:rPr lang="en-US" altLang="en-US" sz="1400" kern="0" dirty="0">
                <a:latin typeface="+mj-lt"/>
                <a:ea typeface="ＭＳ Ｐゴシック" panose="020B0600070205080204" pitchFamily="34" charset="-128"/>
                <a:cs typeface="Calibri" panose="020F0502020204030204" pitchFamily="34" charset="0"/>
              </a:rPr>
              <a:t>to improve rates of CRC screening and follow-up within a range of community and health care settings</a:t>
            </a:r>
          </a:p>
          <a:p>
            <a:r>
              <a:rPr lang="en-US" sz="1400" dirty="0"/>
              <a:t>Adding research to local efforts to improve CRC screening  and follow-up (e.g., 80 by ‘18 initiative)</a:t>
            </a:r>
          </a:p>
        </p:txBody>
      </p:sp>
    </p:spTree>
    <p:extLst>
      <p:ext uri="{BB962C8B-B14F-4D97-AF65-F5344CB8AC3E}">
        <p14:creationId xmlns:p14="http://schemas.microsoft.com/office/powerpoint/2010/main" val="25668014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A1153-A2F8-44F5-8B84-F97864688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ACCSIS Consortium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DC9FA5-2B1A-4F5F-87BC-73B35832D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772432"/>
            <a:ext cx="7086600" cy="413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624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3477E-5C2C-4158-8A23-2F90DD825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Cancer Center Cessation Initiative (2017- 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495CE-6804-45F0-B236-30A776F7A5E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3786231" cy="3600450"/>
          </a:xfrm>
        </p:spPr>
        <p:txBody>
          <a:bodyPr/>
          <a:lstStyle/>
          <a:p>
            <a:r>
              <a:rPr lang="en-US" sz="1400" b="1" dirty="0"/>
              <a:t>NCI Lead:</a:t>
            </a:r>
            <a:r>
              <a:rPr lang="en-US" sz="1400" dirty="0"/>
              <a:t> Stephanie Land</a:t>
            </a:r>
          </a:p>
          <a:p>
            <a:r>
              <a:rPr lang="en-US" sz="1400" b="1" dirty="0"/>
              <a:t>Goal:</a:t>
            </a:r>
            <a:r>
              <a:rPr lang="en-US" sz="1400" dirty="0"/>
              <a:t> Administrative supplements to develop tobacco cessation treatment capacity and infrastructure for cancer patients that should lead to the implementation and dissemination of a sustainable tobacco cessation treatment program within the cancer center.</a:t>
            </a:r>
          </a:p>
          <a:p>
            <a:r>
              <a:rPr lang="en-US" sz="1400" b="1" dirty="0"/>
              <a:t>Natural laboratory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/>
              <a:t>for understanding implementation of tobacco cessation within cancer center care delivery</a:t>
            </a:r>
          </a:p>
          <a:p>
            <a:r>
              <a:rPr lang="en-US" sz="1400" dirty="0"/>
              <a:t>Capturing data on </a:t>
            </a:r>
            <a:r>
              <a:rPr lang="en-US" sz="1400" b="1" dirty="0"/>
              <a:t>Implementation strategies </a:t>
            </a:r>
            <a:r>
              <a:rPr lang="en-US" sz="1400" dirty="0"/>
              <a:t>to integrate cessation services</a:t>
            </a:r>
          </a:p>
          <a:p>
            <a:r>
              <a:rPr lang="en-US" sz="1400" dirty="0"/>
              <a:t>Coordinating Center: University of Wisconsin Madison (Lead: Michael Fiore)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43BB48-4208-46E1-B3B0-1DDB570D3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309" y="1323431"/>
            <a:ext cx="5145795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61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5DD45-0162-4FEF-A8B3-1BECEAE64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557547"/>
            <a:ext cx="8165592" cy="317395"/>
          </a:xfrm>
        </p:spPr>
        <p:txBody>
          <a:bodyPr/>
          <a:lstStyle/>
          <a:p>
            <a:r>
              <a:rPr lang="en-US" dirty="0"/>
              <a:t>Approaches to Identify and Care for Individuals with Inherited Cancer Syndromes (U01)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F5E52-62E3-474B-91D4-04CF2A61789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1600" b="1" dirty="0"/>
              <a:t>NCI Leads:</a:t>
            </a:r>
            <a:r>
              <a:rPr lang="en-US" sz="1600" dirty="0"/>
              <a:t> Erica Breslau, Nonniekaye Shelburne</a:t>
            </a:r>
          </a:p>
          <a:p>
            <a:r>
              <a:rPr lang="en-US" sz="1600" b="1" dirty="0"/>
              <a:t>Goal:</a:t>
            </a:r>
            <a:r>
              <a:rPr lang="en-US" sz="1600" dirty="0"/>
              <a:t> Promote research that identifies and tests methods to increase case ascertainment, and optimize the delivery of evidence-based follow-up healthcare for individuals at high risk of cancer due to an inherited genetic susceptibility</a:t>
            </a:r>
          </a:p>
          <a:p>
            <a:pPr marL="0" indent="0">
              <a:buNone/>
            </a:pPr>
            <a:endParaRPr lang="en-US" sz="1600" dirty="0"/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1113E6FA-34AE-45AD-B329-5A76CF22FE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4141101"/>
              </p:ext>
            </p:extLst>
          </p:nvPr>
        </p:nvGraphicFramePr>
        <p:xfrm>
          <a:off x="860612" y="2343630"/>
          <a:ext cx="7215306" cy="2448105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613647">
                  <a:extLst>
                    <a:ext uri="{9D8B030D-6E8A-4147-A177-3AD203B41FA5}">
                      <a16:colId xmlns:a16="http://schemas.microsoft.com/office/drawing/2014/main" val="4022829159"/>
                    </a:ext>
                  </a:extLst>
                </a:gridCol>
                <a:gridCol w="899032">
                  <a:extLst>
                    <a:ext uri="{9D8B030D-6E8A-4147-A177-3AD203B41FA5}">
                      <a16:colId xmlns:a16="http://schemas.microsoft.com/office/drawing/2014/main" val="1544471337"/>
                    </a:ext>
                  </a:extLst>
                </a:gridCol>
                <a:gridCol w="1329338">
                  <a:extLst>
                    <a:ext uri="{9D8B030D-6E8A-4147-A177-3AD203B41FA5}">
                      <a16:colId xmlns:a16="http://schemas.microsoft.com/office/drawing/2014/main" val="468683874"/>
                    </a:ext>
                  </a:extLst>
                </a:gridCol>
                <a:gridCol w="3373289">
                  <a:extLst>
                    <a:ext uri="{9D8B030D-6E8A-4147-A177-3AD203B41FA5}">
                      <a16:colId xmlns:a16="http://schemas.microsoft.com/office/drawing/2014/main" val="2162121144"/>
                    </a:ext>
                  </a:extLst>
                </a:gridCol>
              </a:tblGrid>
              <a:tr h="294456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Grant </a:t>
                      </a:r>
                    </a:p>
                  </a:txBody>
                  <a:tcPr marL="68580" marR="68580" marT="34290" marB="34290">
                    <a:solidFill>
                      <a:srgbClr val="004F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</a:t>
                      </a:r>
                    </a:p>
                  </a:txBody>
                  <a:tcPr marL="68580" marR="68580" marT="34290" marB="34290">
                    <a:solidFill>
                      <a:srgbClr val="004F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Institution</a:t>
                      </a:r>
                    </a:p>
                  </a:txBody>
                  <a:tcPr marL="68580" marR="68580" marT="34290" marB="34290">
                    <a:solidFill>
                      <a:srgbClr val="004F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Title</a:t>
                      </a:r>
                    </a:p>
                  </a:txBody>
                  <a:tcPr marL="68580" marR="68580" marT="34290" marB="34290">
                    <a:solidFill>
                      <a:srgbClr val="004F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292482"/>
                  </a:ext>
                </a:extLst>
              </a:tr>
              <a:tr h="588343">
                <a:tc>
                  <a:txBody>
                    <a:bodyPr/>
                    <a:lstStyle/>
                    <a:p>
                      <a:r>
                        <a:rPr lang="en-US" sz="1050" kern="1200" dirty="0">
                          <a:solidFill>
                            <a:srgbClr val="00071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1U01CA232829-01A1</a:t>
                      </a:r>
                      <a:endParaRPr lang="en-US" sz="1050" dirty="0">
                        <a:solidFill>
                          <a:srgbClr val="00071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kern="1200" dirty="0">
                          <a:solidFill>
                            <a:srgbClr val="00071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Wiesner, Georgia </a:t>
                      </a:r>
                      <a:endParaRPr lang="en-US" sz="1050" dirty="0">
                        <a:solidFill>
                          <a:srgbClr val="00071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kern="1200" dirty="0">
                          <a:solidFill>
                            <a:srgbClr val="00071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Vanderbilt University Medical Center</a:t>
                      </a:r>
                      <a:endParaRPr lang="en-US" sz="1050" dirty="0">
                        <a:solidFill>
                          <a:srgbClr val="00071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kern="1200" dirty="0">
                          <a:solidFill>
                            <a:srgbClr val="00071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Improving identification and healthcare for patients with Inherited Cancer Syndromes: Evidence-based EMR implementation using a web-based computer platform</a:t>
                      </a:r>
                      <a:endParaRPr lang="en-US" sz="1050" dirty="0">
                        <a:solidFill>
                          <a:srgbClr val="00071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413057"/>
                  </a:ext>
                </a:extLst>
              </a:tr>
              <a:tr h="4538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71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1U01CA232836-01A1</a:t>
                      </a:r>
                      <a:endParaRPr lang="en-US" sz="1050" dirty="0">
                        <a:solidFill>
                          <a:srgbClr val="00071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kern="1200" dirty="0">
                          <a:solidFill>
                            <a:srgbClr val="00071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Nathanson, Katherine L</a:t>
                      </a:r>
                      <a:endParaRPr lang="en-US" sz="1050" dirty="0">
                        <a:solidFill>
                          <a:srgbClr val="00071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kern="1200" dirty="0">
                          <a:solidFill>
                            <a:srgbClr val="00071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University of Pennsylvania</a:t>
                      </a:r>
                      <a:endParaRPr lang="en-US" sz="1050" dirty="0">
                        <a:solidFill>
                          <a:srgbClr val="00071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kern="1200" dirty="0">
                          <a:solidFill>
                            <a:srgbClr val="00071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Randomized trial of universal vs. guideline-directed germline testing among young adults with cancer</a:t>
                      </a:r>
                      <a:endParaRPr lang="en-US" sz="1050" dirty="0">
                        <a:solidFill>
                          <a:srgbClr val="00071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367067"/>
                  </a:ext>
                </a:extLst>
              </a:tr>
              <a:tr h="385836">
                <a:tc>
                  <a:txBody>
                    <a:bodyPr/>
                    <a:lstStyle/>
                    <a:p>
                      <a:r>
                        <a:rPr lang="en-US" sz="1050" kern="1200" dirty="0">
                          <a:solidFill>
                            <a:srgbClr val="00071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1U01CA232795-01A1</a:t>
                      </a:r>
                      <a:endParaRPr lang="en-US" sz="1050" dirty="0">
                        <a:solidFill>
                          <a:srgbClr val="00071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kern="1200" dirty="0">
                          <a:solidFill>
                            <a:srgbClr val="00071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Bowen, Deborah </a:t>
                      </a:r>
                      <a:endParaRPr lang="en-US" sz="1050" dirty="0">
                        <a:solidFill>
                          <a:srgbClr val="00071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kern="1200" dirty="0">
                          <a:solidFill>
                            <a:srgbClr val="00071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University of Washington</a:t>
                      </a:r>
                      <a:endParaRPr lang="en-US" sz="1050" dirty="0">
                        <a:solidFill>
                          <a:srgbClr val="00071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kern="1200" dirty="0">
                          <a:solidFill>
                            <a:srgbClr val="00071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Implementing the moon: Getting genomic testing to the public</a:t>
                      </a:r>
                      <a:endParaRPr lang="en-US" sz="1050" dirty="0">
                        <a:solidFill>
                          <a:srgbClr val="00071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644922"/>
                  </a:ext>
                </a:extLst>
              </a:tr>
              <a:tr h="722822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00071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1U01CA232826-01</a:t>
                      </a:r>
                    </a:p>
                  </a:txBody>
                  <a:tcPr marL="68580" marR="68580" marT="34290" marB="3429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00071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Buys, Saundra </a:t>
                      </a:r>
                    </a:p>
                  </a:txBody>
                  <a:tcPr marL="68580" marR="68580" marT="34290" marB="3429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00071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University of Utah</a:t>
                      </a:r>
                    </a:p>
                  </a:txBody>
                  <a:tcPr marL="68580" marR="68580" marT="34290" marB="3429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00071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Levering an electronic medical record infrastructure to identify primary care patients eligible for genetic testing for hereditary cancer and evaluate novel cancer genetics service delivery models</a:t>
                      </a:r>
                    </a:p>
                  </a:txBody>
                  <a:tcPr marL="68580" marR="68580" marT="34290" marB="3429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167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3949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F225C-7AD7-45C4-970D-2D4B9389C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526810"/>
            <a:ext cx="8165592" cy="317395"/>
          </a:xfrm>
        </p:spPr>
        <p:txBody>
          <a:bodyPr/>
          <a:lstStyle/>
          <a:p>
            <a:r>
              <a:rPr lang="en-US" dirty="0"/>
              <a:t>Communication and Decision Making for Individuals with Inherited Cancer Syndromes (U01 Clinical Trial Optional)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D2BC1-FCEC-4A3D-86A8-FB8DB6B18BD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1600" b="1" dirty="0"/>
              <a:t>NCI Lead:</a:t>
            </a:r>
            <a:r>
              <a:rPr lang="en-US" sz="1600" dirty="0"/>
              <a:t> Wendy Nelson</a:t>
            </a:r>
          </a:p>
          <a:p>
            <a:r>
              <a:rPr lang="en-US" sz="1600" b="1" dirty="0"/>
              <a:t>Goal:</a:t>
            </a:r>
            <a:r>
              <a:rPr lang="en-US" sz="1600" dirty="0"/>
              <a:t> Develop, test, and evaluate interventions and implementation approaches, or adapt existing approaches, to improve patient/provider/family risk communication and decision making for individuals and families with an inherited susceptibility to cancer.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RFA Reissued October 30th as RFA-CA-20-006</a:t>
            </a:r>
          </a:p>
          <a:p>
            <a:r>
              <a:rPr lang="en-US" sz="1600" b="1" dirty="0"/>
              <a:t>Submissions closed</a:t>
            </a:r>
          </a:p>
          <a:p>
            <a:endParaRPr lang="en-US" sz="1600" dirty="0"/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425F4176-B574-43ED-8336-088D96D8A1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822765"/>
              </p:ext>
            </p:extLst>
          </p:nvPr>
        </p:nvGraphicFramePr>
        <p:xfrm>
          <a:off x="1160290" y="2417028"/>
          <a:ext cx="6831105" cy="994683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398493">
                  <a:extLst>
                    <a:ext uri="{9D8B030D-6E8A-4147-A177-3AD203B41FA5}">
                      <a16:colId xmlns:a16="http://schemas.microsoft.com/office/drawing/2014/main" val="4022829159"/>
                    </a:ext>
                  </a:extLst>
                </a:gridCol>
                <a:gridCol w="896248">
                  <a:extLst>
                    <a:ext uri="{9D8B030D-6E8A-4147-A177-3AD203B41FA5}">
                      <a16:colId xmlns:a16="http://schemas.microsoft.com/office/drawing/2014/main" val="1544471337"/>
                    </a:ext>
                  </a:extLst>
                </a:gridCol>
                <a:gridCol w="1274856">
                  <a:extLst>
                    <a:ext uri="{9D8B030D-6E8A-4147-A177-3AD203B41FA5}">
                      <a16:colId xmlns:a16="http://schemas.microsoft.com/office/drawing/2014/main" val="468683874"/>
                    </a:ext>
                  </a:extLst>
                </a:gridCol>
                <a:gridCol w="3261508">
                  <a:extLst>
                    <a:ext uri="{9D8B030D-6E8A-4147-A177-3AD203B41FA5}">
                      <a16:colId xmlns:a16="http://schemas.microsoft.com/office/drawing/2014/main" val="2162121144"/>
                    </a:ext>
                  </a:extLst>
                </a:gridCol>
              </a:tblGrid>
              <a:tr h="316296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Grant </a:t>
                      </a:r>
                    </a:p>
                  </a:txBody>
                  <a:tcPr marL="68580" marR="68580" marT="34290" marB="34290">
                    <a:solidFill>
                      <a:srgbClr val="004F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</a:t>
                      </a:r>
                    </a:p>
                  </a:txBody>
                  <a:tcPr marL="68580" marR="68580" marT="34290" marB="34290">
                    <a:solidFill>
                      <a:srgbClr val="004F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Institution</a:t>
                      </a:r>
                    </a:p>
                  </a:txBody>
                  <a:tcPr marL="68580" marR="68580" marT="34290" marB="34290">
                    <a:solidFill>
                      <a:srgbClr val="004F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Title</a:t>
                      </a:r>
                    </a:p>
                  </a:txBody>
                  <a:tcPr marL="68580" marR="68580" marT="34290" marB="34290">
                    <a:solidFill>
                      <a:srgbClr val="004F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292482"/>
                  </a:ext>
                </a:extLst>
              </a:tr>
              <a:tr h="678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1U01CA243688-01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Mack, Jennifer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  <a:cs typeface="Calibri" panose="020F0502020204030204" pitchFamily="34" charset="0"/>
                        </a:rPr>
                        <a:t>Dana Farber Cancer Institute</a:t>
                      </a:r>
                    </a:p>
                  </a:txBody>
                  <a:tcPr marL="68580" marR="68580" marT="34290" marB="3429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The AYA-RISE intervention: Risk information and screening education for adolescents and young adults with cancer predisposition syndromes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413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61821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1B7BAE-E6B8-4716-8465-D9CA353A4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88"/>
            <a:ext cx="9144000" cy="45653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B827D9-1EBA-4125-9893-168B9DC02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9269" y="4734376"/>
            <a:ext cx="5984360" cy="193909"/>
          </a:xfrm>
        </p:spPr>
        <p:txBody>
          <a:bodyPr/>
          <a:lstStyle/>
          <a:p>
            <a:pPr algn="ctr"/>
            <a:r>
              <a:rPr lang="en-US" sz="15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NCI Leads</a:t>
            </a:r>
            <a:r>
              <a:rPr lang="en-US" sz="1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Cynthia Vinson, April Oh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https://cancercontrol.cancer.gov/IS/initiatives/ISC3.html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38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18011-1A17-4AAE-8D09-A5A6BA3B1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0C712EE-ED15-453E-A649-E2D429DFA1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3713" y="1069975"/>
            <a:ext cx="8166100" cy="3600450"/>
          </a:xfrm>
        </p:spPr>
        <p:txBody>
          <a:bodyPr/>
          <a:lstStyle/>
          <a:p>
            <a:r>
              <a:rPr lang="en-US" sz="1800" b="1" dirty="0"/>
              <a:t>Implementation practice:</a:t>
            </a:r>
            <a:r>
              <a:rPr lang="en-US" sz="1800" dirty="0"/>
              <a:t> </a:t>
            </a:r>
            <a:r>
              <a:rPr lang="en-US" sz="1800" i="1" dirty="0"/>
              <a:t>Using</a:t>
            </a:r>
            <a:r>
              <a:rPr lang="en-US" sz="1800" dirty="0"/>
              <a:t> interventions in health care and public health settings (i.e., </a:t>
            </a:r>
            <a:r>
              <a:rPr lang="en-US" sz="1700" dirty="0"/>
              <a:t>the act of implementing something)</a:t>
            </a:r>
            <a:br>
              <a:rPr lang="en-US" sz="1700" dirty="0"/>
            </a:br>
            <a:endParaRPr lang="en-US" sz="1700" dirty="0"/>
          </a:p>
          <a:p>
            <a:r>
              <a:rPr lang="en-US" sz="1800" b="1" dirty="0"/>
              <a:t>Implementation science: </a:t>
            </a:r>
            <a:r>
              <a:rPr lang="en-US" sz="1800" i="1" dirty="0"/>
              <a:t>Studying the use</a:t>
            </a:r>
            <a:r>
              <a:rPr lang="en-US" sz="1800" dirty="0"/>
              <a:t> of interventions in health care and public health settings</a:t>
            </a:r>
          </a:p>
          <a:p>
            <a:pPr lvl="1"/>
            <a:r>
              <a:rPr lang="en-US" sz="1700" dirty="0"/>
              <a:t>“scientific study of methods to promote the systematic uptake of research findings and other evidence-based practices into routine practice” (Eccles &amp; Mittman 2006)</a:t>
            </a:r>
          </a:p>
          <a:p>
            <a:pPr lvl="1"/>
            <a:r>
              <a:rPr lang="en-US" sz="1700" dirty="0">
                <a:cs typeface="Calibri"/>
              </a:rPr>
              <a:t>“study of the use of strategies to adopt and integrate evidence-based interventions into clinical and community settings” (Glasgow 2012)</a:t>
            </a:r>
            <a:br>
              <a:rPr lang="en-US" sz="1700" dirty="0">
                <a:cs typeface="Calibri"/>
              </a:rPr>
            </a:br>
            <a:r>
              <a:rPr lang="en-US" sz="1700" dirty="0">
                <a:cs typeface="Calibri"/>
              </a:rPr>
              <a:t> </a:t>
            </a:r>
          </a:p>
          <a:p>
            <a:pPr lvl="1"/>
            <a:endParaRPr lang="en-US" sz="17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24176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831F2-EAAB-4AFB-AEE4-8DC343BA4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ISC</a:t>
            </a:r>
            <a:r>
              <a:rPr lang="en-US" baseline="30000" dirty="0"/>
              <a:t>3</a:t>
            </a:r>
            <a:r>
              <a:rPr lang="en-US" dirty="0"/>
              <a:t> Funded Sites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40DB3A-4B6C-4E1F-ABC2-759FE3862EA2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2529578" y="1324005"/>
            <a:ext cx="4130460" cy="30357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E95052-734C-4C77-A7C6-BC4C3820A489}"/>
              </a:ext>
            </a:extLst>
          </p:cNvPr>
          <p:cNvSpPr/>
          <p:nvPr/>
        </p:nvSpPr>
        <p:spPr>
          <a:xfrm>
            <a:off x="1428890" y="3234607"/>
            <a:ext cx="16674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900" b="1" dirty="0">
                <a:solidFill>
                  <a:srgbClr val="606060"/>
                </a:solidFill>
              </a:rPr>
              <a:t>University of Colorado, Denver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A22696-333D-40FB-B728-1E4DD81589F8}"/>
              </a:ext>
            </a:extLst>
          </p:cNvPr>
          <p:cNvSpPr/>
          <p:nvPr/>
        </p:nvSpPr>
        <p:spPr>
          <a:xfrm>
            <a:off x="6005509" y="3165358"/>
            <a:ext cx="1329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900" b="1" dirty="0">
                <a:solidFill>
                  <a:srgbClr val="606060"/>
                </a:solidFill>
              </a:rPr>
              <a:t>Wake Forest University </a:t>
            </a:r>
          </a:p>
          <a:p>
            <a:pPr algn="ctr" defTabSz="342900"/>
            <a:r>
              <a:rPr lang="en-US" sz="900" b="1" dirty="0">
                <a:solidFill>
                  <a:srgbClr val="606060"/>
                </a:solidFill>
              </a:rPr>
              <a:t>Health Sciences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C39744-7380-43C6-A32C-5FB726FB9797}"/>
              </a:ext>
            </a:extLst>
          </p:cNvPr>
          <p:cNvSpPr/>
          <p:nvPr/>
        </p:nvSpPr>
        <p:spPr>
          <a:xfrm>
            <a:off x="4594808" y="4112937"/>
            <a:ext cx="182453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900" b="1" dirty="0">
                <a:solidFill>
                  <a:srgbClr val="606060"/>
                </a:solidFill>
              </a:rPr>
              <a:t>Washington University in St. Louis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72EF87-366A-4E9C-A8C1-22EAC07DC942}"/>
              </a:ext>
            </a:extLst>
          </p:cNvPr>
          <p:cNvSpPr/>
          <p:nvPr/>
        </p:nvSpPr>
        <p:spPr>
          <a:xfrm>
            <a:off x="1405590" y="1948085"/>
            <a:ext cx="1058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900" b="1" dirty="0">
                <a:solidFill>
                  <a:srgbClr val="606060"/>
                </a:solidFill>
              </a:rPr>
              <a:t>Oregon Health &amp; </a:t>
            </a:r>
          </a:p>
          <a:p>
            <a:pPr defTabSz="342900"/>
            <a:r>
              <a:rPr lang="en-US" sz="900" b="1" dirty="0">
                <a:solidFill>
                  <a:srgbClr val="606060"/>
                </a:solidFill>
              </a:rPr>
              <a:t>Science University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45EEBA-4E64-4DD4-B5D9-48A4118E4B2A}"/>
              </a:ext>
            </a:extLst>
          </p:cNvPr>
          <p:cNvSpPr/>
          <p:nvPr/>
        </p:nvSpPr>
        <p:spPr>
          <a:xfrm>
            <a:off x="6278244" y="1390293"/>
            <a:ext cx="170431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900" b="1" dirty="0">
                <a:solidFill>
                  <a:srgbClr val="606060"/>
                </a:solidFill>
              </a:rPr>
              <a:t>Harvard School of Public Health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782F8-453C-4A8B-A972-E470F7B795F4}"/>
              </a:ext>
            </a:extLst>
          </p:cNvPr>
          <p:cNvSpPr/>
          <p:nvPr/>
        </p:nvSpPr>
        <p:spPr>
          <a:xfrm>
            <a:off x="1335157" y="1409147"/>
            <a:ext cx="140775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900" b="1" dirty="0">
                <a:solidFill>
                  <a:srgbClr val="606060"/>
                </a:solidFill>
              </a:rPr>
              <a:t>University of Washington</a:t>
            </a:r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5FF8DB2F-9CCD-4D80-A379-3F9444F31B9B}"/>
              </a:ext>
            </a:extLst>
          </p:cNvPr>
          <p:cNvSpPr/>
          <p:nvPr/>
        </p:nvSpPr>
        <p:spPr>
          <a:xfrm>
            <a:off x="5857273" y="2812240"/>
            <a:ext cx="236411" cy="192487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87B8DE-6B03-4F79-901B-149D1260480F}"/>
              </a:ext>
            </a:extLst>
          </p:cNvPr>
          <p:cNvCxnSpPr>
            <a:cxnSpLocks/>
          </p:cNvCxnSpPr>
          <p:nvPr/>
        </p:nvCxnSpPr>
        <p:spPr>
          <a:xfrm>
            <a:off x="2633327" y="1557704"/>
            <a:ext cx="323031" cy="4033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30E53CE-F9D0-478A-9898-0B4D51B9474E}"/>
              </a:ext>
            </a:extLst>
          </p:cNvPr>
          <p:cNvCxnSpPr>
            <a:cxnSpLocks/>
          </p:cNvCxnSpPr>
          <p:nvPr/>
        </p:nvCxnSpPr>
        <p:spPr>
          <a:xfrm flipV="1">
            <a:off x="2252430" y="1948087"/>
            <a:ext cx="571328" cy="17312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8958A55-C95F-4372-B519-1671AAC13E8D}"/>
              </a:ext>
            </a:extLst>
          </p:cNvPr>
          <p:cNvCxnSpPr/>
          <p:nvPr/>
        </p:nvCxnSpPr>
        <p:spPr>
          <a:xfrm flipH="1" flipV="1">
            <a:off x="4978654" y="2854504"/>
            <a:ext cx="213833" cy="125843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8A1C6C0-46FD-4BFF-AECA-8554A85C0AD0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6449392" y="1621125"/>
            <a:ext cx="681009" cy="50008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203C74F-C656-4E9D-8D38-36380F753041}"/>
              </a:ext>
            </a:extLst>
          </p:cNvPr>
          <p:cNvCxnSpPr/>
          <p:nvPr/>
        </p:nvCxnSpPr>
        <p:spPr>
          <a:xfrm flipV="1">
            <a:off x="2956357" y="2704280"/>
            <a:ext cx="942905" cy="6342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6C98FB7-A9B2-47A1-8051-B871A800CAE2}"/>
              </a:ext>
            </a:extLst>
          </p:cNvPr>
          <p:cNvCxnSpPr>
            <a:cxnSpLocks/>
            <a:endCxn id="21" idx="3"/>
          </p:cNvCxnSpPr>
          <p:nvPr/>
        </p:nvCxnSpPr>
        <p:spPr>
          <a:xfrm flipH="1" flipV="1">
            <a:off x="6048533" y="3004725"/>
            <a:ext cx="378846" cy="18765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F2652FBD-E3D4-42B9-A051-38867A9E5F25}"/>
              </a:ext>
            </a:extLst>
          </p:cNvPr>
          <p:cNvSpPr/>
          <p:nvPr/>
        </p:nvSpPr>
        <p:spPr>
          <a:xfrm>
            <a:off x="2913524" y="1475329"/>
            <a:ext cx="220926" cy="173123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Star: 5 Points 29">
            <a:extLst>
              <a:ext uri="{FF2B5EF4-FFF2-40B4-BE49-F238E27FC236}">
                <a16:creationId xmlns:a16="http://schemas.microsoft.com/office/drawing/2014/main" id="{6BC0D2A7-6C7D-426B-9B61-2DE7B2F875B7}"/>
              </a:ext>
            </a:extLst>
          </p:cNvPr>
          <p:cNvSpPr/>
          <p:nvPr/>
        </p:nvSpPr>
        <p:spPr>
          <a:xfrm>
            <a:off x="2784600" y="1828798"/>
            <a:ext cx="220926" cy="173123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Star: 5 Points 31">
            <a:extLst>
              <a:ext uri="{FF2B5EF4-FFF2-40B4-BE49-F238E27FC236}">
                <a16:creationId xmlns:a16="http://schemas.microsoft.com/office/drawing/2014/main" id="{9AB43FE7-BD3A-438D-8E10-0EE8E4462F98}"/>
              </a:ext>
            </a:extLst>
          </p:cNvPr>
          <p:cNvSpPr/>
          <p:nvPr/>
        </p:nvSpPr>
        <p:spPr>
          <a:xfrm>
            <a:off x="6278243" y="2033606"/>
            <a:ext cx="220926" cy="173123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76F4CA5A-D257-40BB-A207-628FD346E4F0}"/>
              </a:ext>
            </a:extLst>
          </p:cNvPr>
          <p:cNvSpPr/>
          <p:nvPr/>
        </p:nvSpPr>
        <p:spPr>
          <a:xfrm>
            <a:off x="4840703" y="2674976"/>
            <a:ext cx="220926" cy="173123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93812D-FFCC-4835-9BD1-9E2A1B39E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983" y="2551612"/>
            <a:ext cx="320068" cy="2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455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831F2-EAAB-4AFB-AEE4-8DC343BA4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  <a:latin typeface="Arial (Headings)"/>
                <a:cs typeface="Calibri" panose="020F0502020204030204" pitchFamily="34" charset="0"/>
              </a:rPr>
              <a:t>Implementation Science Centers in Cancer Control (ISC</a:t>
            </a:r>
            <a:r>
              <a:rPr lang="en-US" baseline="30000" dirty="0">
                <a:solidFill>
                  <a:schemeClr val="accent3"/>
                </a:solidFill>
                <a:latin typeface="Arial (Headings)"/>
                <a:cs typeface="Calibri" panose="020F0502020204030204" pitchFamily="34" charset="0"/>
              </a:rPr>
              <a:t>3</a:t>
            </a:r>
            <a:r>
              <a:rPr lang="en-US" dirty="0">
                <a:solidFill>
                  <a:schemeClr val="accent3"/>
                </a:solidFill>
                <a:latin typeface="Arial (Headings)"/>
                <a:cs typeface="Calibri" panose="020F0502020204030204" pitchFamily="34" charset="0"/>
              </a:rPr>
              <a:t>)</a:t>
            </a:r>
            <a:endParaRPr lang="en-US" dirty="0"/>
          </a:p>
        </p:txBody>
      </p:sp>
      <p:pic>
        <p:nvPicPr>
          <p:cNvPr id="26" name="Content Placeholder 3">
            <a:extLst>
              <a:ext uri="{FF2B5EF4-FFF2-40B4-BE49-F238E27FC236}">
                <a16:creationId xmlns:a16="http://schemas.microsoft.com/office/drawing/2014/main" id="{3DC165E4-1427-4627-80B4-14B7126E018D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3"/>
          <a:srcRect r="14464"/>
          <a:stretch/>
        </p:blipFill>
        <p:spPr>
          <a:xfrm>
            <a:off x="819493" y="951627"/>
            <a:ext cx="7505014" cy="33898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408794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NCI Annual Plan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B59595-3470-46B9-94CE-26BA90133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4010"/>
            <a:ext cx="9144000" cy="407588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4C5D78F-FA36-4AE2-8130-14BAD534BF3F}"/>
              </a:ext>
            </a:extLst>
          </p:cNvPr>
          <p:cNvSpPr/>
          <p:nvPr/>
        </p:nvSpPr>
        <p:spPr>
          <a:xfrm>
            <a:off x="6008915" y="882327"/>
            <a:ext cx="1598279" cy="522685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9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56" y="800100"/>
            <a:ext cx="66675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7" name="TextBox 1"/>
          <p:cNvSpPr txBox="1">
            <a:spLocks noChangeArrowheads="1"/>
          </p:cNvSpPr>
          <p:nvPr/>
        </p:nvSpPr>
        <p:spPr bwMode="auto">
          <a:xfrm>
            <a:off x="2171700" y="4352151"/>
            <a:ext cx="56578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x-none" sz="1200">
                <a:ea typeface="MS PGothic" charset="-128"/>
              </a:rPr>
              <a:t>https://nccih.nih.gov/grants/mindbody/framework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7AEEED-2B9F-47F1-B9F3-B420EFE69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Considering implementation science earlier</a:t>
            </a:r>
          </a:p>
        </p:txBody>
      </p:sp>
    </p:spTree>
    <p:extLst>
      <p:ext uri="{BB962C8B-B14F-4D97-AF65-F5344CB8AC3E}">
        <p14:creationId xmlns:p14="http://schemas.microsoft.com/office/powerpoint/2010/main" val="8354954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D7157-2241-478C-A4DB-D98563BA7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224895"/>
            <a:ext cx="1954957" cy="3348182"/>
          </a:xfrm>
        </p:spPr>
        <p:txBody>
          <a:bodyPr/>
          <a:lstStyle/>
          <a:p>
            <a:r>
              <a:rPr lang="en-US" dirty="0"/>
              <a:t>PRECIS-2</a:t>
            </a:r>
            <a:br>
              <a:rPr lang="en-US" dirty="0"/>
            </a:br>
            <a:br>
              <a:rPr lang="en-US" dirty="0"/>
            </a:br>
            <a:r>
              <a:rPr lang="en-US" b="1" dirty="0" err="1"/>
              <a:t>PR</a:t>
            </a:r>
            <a:r>
              <a:rPr lang="en-US" dirty="0" err="1"/>
              <a:t>agmatic</a:t>
            </a:r>
            <a:r>
              <a:rPr lang="en-US" dirty="0"/>
              <a:t> </a:t>
            </a:r>
            <a:r>
              <a:rPr lang="en-US" b="1" dirty="0"/>
              <a:t>E</a:t>
            </a:r>
            <a:r>
              <a:rPr lang="en-US" dirty="0"/>
              <a:t>xplanatory </a:t>
            </a:r>
            <a:r>
              <a:rPr lang="en-US" b="1" dirty="0"/>
              <a:t>C</a:t>
            </a:r>
            <a:r>
              <a:rPr lang="en-US" dirty="0"/>
              <a:t>ontinuum </a:t>
            </a:r>
            <a:r>
              <a:rPr lang="en-US" b="1" dirty="0"/>
              <a:t>I</a:t>
            </a:r>
            <a:r>
              <a:rPr lang="en-US" dirty="0"/>
              <a:t>ndicator </a:t>
            </a:r>
            <a:r>
              <a:rPr lang="en-US" b="1" dirty="0"/>
              <a:t>S</a:t>
            </a:r>
            <a:r>
              <a:rPr lang="en-US" dirty="0"/>
              <a:t>ummary: A tool to design pragmatic trials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2E50BE9-83D0-4EDF-9C9F-3848888F44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5"/>
          <a:stretch/>
        </p:blipFill>
        <p:spPr bwMode="auto">
          <a:xfrm>
            <a:off x="2448733" y="311658"/>
            <a:ext cx="5401727" cy="441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454455-17AB-42FF-A603-46D41529DB12}"/>
              </a:ext>
            </a:extLst>
          </p:cNvPr>
          <p:cNvSpPr txBox="1"/>
          <p:nvPr/>
        </p:nvSpPr>
        <p:spPr>
          <a:xfrm>
            <a:off x="2448733" y="4748041"/>
            <a:ext cx="5401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1 = Very explanatory, 5 = Very pragmatic; </a:t>
            </a:r>
            <a:r>
              <a: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Loudon et al., 2015. </a:t>
            </a:r>
            <a:endParaRPr lang="en-US" sz="1400" b="1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9303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56" y="800100"/>
            <a:ext cx="66675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2171700" y="1314450"/>
            <a:ext cx="1428750" cy="1428750"/>
          </a:xfrm>
          <a:prstGeom prst="ellipse">
            <a:avLst/>
          </a:prstGeom>
          <a:solidFill>
            <a:schemeClr val="accent1">
              <a:alpha val="6117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x-none" altLang="x-none" sz="1800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3314700" y="1485900"/>
            <a:ext cx="1428750" cy="1428750"/>
          </a:xfrm>
          <a:prstGeom prst="ellipse">
            <a:avLst/>
          </a:prstGeom>
          <a:solidFill>
            <a:schemeClr val="accent1">
              <a:alpha val="6117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x-none" altLang="x-none" sz="1800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400550" y="1428750"/>
            <a:ext cx="1428750" cy="1428750"/>
          </a:xfrm>
          <a:prstGeom prst="ellipse">
            <a:avLst/>
          </a:prstGeom>
          <a:solidFill>
            <a:schemeClr val="accent1">
              <a:alpha val="6117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x-none" altLang="x-none" sz="1800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5600700" y="1200150"/>
            <a:ext cx="1428750" cy="1428750"/>
          </a:xfrm>
          <a:prstGeom prst="ellipse">
            <a:avLst/>
          </a:prstGeom>
          <a:solidFill>
            <a:schemeClr val="accent1">
              <a:alpha val="6117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x-none" altLang="x-none" sz="1800"/>
          </a:p>
        </p:txBody>
      </p:sp>
      <p:sp>
        <p:nvSpPr>
          <p:cNvPr id="10" name="Right Arrow 9"/>
          <p:cNvSpPr>
            <a:spLocks noChangeArrowheads="1"/>
          </p:cNvSpPr>
          <p:nvPr/>
        </p:nvSpPr>
        <p:spPr bwMode="auto">
          <a:xfrm rot="-5400000">
            <a:off x="3771900" y="3086100"/>
            <a:ext cx="514350" cy="2857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x-none" altLang="x-none" sz="1800"/>
          </a:p>
        </p:txBody>
      </p:sp>
      <p:sp>
        <p:nvSpPr>
          <p:cNvPr id="11" name="Right Arrow 10"/>
          <p:cNvSpPr>
            <a:spLocks noChangeArrowheads="1"/>
          </p:cNvSpPr>
          <p:nvPr/>
        </p:nvSpPr>
        <p:spPr bwMode="auto">
          <a:xfrm rot="-5400000">
            <a:off x="2743200" y="2914650"/>
            <a:ext cx="514350" cy="2857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x-none" altLang="x-none" sz="1800"/>
          </a:p>
        </p:txBody>
      </p:sp>
      <p:sp>
        <p:nvSpPr>
          <p:cNvPr id="12" name="Right Arrow 11"/>
          <p:cNvSpPr>
            <a:spLocks noChangeArrowheads="1"/>
          </p:cNvSpPr>
          <p:nvPr/>
        </p:nvSpPr>
        <p:spPr bwMode="auto">
          <a:xfrm rot="-5400000">
            <a:off x="4914900" y="3086100"/>
            <a:ext cx="514350" cy="2857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x-none" altLang="x-none" sz="1800"/>
          </a:p>
        </p:txBody>
      </p:sp>
      <p:sp>
        <p:nvSpPr>
          <p:cNvPr id="13" name="Right Arrow 12"/>
          <p:cNvSpPr>
            <a:spLocks noChangeArrowheads="1"/>
          </p:cNvSpPr>
          <p:nvPr/>
        </p:nvSpPr>
        <p:spPr bwMode="auto">
          <a:xfrm rot="-5400000">
            <a:off x="6115050" y="2800350"/>
            <a:ext cx="514350" cy="2857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x-none" altLang="x-none" sz="1800"/>
          </a:p>
        </p:txBody>
      </p:sp>
      <p:sp>
        <p:nvSpPr>
          <p:cNvPr id="34827" name="TextBox 1"/>
          <p:cNvSpPr txBox="1">
            <a:spLocks noChangeArrowheads="1"/>
          </p:cNvSpPr>
          <p:nvPr/>
        </p:nvSpPr>
        <p:spPr bwMode="auto">
          <a:xfrm>
            <a:off x="2171700" y="4352151"/>
            <a:ext cx="56578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x-none" sz="1200">
                <a:ea typeface="MS PGothic" charset="-128"/>
              </a:rPr>
              <a:t>https://nccih.nih.gov/grants/mindbody/framework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71700" y="3543300"/>
            <a:ext cx="5372100" cy="1477328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x-none" sz="1500" dirty="0">
                <a:solidFill>
                  <a:schemeClr val="bg1"/>
                </a:solidFill>
                <a:latin typeface="+mj-lt"/>
                <a:ea typeface="MS PGothic" charset="-128"/>
              </a:rPr>
              <a:t>Designing for Implementation</a:t>
            </a:r>
          </a:p>
          <a:p>
            <a:pPr indent="-68580">
              <a:buFontTx/>
              <a:buChar char="•"/>
            </a:pPr>
            <a:r>
              <a:rPr lang="en-US" altLang="x-none" sz="1500" dirty="0">
                <a:solidFill>
                  <a:schemeClr val="bg1"/>
                </a:solidFill>
                <a:latin typeface="+mj-lt"/>
                <a:ea typeface="MS PGothic" charset="-128"/>
              </a:rPr>
              <a:t> Who</a:t>
            </a:r>
            <a:r>
              <a:rPr lang="en-US" altLang="en-US" sz="1500" dirty="0">
                <a:solidFill>
                  <a:schemeClr val="bg1"/>
                </a:solidFill>
                <a:latin typeface="+mj-lt"/>
                <a:ea typeface="MS PGothic" charset="-128"/>
              </a:rPr>
              <a:t>’</a:t>
            </a:r>
            <a:r>
              <a:rPr lang="en-US" altLang="x-none" sz="1500" dirty="0">
                <a:solidFill>
                  <a:schemeClr val="bg1"/>
                </a:solidFill>
                <a:latin typeface="+mj-lt"/>
                <a:ea typeface="MS PGothic" charset="-128"/>
              </a:rPr>
              <a:t>s going to deliver it?</a:t>
            </a:r>
          </a:p>
          <a:p>
            <a:pPr indent="-68580">
              <a:buFontTx/>
              <a:buChar char="•"/>
            </a:pPr>
            <a:r>
              <a:rPr lang="en-US" altLang="x-none" sz="1500" dirty="0">
                <a:solidFill>
                  <a:schemeClr val="bg1"/>
                </a:solidFill>
                <a:latin typeface="+mj-lt"/>
                <a:ea typeface="MS PGothic" charset="-128"/>
              </a:rPr>
              <a:t> Fit with ultimate patient population</a:t>
            </a:r>
          </a:p>
          <a:p>
            <a:pPr indent="-68580">
              <a:buFontTx/>
              <a:buChar char="•"/>
            </a:pPr>
            <a:r>
              <a:rPr lang="en-US" altLang="x-none" sz="1500" dirty="0">
                <a:solidFill>
                  <a:schemeClr val="bg1"/>
                </a:solidFill>
                <a:latin typeface="+mj-lt"/>
                <a:ea typeface="MS PGothic" charset="-128"/>
              </a:rPr>
              <a:t> Building in tests of training, support, adherence, mediators and moderators to high quality delivery</a:t>
            </a:r>
          </a:p>
          <a:p>
            <a:pPr indent="-68580">
              <a:buFontTx/>
              <a:buChar char="•"/>
            </a:pPr>
            <a:r>
              <a:rPr lang="en-US" altLang="x-none" sz="1500" dirty="0">
                <a:solidFill>
                  <a:schemeClr val="bg1"/>
                </a:solidFill>
                <a:latin typeface="+mj-lt"/>
                <a:ea typeface="MS PGothic" charset="-128"/>
              </a:rPr>
              <a:t> Hybrid designs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7AEEED-2B9F-47F1-B9F3-B420EFE69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Considering implementation science earlier</a:t>
            </a:r>
          </a:p>
        </p:txBody>
      </p:sp>
    </p:spTree>
    <p:extLst>
      <p:ext uri="{BB962C8B-B14F-4D97-AF65-F5344CB8AC3E}">
        <p14:creationId xmlns:p14="http://schemas.microsoft.com/office/powerpoint/2010/main" val="278122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CCAB4-2A5D-4D32-9233-6662FBC3E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designs: 1, 2, 3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C910FDEF-B6A0-4AB7-B333-ACA1E0252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926" y="858681"/>
            <a:ext cx="6684147" cy="377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5FDC2271-4364-43F8-A57A-D64424922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6760" y="4763036"/>
            <a:ext cx="45034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/>
            <a:r>
              <a:rPr lang="en-US" altLang="en-US" sz="1200" dirty="0">
                <a:solidFill>
                  <a:srgbClr val="000000"/>
                </a:solidFill>
              </a:rPr>
              <a:t>Curran et al. (2012). Effectiveness-implementation hybrid. </a:t>
            </a:r>
            <a:r>
              <a:rPr lang="en-US" altLang="en-US" sz="1200" i="1" dirty="0">
                <a:solidFill>
                  <a:srgbClr val="000000"/>
                </a:solidFill>
              </a:rPr>
              <a:t>Med Care</a:t>
            </a:r>
            <a:r>
              <a:rPr lang="en-US" altLang="en-US" sz="1200" dirty="0">
                <a:solidFill>
                  <a:srgbClr val="00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336111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0FAFC7-15DC-4B11-B85A-2A4B133EB5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47" b="3276"/>
          <a:stretch/>
        </p:blipFill>
        <p:spPr>
          <a:xfrm>
            <a:off x="707571" y="44738"/>
            <a:ext cx="7718701" cy="5098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44EA94-F763-4BEF-97DB-B27FEFEAC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43" b="1582"/>
          <a:stretch/>
        </p:blipFill>
        <p:spPr>
          <a:xfrm>
            <a:off x="3918856" y="1147533"/>
            <a:ext cx="4130223" cy="269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702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5EBFB-5AE1-4B84-AEBA-B987C5698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95927C-EE02-461E-B533-62D380ACA0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62231"/>
          <a:stretch/>
        </p:blipFill>
        <p:spPr>
          <a:xfrm>
            <a:off x="986970" y="3164294"/>
            <a:ext cx="6904319" cy="1640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AC89C9-88B9-4E5A-8A46-D93D1BDA65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9"/>
          <a:stretch/>
        </p:blipFill>
        <p:spPr>
          <a:xfrm>
            <a:off x="478972" y="311658"/>
            <a:ext cx="4188344" cy="28030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3D7341-CC6A-46AB-84D0-A555F5150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055" y="629053"/>
            <a:ext cx="3627202" cy="24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08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70677-DEEE-49EF-8567-013421B30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Textbooks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FA37CD-03A9-4A8D-976E-97206B6FBBAE}"/>
              </a:ext>
            </a:extLst>
          </p:cNvPr>
          <p:cNvSpPr txBox="1"/>
          <p:nvPr/>
        </p:nvSpPr>
        <p:spPr>
          <a:xfrm>
            <a:off x="1994606" y="4053154"/>
            <a:ext cx="1678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December 2017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B9BDBF-86B4-45D5-8487-223B4F44AFBB}"/>
              </a:ext>
            </a:extLst>
          </p:cNvPr>
          <p:cNvSpPr txBox="1"/>
          <p:nvPr/>
        </p:nvSpPr>
        <p:spPr>
          <a:xfrm>
            <a:off x="5287308" y="4053154"/>
            <a:ext cx="194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October 2018</a:t>
            </a:r>
          </a:p>
        </p:txBody>
      </p:sp>
      <p:pic>
        <p:nvPicPr>
          <p:cNvPr id="7" name="Picture 2" descr="https://global.oup.com/academic/covers/pop-up/9780190647421">
            <a:extLst>
              <a:ext uri="{FF2B5EF4-FFF2-40B4-BE49-F238E27FC236}">
                <a16:creationId xmlns:a16="http://schemas.microsoft.com/office/drawing/2014/main" id="{91154F43-EAB4-4F13-833F-8032114D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291" y="981052"/>
            <a:ext cx="2093809" cy="301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global.oup.com/academic/covers/pop-up/9780190683214">
            <a:extLst>
              <a:ext uri="{FF2B5EF4-FFF2-40B4-BE49-F238E27FC236}">
                <a16:creationId xmlns:a16="http://schemas.microsoft.com/office/drawing/2014/main" id="{79DA0B92-C9E9-4A48-AC6F-C5C3B7822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125" y="1021771"/>
            <a:ext cx="2081749" cy="297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44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89917-0A24-408D-BBC1-87EE769F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Evidence-based interventions</a:t>
            </a:r>
          </a:p>
        </p:txBody>
      </p:sp>
      <p:pic>
        <p:nvPicPr>
          <p:cNvPr id="4" name="Picture 14" descr="Image result for effective interventions my plate">
            <a:extLst>
              <a:ext uri="{FF2B5EF4-FFF2-40B4-BE49-F238E27FC236}">
                <a16:creationId xmlns:a16="http://schemas.microsoft.com/office/drawing/2014/main" id="{C52B5245-51FC-4171-ACF1-4EB0CE260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51" y="2475078"/>
            <a:ext cx="2250233" cy="204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hpv vaccine">
            <a:extLst>
              <a:ext uri="{FF2B5EF4-FFF2-40B4-BE49-F238E27FC236}">
                <a16:creationId xmlns:a16="http://schemas.microsoft.com/office/drawing/2014/main" id="{4FB76780-C5E0-4E49-BFC7-63E2F29336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27"/>
          <a:stretch/>
        </p:blipFill>
        <p:spPr bwMode="auto">
          <a:xfrm>
            <a:off x="280063" y="957733"/>
            <a:ext cx="2487210" cy="141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 for smoking cessation">
            <a:extLst>
              <a:ext uri="{FF2B5EF4-FFF2-40B4-BE49-F238E27FC236}">
                <a16:creationId xmlns:a16="http://schemas.microsoft.com/office/drawing/2014/main" id="{F0105917-F785-4D9B-A5ED-4CB1230D7C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9" t="4604" r="20127" b="4546"/>
          <a:stretch/>
        </p:blipFill>
        <p:spPr bwMode="auto">
          <a:xfrm>
            <a:off x="2861230" y="1357020"/>
            <a:ext cx="1336610" cy="135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Image result for colorectal cancer screening guidelines">
            <a:extLst>
              <a:ext uri="{FF2B5EF4-FFF2-40B4-BE49-F238E27FC236}">
                <a16:creationId xmlns:a16="http://schemas.microsoft.com/office/drawing/2014/main" id="{25796E03-2D0D-4EA1-ADFE-6B336D9AA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797" y="957733"/>
            <a:ext cx="2250234" cy="151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Image result for cervical cancer screening">
            <a:extLst>
              <a:ext uri="{FF2B5EF4-FFF2-40B4-BE49-F238E27FC236}">
                <a16:creationId xmlns:a16="http://schemas.microsoft.com/office/drawing/2014/main" id="{D52044F9-1ED5-4764-BF55-A2ED503ED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459" y="2832366"/>
            <a:ext cx="2324989" cy="168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Image result for physical activity cancer survivors">
            <a:extLst>
              <a:ext uri="{FF2B5EF4-FFF2-40B4-BE49-F238E27FC236}">
                <a16:creationId xmlns:a16="http://schemas.microsoft.com/office/drawing/2014/main" id="{1ECBB47A-9044-4865-A8F1-DC90C43D6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123" y="3232039"/>
            <a:ext cx="2953139" cy="122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nccn clinical practice guidelines in oncology">
            <a:extLst>
              <a:ext uri="{FF2B5EF4-FFF2-40B4-BE49-F238E27FC236}">
                <a16:creationId xmlns:a16="http://schemas.microsoft.com/office/drawing/2014/main" id="{8880F588-C409-445B-9A3B-A6C1A1EF4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068" y="874728"/>
            <a:ext cx="2256869" cy="22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5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84B53-7E1D-421F-B2A8-1683FDCEF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3C18F-F0A6-4C2F-B0F2-AD1764563C9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arenR"/>
            </a:pPr>
            <a:r>
              <a:rPr lang="en-US" dirty="0"/>
              <a:t>Define key objectives and terminology in implementation science </a:t>
            </a:r>
          </a:p>
          <a:p>
            <a:pPr marL="457200" lvl="0" indent="-457200">
              <a:buFont typeface="+mj-lt"/>
              <a:buAutoNum type="arabicParenR"/>
            </a:pPr>
            <a:r>
              <a:rPr lang="en-US" dirty="0"/>
              <a:t>Describe funding opportunities and other resources at NCI </a:t>
            </a:r>
          </a:p>
          <a:p>
            <a:pPr marL="457200" lvl="0" indent="-457200">
              <a:buFont typeface="+mj-lt"/>
              <a:buAutoNum type="arabicParenR"/>
            </a:pPr>
            <a:r>
              <a:rPr lang="en-US" dirty="0">
                <a:highlight>
                  <a:srgbClr val="FFFF00"/>
                </a:highlight>
              </a:rPr>
              <a:t>Identify priority research areas for advancing implementation science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9705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A316433-292A-4E86-9B2D-BC8C1238F72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1300813" y="0"/>
            <a:ext cx="6518884" cy="21729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DB022B-0132-46CA-989D-B35F8377E8FE}"/>
              </a:ext>
            </a:extLst>
          </p:cNvPr>
          <p:cNvSpPr txBox="1"/>
          <p:nvPr/>
        </p:nvSpPr>
        <p:spPr>
          <a:xfrm>
            <a:off x="1300813" y="2223815"/>
            <a:ext cx="66041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 defTabSz="257175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Implementation Science Consortium in Cancer </a:t>
            </a:r>
            <a:r>
              <a:rPr lang="en-US" sz="14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(ISCC; July 10-12, 2019)</a:t>
            </a:r>
          </a:p>
          <a:p>
            <a:pPr marL="503635" lvl="1" indent="-160735" defTabSz="25717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107 in-person attendees (72 institutions)</a:t>
            </a:r>
          </a:p>
          <a:p>
            <a:pPr marL="503635" lvl="1" indent="-160735" defTabSz="25717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136 online attendees (102 institutions)</a:t>
            </a:r>
          </a:p>
          <a:p>
            <a:pPr marL="503635" lvl="1" indent="-160735" defTabSz="257175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latin typeface="+mj-lt"/>
              <a:cs typeface="Calibri" panose="020F0502020204030204" pitchFamily="34" charset="0"/>
            </a:endParaRPr>
          </a:p>
          <a:p>
            <a:pPr marL="160735" indent="-160735" defTabSz="257175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Goals</a:t>
            </a:r>
            <a:r>
              <a:rPr lang="en-US" sz="14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 identified by participants:</a:t>
            </a:r>
          </a:p>
          <a:p>
            <a:pPr marL="503635" lvl="1" indent="-160735" defTabSz="25717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Advance implementation science (IS); build capacity; collaboration; articulate and create a vision for IS across Moonshot Initiatives and beyond</a:t>
            </a:r>
          </a:p>
          <a:p>
            <a:pPr marL="503635" lvl="1" indent="-160735" defTabSz="257175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latin typeface="+mj-lt"/>
              <a:cs typeface="Calibri" panose="020F0502020204030204" pitchFamily="34" charset="0"/>
            </a:endParaRPr>
          </a:p>
          <a:p>
            <a:pPr marL="160735" indent="-160735" defTabSz="257175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Future meetings </a:t>
            </a:r>
            <a:r>
              <a:rPr lang="en-US" sz="14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hosted by Implementation Science Centers: </a:t>
            </a:r>
          </a:p>
          <a:p>
            <a:pPr marL="503635" lvl="1" indent="-160735" defTabSz="25717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Wake Forest (2020); Colorado (2021); Seattle (2022)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E14A15-58AE-334D-BC27-86BD85BA9D3B}"/>
              </a:ext>
            </a:extLst>
          </p:cNvPr>
          <p:cNvSpPr txBox="1"/>
          <p:nvPr/>
        </p:nvSpPr>
        <p:spPr>
          <a:xfrm>
            <a:off x="3334406" y="4718988"/>
            <a:ext cx="545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https://cancercontrol.cancer.gov/IS/initiatives/iscc.html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76399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8307324" cy="3600450"/>
          </a:xfrm>
        </p:spPr>
        <p:txBody>
          <a:bodyPr/>
          <a:lstStyle/>
          <a:p>
            <a:r>
              <a:rPr lang="en-US" dirty="0"/>
              <a:t>20 projects generated across 7 working groups</a:t>
            </a:r>
          </a:p>
          <a:p>
            <a:r>
              <a:rPr lang="en-US" dirty="0"/>
              <a:t>Working groups: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Implementation laboratories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Rapid cycle designs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Economics &amp; costs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Technology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Equity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Policy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Precision medicine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A139D5-E201-A842-9E92-80750E26C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934" y="4289425"/>
            <a:ext cx="34925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83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bject 36">
            <a:extLst>
              <a:ext uri="{FF2B5EF4-FFF2-40B4-BE49-F238E27FC236}">
                <a16:creationId xmlns:a16="http://schemas.microsoft.com/office/drawing/2014/main" id="{E51130ED-AE00-4FAC-A56C-E81B18C616E3}"/>
              </a:ext>
            </a:extLst>
          </p:cNvPr>
          <p:cNvSpPr/>
          <p:nvPr/>
        </p:nvSpPr>
        <p:spPr>
          <a:xfrm>
            <a:off x="4668335" y="94592"/>
            <a:ext cx="171399" cy="39434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0698" y="1868869"/>
            <a:ext cx="3318547" cy="0"/>
          </a:xfrm>
          <a:custGeom>
            <a:avLst/>
            <a:gdLst/>
            <a:ahLst/>
            <a:cxnLst/>
            <a:rect l="l" t="t" r="r" b="b"/>
            <a:pathLst>
              <a:path w="3834765">
                <a:moveTo>
                  <a:pt x="0" y="0"/>
                </a:moveTo>
                <a:lnTo>
                  <a:pt x="3834625" y="0"/>
                </a:lnTo>
              </a:path>
            </a:pathLst>
          </a:custGeom>
          <a:ln w="127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73457" y="229585"/>
            <a:ext cx="0" cy="3282278"/>
          </a:xfrm>
          <a:custGeom>
            <a:avLst/>
            <a:gdLst/>
            <a:ahLst/>
            <a:cxnLst/>
            <a:rect l="l" t="t" r="r" b="b"/>
            <a:pathLst>
              <a:path h="3792854">
                <a:moveTo>
                  <a:pt x="0" y="3792740"/>
                </a:moveTo>
                <a:lnTo>
                  <a:pt x="0" y="0"/>
                </a:lnTo>
              </a:path>
            </a:pathLst>
          </a:custGeom>
          <a:ln w="127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5678" y="252805"/>
            <a:ext cx="0" cy="3264144"/>
          </a:xfrm>
          <a:custGeom>
            <a:avLst/>
            <a:gdLst/>
            <a:ahLst/>
            <a:cxnLst/>
            <a:rect l="l" t="t" r="r" b="b"/>
            <a:pathLst>
              <a:path h="3771900">
                <a:moveTo>
                  <a:pt x="0" y="3771900"/>
                </a:moveTo>
                <a:lnTo>
                  <a:pt x="0" y="0"/>
                </a:lnTo>
              </a:path>
            </a:pathLst>
          </a:custGeom>
          <a:ln w="125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57741" y="234729"/>
            <a:ext cx="96166" cy="161559"/>
          </a:xfrm>
          <a:custGeom>
            <a:avLst/>
            <a:gdLst/>
            <a:ahLst/>
            <a:cxnLst/>
            <a:rect l="l" t="t" r="r" b="b"/>
            <a:pathLst>
              <a:path w="111125" h="186690">
                <a:moveTo>
                  <a:pt x="55397" y="0"/>
                </a:moveTo>
                <a:lnTo>
                  <a:pt x="0" y="186575"/>
                </a:lnTo>
                <a:lnTo>
                  <a:pt x="110782" y="186575"/>
                </a:lnTo>
                <a:lnTo>
                  <a:pt x="5539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00204" y="3511765"/>
            <a:ext cx="3264144" cy="0"/>
          </a:xfrm>
          <a:custGeom>
            <a:avLst/>
            <a:gdLst/>
            <a:ahLst/>
            <a:cxnLst/>
            <a:rect l="l" t="t" r="r" b="b"/>
            <a:pathLst>
              <a:path w="3771900">
                <a:moveTo>
                  <a:pt x="0" y="0"/>
                </a:moveTo>
                <a:lnTo>
                  <a:pt x="3771900" y="0"/>
                </a:lnTo>
              </a:path>
            </a:pathLst>
          </a:custGeom>
          <a:ln w="1236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57192" y="3463830"/>
            <a:ext cx="161559" cy="96166"/>
          </a:xfrm>
          <a:custGeom>
            <a:avLst/>
            <a:gdLst/>
            <a:ahLst/>
            <a:cxnLst/>
            <a:rect l="l" t="t" r="r" b="b"/>
            <a:pathLst>
              <a:path w="186689" h="111125">
                <a:moveTo>
                  <a:pt x="0" y="0"/>
                </a:moveTo>
                <a:lnTo>
                  <a:pt x="0" y="110782"/>
                </a:lnTo>
                <a:lnTo>
                  <a:pt x="186575" y="55397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87596" y="1112876"/>
            <a:ext cx="239746" cy="1521069"/>
          </a:xfrm>
          <a:prstGeom prst="rect">
            <a:avLst/>
          </a:prstGeom>
        </p:spPr>
        <p:txBody>
          <a:bodyPr vert="vert270" wrap="square" lIns="0" tIns="6045" rIns="0" bIns="0" rtlCol="0">
            <a:spAutoFit/>
          </a:bodyPr>
          <a:lstStyle/>
          <a:p>
            <a:pPr marL="10991">
              <a:spcBef>
                <a:spcPts val="48"/>
              </a:spcBef>
            </a:pPr>
            <a:r>
              <a:rPr sz="1558" spc="35" dirty="0">
                <a:solidFill>
                  <a:srgbClr val="231F20"/>
                </a:solidFill>
                <a:latin typeface="Arial"/>
                <a:cs typeface="Arial"/>
              </a:rPr>
              <a:t>Potential</a:t>
            </a:r>
            <a:r>
              <a:rPr sz="1558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58" spc="52" dirty="0">
                <a:solidFill>
                  <a:srgbClr val="231F20"/>
                </a:solidFill>
                <a:latin typeface="Arial"/>
                <a:cs typeface="Arial"/>
              </a:rPr>
              <a:t>Impact</a:t>
            </a:r>
            <a:endParaRPr sz="1558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22708" y="3542898"/>
            <a:ext cx="674810" cy="250843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spcBef>
                <a:spcPts val="87"/>
              </a:spcBef>
            </a:pPr>
            <a:r>
              <a:rPr sz="1558" spc="35" dirty="0">
                <a:solidFill>
                  <a:srgbClr val="231F20"/>
                </a:solidFill>
                <a:latin typeface="Arial"/>
                <a:cs typeface="Arial"/>
              </a:rPr>
              <a:t>Priority</a:t>
            </a:r>
            <a:endParaRPr sz="1558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686428" y="654658"/>
            <a:ext cx="296740" cy="296740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171450" y="0"/>
                </a:moveTo>
                <a:lnTo>
                  <a:pt x="125871" y="6124"/>
                </a:lnTo>
                <a:lnTo>
                  <a:pt x="84915" y="23407"/>
                </a:lnTo>
                <a:lnTo>
                  <a:pt x="50215" y="50215"/>
                </a:lnTo>
                <a:lnTo>
                  <a:pt x="23407" y="84915"/>
                </a:lnTo>
                <a:lnTo>
                  <a:pt x="6124" y="125871"/>
                </a:lnTo>
                <a:lnTo>
                  <a:pt x="0" y="171450"/>
                </a:lnTo>
                <a:lnTo>
                  <a:pt x="6124" y="217028"/>
                </a:lnTo>
                <a:lnTo>
                  <a:pt x="23407" y="257984"/>
                </a:lnTo>
                <a:lnTo>
                  <a:pt x="50215" y="292684"/>
                </a:lnTo>
                <a:lnTo>
                  <a:pt x="84915" y="319492"/>
                </a:lnTo>
                <a:lnTo>
                  <a:pt x="125871" y="336775"/>
                </a:lnTo>
                <a:lnTo>
                  <a:pt x="171450" y="342900"/>
                </a:lnTo>
                <a:lnTo>
                  <a:pt x="217028" y="336775"/>
                </a:lnTo>
                <a:lnTo>
                  <a:pt x="257984" y="319492"/>
                </a:lnTo>
                <a:lnTo>
                  <a:pt x="292684" y="292684"/>
                </a:lnTo>
                <a:lnTo>
                  <a:pt x="319492" y="257984"/>
                </a:lnTo>
                <a:lnTo>
                  <a:pt x="336775" y="217028"/>
                </a:lnTo>
                <a:lnTo>
                  <a:pt x="342900" y="171450"/>
                </a:lnTo>
                <a:lnTo>
                  <a:pt x="336775" y="125871"/>
                </a:lnTo>
                <a:lnTo>
                  <a:pt x="319492" y="84915"/>
                </a:lnTo>
                <a:lnTo>
                  <a:pt x="292684" y="50215"/>
                </a:lnTo>
                <a:lnTo>
                  <a:pt x="257984" y="23407"/>
                </a:lnTo>
                <a:lnTo>
                  <a:pt x="217028" y="6124"/>
                </a:lnTo>
                <a:lnTo>
                  <a:pt x="171450" y="0"/>
                </a:lnTo>
                <a:close/>
              </a:path>
            </a:pathLst>
          </a:custGeom>
          <a:solidFill>
            <a:srgbClr val="385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272020" y="1361687"/>
            <a:ext cx="222555" cy="250843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spcBef>
                <a:spcPts val="87"/>
              </a:spcBef>
            </a:pPr>
            <a:r>
              <a:rPr sz="1558" b="1" spc="-16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1558" b="1" spc="-4" dirty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endParaRPr sz="1558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996967" y="886555"/>
            <a:ext cx="1678470" cy="15727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633421" y="2417514"/>
            <a:ext cx="296740" cy="296740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171450" y="0"/>
                </a:moveTo>
                <a:lnTo>
                  <a:pt x="125871" y="6124"/>
                </a:lnTo>
                <a:lnTo>
                  <a:pt x="84915" y="23407"/>
                </a:lnTo>
                <a:lnTo>
                  <a:pt x="50215" y="50215"/>
                </a:lnTo>
                <a:lnTo>
                  <a:pt x="23407" y="84915"/>
                </a:lnTo>
                <a:lnTo>
                  <a:pt x="6124" y="125871"/>
                </a:lnTo>
                <a:lnTo>
                  <a:pt x="0" y="171450"/>
                </a:lnTo>
                <a:lnTo>
                  <a:pt x="6124" y="217028"/>
                </a:lnTo>
                <a:lnTo>
                  <a:pt x="23407" y="257984"/>
                </a:lnTo>
                <a:lnTo>
                  <a:pt x="50215" y="292684"/>
                </a:lnTo>
                <a:lnTo>
                  <a:pt x="84915" y="319492"/>
                </a:lnTo>
                <a:lnTo>
                  <a:pt x="125871" y="336775"/>
                </a:lnTo>
                <a:lnTo>
                  <a:pt x="171450" y="342900"/>
                </a:lnTo>
                <a:lnTo>
                  <a:pt x="217028" y="336775"/>
                </a:lnTo>
                <a:lnTo>
                  <a:pt x="257984" y="319492"/>
                </a:lnTo>
                <a:lnTo>
                  <a:pt x="292684" y="292684"/>
                </a:lnTo>
                <a:lnTo>
                  <a:pt x="319492" y="257984"/>
                </a:lnTo>
                <a:lnTo>
                  <a:pt x="336775" y="217028"/>
                </a:lnTo>
                <a:lnTo>
                  <a:pt x="342900" y="171450"/>
                </a:lnTo>
                <a:lnTo>
                  <a:pt x="336775" y="125871"/>
                </a:lnTo>
                <a:lnTo>
                  <a:pt x="319492" y="84915"/>
                </a:lnTo>
                <a:lnTo>
                  <a:pt x="292684" y="50215"/>
                </a:lnTo>
                <a:lnTo>
                  <a:pt x="257984" y="23407"/>
                </a:lnTo>
                <a:lnTo>
                  <a:pt x="217028" y="6124"/>
                </a:lnTo>
                <a:lnTo>
                  <a:pt x="171450" y="0"/>
                </a:lnTo>
                <a:close/>
              </a:path>
            </a:pathLst>
          </a:custGeom>
          <a:solidFill>
            <a:srgbClr val="FDF0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79464" y="2953843"/>
            <a:ext cx="296740" cy="296740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171450" y="0"/>
                </a:moveTo>
                <a:lnTo>
                  <a:pt x="125871" y="6125"/>
                </a:lnTo>
                <a:lnTo>
                  <a:pt x="84915" y="23410"/>
                </a:lnTo>
                <a:lnTo>
                  <a:pt x="50215" y="50220"/>
                </a:lnTo>
                <a:lnTo>
                  <a:pt x="23407" y="84920"/>
                </a:lnTo>
                <a:lnTo>
                  <a:pt x="6124" y="125875"/>
                </a:lnTo>
                <a:lnTo>
                  <a:pt x="0" y="171450"/>
                </a:lnTo>
                <a:lnTo>
                  <a:pt x="6124" y="217028"/>
                </a:lnTo>
                <a:lnTo>
                  <a:pt x="23407" y="257984"/>
                </a:lnTo>
                <a:lnTo>
                  <a:pt x="50215" y="292684"/>
                </a:lnTo>
                <a:lnTo>
                  <a:pt x="84915" y="319492"/>
                </a:lnTo>
                <a:lnTo>
                  <a:pt x="125871" y="336775"/>
                </a:lnTo>
                <a:lnTo>
                  <a:pt x="171450" y="342900"/>
                </a:lnTo>
                <a:lnTo>
                  <a:pt x="217028" y="336775"/>
                </a:lnTo>
                <a:lnTo>
                  <a:pt x="257984" y="319492"/>
                </a:lnTo>
                <a:lnTo>
                  <a:pt x="292684" y="292684"/>
                </a:lnTo>
                <a:lnTo>
                  <a:pt x="319492" y="257984"/>
                </a:lnTo>
                <a:lnTo>
                  <a:pt x="336775" y="217028"/>
                </a:lnTo>
                <a:lnTo>
                  <a:pt x="342900" y="171450"/>
                </a:lnTo>
                <a:lnTo>
                  <a:pt x="336775" y="125875"/>
                </a:lnTo>
                <a:lnTo>
                  <a:pt x="319492" y="84920"/>
                </a:lnTo>
                <a:lnTo>
                  <a:pt x="292684" y="50220"/>
                </a:lnTo>
                <a:lnTo>
                  <a:pt x="257984" y="23410"/>
                </a:lnTo>
                <a:lnTo>
                  <a:pt x="217028" y="6125"/>
                </a:lnTo>
                <a:lnTo>
                  <a:pt x="171450" y="0"/>
                </a:lnTo>
                <a:close/>
              </a:path>
            </a:pathLst>
          </a:custGeom>
          <a:solidFill>
            <a:srgbClr val="A2D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79464" y="2953843"/>
            <a:ext cx="296740" cy="296740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342900" y="171450"/>
                </a:moveTo>
                <a:lnTo>
                  <a:pt x="336775" y="217028"/>
                </a:lnTo>
                <a:lnTo>
                  <a:pt x="319492" y="257984"/>
                </a:lnTo>
                <a:lnTo>
                  <a:pt x="292684" y="292684"/>
                </a:lnTo>
                <a:lnTo>
                  <a:pt x="257984" y="319492"/>
                </a:lnTo>
                <a:lnTo>
                  <a:pt x="217028" y="336775"/>
                </a:lnTo>
                <a:lnTo>
                  <a:pt x="171450" y="342900"/>
                </a:lnTo>
                <a:lnTo>
                  <a:pt x="125871" y="336775"/>
                </a:lnTo>
                <a:lnTo>
                  <a:pt x="84915" y="319492"/>
                </a:lnTo>
                <a:lnTo>
                  <a:pt x="50215" y="292684"/>
                </a:lnTo>
                <a:lnTo>
                  <a:pt x="23407" y="257984"/>
                </a:lnTo>
                <a:lnTo>
                  <a:pt x="6124" y="217028"/>
                </a:lnTo>
                <a:lnTo>
                  <a:pt x="0" y="171450"/>
                </a:lnTo>
                <a:lnTo>
                  <a:pt x="6124" y="125875"/>
                </a:lnTo>
                <a:lnTo>
                  <a:pt x="23407" y="84920"/>
                </a:lnTo>
                <a:lnTo>
                  <a:pt x="50215" y="50220"/>
                </a:lnTo>
                <a:lnTo>
                  <a:pt x="84915" y="23410"/>
                </a:lnTo>
                <a:lnTo>
                  <a:pt x="125871" y="6125"/>
                </a:lnTo>
                <a:lnTo>
                  <a:pt x="171450" y="0"/>
                </a:lnTo>
                <a:lnTo>
                  <a:pt x="217028" y="6125"/>
                </a:lnTo>
                <a:lnTo>
                  <a:pt x="257984" y="23410"/>
                </a:lnTo>
                <a:lnTo>
                  <a:pt x="292684" y="50220"/>
                </a:lnTo>
                <a:lnTo>
                  <a:pt x="319492" y="84920"/>
                </a:lnTo>
                <a:lnTo>
                  <a:pt x="336775" y="125875"/>
                </a:lnTo>
                <a:lnTo>
                  <a:pt x="342900" y="171450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768816" y="665971"/>
            <a:ext cx="132434" cy="250843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spcBef>
                <a:spcPts val="87"/>
              </a:spcBef>
            </a:pPr>
            <a:r>
              <a:rPr sz="1558" b="1" spc="-4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558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060002" y="1514253"/>
            <a:ext cx="132434" cy="250843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spcBef>
                <a:spcPts val="87"/>
              </a:spcBef>
            </a:pPr>
            <a:r>
              <a:rPr sz="1558" b="1" spc="-4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558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414831" y="1531061"/>
            <a:ext cx="423130" cy="250843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spcBef>
                <a:spcPts val="87"/>
              </a:spcBef>
            </a:pPr>
            <a:r>
              <a:rPr sz="1558" b="1" spc="-4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1558" b="1" spc="2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8" b="1" spc="-82" dirty="0">
                <a:solidFill>
                  <a:srgbClr val="231F20"/>
                </a:solidFill>
                <a:latin typeface="Arial"/>
                <a:cs typeface="Arial"/>
              </a:rPr>
              <a:t>10</a:t>
            </a:r>
            <a:endParaRPr sz="1558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11910" y="2961357"/>
            <a:ext cx="231348" cy="250843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>
              <a:spcBef>
                <a:spcPts val="87"/>
              </a:spcBef>
            </a:pPr>
            <a:r>
              <a:rPr sz="1558" b="1" spc="-4" dirty="0">
                <a:solidFill>
                  <a:srgbClr val="231F20"/>
                </a:solidFill>
                <a:latin typeface="Arial"/>
                <a:cs typeface="Arial"/>
              </a:rPr>
              <a:t>16</a:t>
            </a:r>
            <a:endParaRPr sz="1558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681457" y="2428410"/>
            <a:ext cx="211565" cy="250843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>
              <a:spcBef>
                <a:spcPts val="87"/>
              </a:spcBef>
            </a:pPr>
            <a:r>
              <a:rPr sz="1558" b="1" spc="-16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1558" b="1" spc="-4" dirty="0">
                <a:solidFill>
                  <a:srgbClr val="231F20"/>
                </a:solidFill>
                <a:latin typeface="Arial"/>
                <a:cs typeface="Arial"/>
              </a:rPr>
              <a:t>7</a:t>
            </a:r>
            <a:endParaRPr sz="1558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353203" y="1729884"/>
            <a:ext cx="640190" cy="250843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21981">
              <a:spcBef>
                <a:spcPts val="87"/>
              </a:spcBef>
            </a:pPr>
            <a:r>
              <a:rPr sz="2337" b="1" spc="-6" baseline="3086" dirty="0">
                <a:solidFill>
                  <a:srgbClr val="FFFFFF"/>
                </a:solidFill>
                <a:latin typeface="Arial"/>
                <a:cs typeface="Arial"/>
              </a:rPr>
              <a:t>20 </a:t>
            </a:r>
            <a:r>
              <a:rPr sz="1558" b="1" spc="-4" dirty="0">
                <a:solidFill>
                  <a:srgbClr val="231F20"/>
                </a:solidFill>
                <a:latin typeface="Arial"/>
                <a:cs typeface="Arial"/>
              </a:rPr>
              <a:t>9</a:t>
            </a:r>
            <a:r>
              <a:rPr sz="1558" b="1" spc="13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337" b="1" spc="-6" baseline="-12345" dirty="0">
                <a:solidFill>
                  <a:srgbClr val="231F20"/>
                </a:solidFill>
                <a:latin typeface="Arial"/>
                <a:cs typeface="Arial"/>
              </a:rPr>
              <a:t>7</a:t>
            </a:r>
            <a:endParaRPr sz="2337" baseline="-12345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551074" y="1906720"/>
            <a:ext cx="132434" cy="250843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spcBef>
                <a:spcPts val="87"/>
              </a:spcBef>
            </a:pPr>
            <a:r>
              <a:rPr sz="1558" b="1" spc="-4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558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009629" y="1881815"/>
            <a:ext cx="542925" cy="503412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45611">
              <a:spcBef>
                <a:spcPts val="87"/>
              </a:spcBef>
            </a:pPr>
            <a:r>
              <a:rPr sz="1558" b="1" spc="-4" dirty="0">
                <a:solidFill>
                  <a:srgbClr val="231F20"/>
                </a:solidFill>
                <a:latin typeface="Arial"/>
                <a:cs typeface="Arial"/>
              </a:rPr>
              <a:t>15</a:t>
            </a:r>
            <a:r>
              <a:rPr sz="1558" b="1" spc="-3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337" b="1" spc="-6" baseline="-12345" dirty="0">
                <a:solidFill>
                  <a:srgbClr val="231F20"/>
                </a:solidFill>
                <a:latin typeface="Arial"/>
                <a:cs typeface="Arial"/>
              </a:rPr>
              <a:t>19</a:t>
            </a:r>
            <a:endParaRPr sz="2337" baseline="-12345">
              <a:latin typeface="Arial"/>
              <a:cs typeface="Arial"/>
            </a:endParaRPr>
          </a:p>
          <a:p>
            <a:pPr marL="21981">
              <a:spcBef>
                <a:spcPts val="91"/>
              </a:spcBef>
            </a:pPr>
            <a:r>
              <a:rPr sz="2337" b="1" spc="-6" baseline="-10802" dirty="0">
                <a:solidFill>
                  <a:srgbClr val="FFFFFF"/>
                </a:solidFill>
                <a:latin typeface="Arial"/>
                <a:cs typeface="Arial"/>
              </a:rPr>
              <a:t>18</a:t>
            </a:r>
            <a:r>
              <a:rPr sz="2337" b="1" spc="-460" baseline="-1080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8" b="1" spc="-4" dirty="0">
                <a:solidFill>
                  <a:srgbClr val="231F20"/>
                </a:solidFill>
                <a:latin typeface="Arial"/>
                <a:cs typeface="Arial"/>
              </a:rPr>
              <a:t>12</a:t>
            </a:r>
            <a:endParaRPr sz="1558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935693" y="907913"/>
            <a:ext cx="652279" cy="665123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20896">
              <a:lnSpc>
                <a:spcPts val="1765"/>
              </a:lnSpc>
              <a:spcBef>
                <a:spcPts val="87"/>
              </a:spcBef>
            </a:pPr>
            <a:r>
              <a:rPr sz="2337" b="1" spc="-6" baseline="3086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2337" b="1" spc="350" baseline="308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8" b="1" spc="-82" dirty="0">
                <a:solidFill>
                  <a:srgbClr val="FFFFFF"/>
                </a:solidFill>
                <a:latin typeface="Arial"/>
                <a:cs typeface="Arial"/>
              </a:rPr>
              <a:t>14</a:t>
            </a:r>
            <a:endParaRPr sz="1558">
              <a:latin typeface="Arial"/>
              <a:cs typeface="Arial"/>
            </a:endParaRPr>
          </a:p>
          <a:p>
            <a:pPr marL="306088">
              <a:lnSpc>
                <a:spcPts val="1591"/>
              </a:lnSpc>
              <a:tabLst>
                <a:tab pos="530295" algn="l"/>
              </a:tabLst>
            </a:pPr>
            <a:r>
              <a:rPr sz="2337" b="1" spc="-6" baseline="-3086" dirty="0">
                <a:solidFill>
                  <a:srgbClr val="FFFFFF"/>
                </a:solidFill>
                <a:latin typeface="Arial"/>
                <a:cs typeface="Arial"/>
              </a:rPr>
              <a:t>3	</a:t>
            </a:r>
            <a:r>
              <a:rPr sz="1558" b="1" spc="-4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558">
              <a:latin typeface="Arial"/>
              <a:cs typeface="Arial"/>
            </a:endParaRPr>
          </a:p>
          <a:p>
            <a:pPr marL="10991">
              <a:lnSpc>
                <a:spcPts val="1696"/>
              </a:lnSpc>
            </a:pPr>
            <a:r>
              <a:rPr sz="1558" b="1" spc="-82" dirty="0">
                <a:solidFill>
                  <a:srgbClr val="231F20"/>
                </a:solidFill>
                <a:latin typeface="Arial"/>
                <a:cs typeface="Arial"/>
              </a:rPr>
              <a:t>11</a:t>
            </a:r>
            <a:endParaRPr sz="1558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767214" y="4033526"/>
            <a:ext cx="1629325" cy="241930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algn="ctr">
              <a:lnSpc>
                <a:spcPts val="870"/>
              </a:lnSpc>
              <a:spcBef>
                <a:spcPts val="87"/>
              </a:spcBef>
            </a:pPr>
            <a:r>
              <a:rPr sz="779" spc="-4" dirty="0">
                <a:solidFill>
                  <a:srgbClr val="231F20"/>
                </a:solidFill>
                <a:latin typeface="Arial"/>
                <a:cs typeface="Arial"/>
              </a:rPr>
              <a:t>Total </a:t>
            </a:r>
            <a:r>
              <a:rPr sz="779" spc="17" dirty="0">
                <a:solidFill>
                  <a:srgbClr val="231F20"/>
                </a:solidFill>
                <a:latin typeface="Arial"/>
                <a:cs typeface="Arial"/>
              </a:rPr>
              <a:t>Dots</a:t>
            </a:r>
            <a:r>
              <a:rPr sz="779" spc="-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79" spc="13" dirty="0">
                <a:solidFill>
                  <a:srgbClr val="231F20"/>
                </a:solidFill>
                <a:latin typeface="Arial"/>
                <a:cs typeface="Arial"/>
              </a:rPr>
              <a:t>Weighted</a:t>
            </a:r>
            <a:endParaRPr sz="779">
              <a:latin typeface="Arial"/>
              <a:cs typeface="Arial"/>
            </a:endParaRPr>
          </a:p>
          <a:p>
            <a:pPr algn="ctr">
              <a:lnSpc>
                <a:spcPts val="870"/>
              </a:lnSpc>
            </a:pPr>
            <a:r>
              <a:rPr sz="779" i="1" spc="-22" dirty="0">
                <a:solidFill>
                  <a:srgbClr val="231F20"/>
                </a:solidFill>
                <a:latin typeface="Arial"/>
                <a:cs typeface="Arial"/>
              </a:rPr>
              <a:t>Scale </a:t>
            </a:r>
            <a:r>
              <a:rPr sz="779" i="1" spc="-9" dirty="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sz="779" i="1" spc="-17" dirty="0">
                <a:solidFill>
                  <a:srgbClr val="231F20"/>
                </a:solidFill>
                <a:latin typeface="Arial"/>
                <a:cs typeface="Arial"/>
              </a:rPr>
              <a:t>In-Person </a:t>
            </a:r>
            <a:r>
              <a:rPr sz="779" i="1" spc="-13" dirty="0">
                <a:solidFill>
                  <a:srgbClr val="231F20"/>
                </a:solidFill>
                <a:latin typeface="Arial"/>
                <a:cs typeface="Arial"/>
              </a:rPr>
              <a:t>Meeting </a:t>
            </a:r>
            <a:r>
              <a:rPr sz="779" i="1" spc="-9" dirty="0">
                <a:solidFill>
                  <a:srgbClr val="231F20"/>
                </a:solidFill>
                <a:latin typeface="Arial"/>
                <a:cs typeface="Arial"/>
              </a:rPr>
              <a:t>Dots</a:t>
            </a:r>
            <a:r>
              <a:rPr sz="779" i="1" spc="4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79" i="1" spc="-22" dirty="0">
                <a:solidFill>
                  <a:srgbClr val="231F20"/>
                </a:solidFill>
                <a:latin typeface="Arial"/>
                <a:cs typeface="Arial"/>
              </a:rPr>
              <a:t>Data</a:t>
            </a:r>
            <a:endParaRPr sz="779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18049" y="3966286"/>
            <a:ext cx="3327339" cy="918247"/>
          </a:xfrm>
          <a:custGeom>
            <a:avLst/>
            <a:gdLst/>
            <a:ahLst/>
            <a:cxnLst/>
            <a:rect l="l" t="t" r="r" b="b"/>
            <a:pathLst>
              <a:path w="3844925" h="1061085">
                <a:moveTo>
                  <a:pt x="3844594" y="1061072"/>
                </a:moveTo>
                <a:lnTo>
                  <a:pt x="0" y="1061072"/>
                </a:lnTo>
                <a:lnTo>
                  <a:pt x="0" y="0"/>
                </a:lnTo>
                <a:lnTo>
                  <a:pt x="3844594" y="0"/>
                </a:lnTo>
                <a:lnTo>
                  <a:pt x="3844594" y="1061072"/>
                </a:lnTo>
                <a:close/>
              </a:path>
            </a:pathLst>
          </a:custGeom>
          <a:ln w="7442">
            <a:solidFill>
              <a:srgbClr val="D4D6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0" name="object 40"/>
          <p:cNvGraphicFramePr>
            <a:graphicFrameLocks noGrp="1"/>
          </p:cNvGraphicFramePr>
          <p:nvPr/>
        </p:nvGraphicFramePr>
        <p:xfrm>
          <a:off x="1510402" y="4337459"/>
          <a:ext cx="2158511" cy="4087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9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86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1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385729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830"/>
                        </a:lnSpc>
                      </a:pPr>
                      <a:r>
                        <a:rPr sz="7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67.61-115.55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3175">
                      <a:solidFill>
                        <a:srgbClr val="D4D6D6"/>
                      </a:solidFill>
                      <a:prstDash val="solid"/>
                    </a:lnT>
                    <a:lnB w="3175">
                      <a:solidFill>
                        <a:srgbClr val="D4D6D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1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71AF53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830"/>
                        </a:lnSpc>
                      </a:pPr>
                      <a:r>
                        <a:rPr sz="7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46.98-65.61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3175">
                      <a:solidFill>
                        <a:srgbClr val="D4D6D6"/>
                      </a:solidFill>
                      <a:prstDash val="solid"/>
                    </a:lnT>
                    <a:lnB w="3175">
                      <a:solidFill>
                        <a:srgbClr val="D4D6D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1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A2D092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830"/>
                        </a:lnSpc>
                      </a:pPr>
                      <a:r>
                        <a:rPr sz="7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32.65-46.97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3175">
                      <a:solidFill>
                        <a:srgbClr val="D4D6D6"/>
                      </a:solidFill>
                      <a:prstDash val="solid"/>
                    </a:lnT>
                    <a:lnB w="3175">
                      <a:solidFill>
                        <a:srgbClr val="D4D6D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1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DF0CB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830"/>
                        </a:lnSpc>
                      </a:pPr>
                      <a:r>
                        <a:rPr sz="7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17.66-31.31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3175">
                      <a:solidFill>
                        <a:srgbClr val="D4D6D6"/>
                      </a:solidFill>
                      <a:prstDash val="solid"/>
                    </a:lnT>
                    <a:lnB w="3175">
                      <a:solidFill>
                        <a:srgbClr val="D4D6D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1" name="Picture 40">
            <a:extLst>
              <a:ext uri="{FF2B5EF4-FFF2-40B4-BE49-F238E27FC236}">
                <a16:creationId xmlns:a16="http://schemas.microsoft.com/office/drawing/2014/main" id="{7E1D3670-ABE8-4F87-AA5E-AA356964CC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0934" y="4289425"/>
            <a:ext cx="3492500" cy="762000"/>
          </a:xfrm>
          <a:prstGeom prst="rect">
            <a:avLst/>
          </a:prstGeom>
        </p:spPr>
      </p:pic>
      <p:sp>
        <p:nvSpPr>
          <p:cNvPr id="42" name="object 37">
            <a:extLst>
              <a:ext uri="{FF2B5EF4-FFF2-40B4-BE49-F238E27FC236}">
                <a16:creationId xmlns:a16="http://schemas.microsoft.com/office/drawing/2014/main" id="{CD37C799-B67F-4F17-958F-B016AC82A950}"/>
              </a:ext>
            </a:extLst>
          </p:cNvPr>
          <p:cNvSpPr txBox="1"/>
          <p:nvPr/>
        </p:nvSpPr>
        <p:spPr>
          <a:xfrm>
            <a:off x="4681293" y="99918"/>
            <a:ext cx="4375297" cy="3936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4160" indent="-224154">
              <a:lnSpc>
                <a:spcPct val="100000"/>
              </a:lnSpc>
              <a:spcBef>
                <a:spcPts val="100"/>
              </a:spcBef>
              <a:buClr>
                <a:srgbClr val="FFFFFF"/>
              </a:buClr>
              <a:buFont typeface="Arial"/>
              <a:buAutoNum type="arabicPlain"/>
              <a:tabLst>
                <a:tab pos="264160" algn="l"/>
                <a:tab pos="264795" algn="l"/>
              </a:tabLst>
            </a:pP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ECON: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Standardized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measures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cost</a:t>
            </a:r>
            <a:r>
              <a:rPr sz="8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analyses</a:t>
            </a:r>
            <a:endParaRPr sz="800" dirty="0">
              <a:latin typeface="Arial"/>
              <a:cs typeface="Arial"/>
            </a:endParaRPr>
          </a:p>
          <a:p>
            <a:pPr marL="264160" indent="-224154">
              <a:lnSpc>
                <a:spcPct val="100000"/>
              </a:lnSpc>
              <a:spcBef>
                <a:spcPts val="640"/>
              </a:spcBef>
              <a:buClr>
                <a:srgbClr val="FFFFFF"/>
              </a:buClr>
              <a:buFont typeface="Arial"/>
              <a:buAutoNum type="arabicPlain"/>
              <a:tabLst>
                <a:tab pos="264160" algn="l"/>
                <a:tab pos="264795" algn="l"/>
              </a:tabLst>
            </a:pP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ECON: 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Tools </a:t>
            </a:r>
            <a:r>
              <a:rPr sz="800" spc="5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engage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stakeholders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cost</a:t>
            </a:r>
            <a:r>
              <a:rPr sz="8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collection</a:t>
            </a:r>
            <a:endParaRPr sz="800" dirty="0">
              <a:latin typeface="Arial"/>
              <a:cs typeface="Arial"/>
            </a:endParaRPr>
          </a:p>
          <a:p>
            <a:pPr marL="264160" indent="-224154">
              <a:lnSpc>
                <a:spcPct val="100000"/>
              </a:lnSpc>
              <a:spcBef>
                <a:spcPts val="640"/>
              </a:spcBef>
              <a:buClr>
                <a:srgbClr val="FFFFFF"/>
              </a:buClr>
              <a:buFont typeface="Arial"/>
              <a:buAutoNum type="arabicPlain"/>
              <a:tabLst>
                <a:tab pos="264160" algn="l"/>
                <a:tab pos="264795" algn="l"/>
              </a:tabLst>
            </a:pPr>
            <a:r>
              <a:rPr sz="800" spc="-50" dirty="0">
                <a:solidFill>
                  <a:srgbClr val="231F20"/>
                </a:solidFill>
                <a:latin typeface="Arial"/>
                <a:cs typeface="Arial"/>
              </a:rPr>
              <a:t>EQUITY: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Equity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constructs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models, frameworks,</a:t>
            </a:r>
            <a:r>
              <a:rPr sz="8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strategies</a:t>
            </a:r>
            <a:endParaRPr sz="800" dirty="0">
              <a:latin typeface="Arial"/>
              <a:cs typeface="Arial"/>
            </a:endParaRPr>
          </a:p>
          <a:p>
            <a:pPr marL="264160" indent="-224154">
              <a:lnSpc>
                <a:spcPct val="100000"/>
              </a:lnSpc>
              <a:spcBef>
                <a:spcPts val="640"/>
              </a:spcBef>
              <a:buClr>
                <a:srgbClr val="FFFFFF"/>
              </a:buClr>
              <a:buFont typeface="Arial"/>
              <a:buAutoNum type="arabicPlain"/>
              <a:tabLst>
                <a:tab pos="264160" algn="l"/>
                <a:tab pos="264795" algn="l"/>
              </a:tabLst>
            </a:pPr>
            <a:r>
              <a:rPr sz="800" spc="-50" dirty="0">
                <a:solidFill>
                  <a:srgbClr val="231F20"/>
                </a:solidFill>
                <a:latin typeface="Arial"/>
                <a:cs typeface="Arial"/>
              </a:rPr>
              <a:t>EQUITY: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Assess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methods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for contextual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inquiry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health</a:t>
            </a:r>
            <a:r>
              <a:rPr sz="8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equity</a:t>
            </a:r>
            <a:endParaRPr sz="800" dirty="0">
              <a:latin typeface="Arial"/>
              <a:cs typeface="Arial"/>
            </a:endParaRPr>
          </a:p>
          <a:p>
            <a:pPr marL="264160" indent="-224154">
              <a:lnSpc>
                <a:spcPct val="100000"/>
              </a:lnSpc>
              <a:spcBef>
                <a:spcPts val="640"/>
              </a:spcBef>
              <a:buClr>
                <a:srgbClr val="FFFFFF"/>
              </a:buClr>
              <a:buFont typeface="Arial"/>
              <a:buAutoNum type="arabicPlain"/>
              <a:tabLst>
                <a:tab pos="264160" algn="l"/>
                <a:tab pos="264795" algn="l"/>
              </a:tabLst>
            </a:pPr>
            <a:r>
              <a:rPr sz="800" spc="-50" dirty="0">
                <a:solidFill>
                  <a:srgbClr val="231F20"/>
                </a:solidFill>
                <a:latin typeface="Arial"/>
                <a:cs typeface="Arial"/>
              </a:rPr>
              <a:t>EQUITY: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Building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health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equity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into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IS: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definition,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checklist, </a:t>
            </a:r>
            <a:r>
              <a:rPr sz="800" spc="-60" dirty="0">
                <a:solidFill>
                  <a:srgbClr val="231F20"/>
                </a:solidFill>
                <a:latin typeface="Arial"/>
                <a:cs typeface="Arial"/>
              </a:rPr>
              <a:t>PA</a:t>
            </a:r>
            <a:r>
              <a:rPr sz="8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req.</a:t>
            </a:r>
            <a:endParaRPr sz="800" dirty="0">
              <a:latin typeface="Arial"/>
              <a:cs typeface="Arial"/>
            </a:endParaRPr>
          </a:p>
          <a:p>
            <a:pPr marL="264160" indent="-224154">
              <a:lnSpc>
                <a:spcPct val="100000"/>
              </a:lnSpc>
              <a:spcBef>
                <a:spcPts val="640"/>
              </a:spcBef>
              <a:buClr>
                <a:srgbClr val="FFFFFF"/>
              </a:buClr>
              <a:buFont typeface="Arial"/>
              <a:buAutoNum type="arabicPlain"/>
              <a:tabLst>
                <a:tab pos="264160" algn="l"/>
                <a:tab pos="264795" algn="l"/>
              </a:tabLst>
            </a:pP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LABS: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Environmental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Scan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Implementation</a:t>
            </a:r>
            <a:r>
              <a:rPr sz="8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Labs</a:t>
            </a:r>
            <a:endParaRPr sz="800" dirty="0">
              <a:latin typeface="Arial"/>
              <a:cs typeface="Arial"/>
            </a:endParaRPr>
          </a:p>
          <a:p>
            <a:pPr marL="264160" indent="-224154">
              <a:lnSpc>
                <a:spcPct val="100000"/>
              </a:lnSpc>
              <a:spcBef>
                <a:spcPts val="640"/>
              </a:spcBef>
              <a:buFont typeface="Arial"/>
              <a:buAutoNum type="arabicPlain"/>
              <a:tabLst>
                <a:tab pos="264160" algn="l"/>
                <a:tab pos="264795" algn="l"/>
              </a:tabLst>
            </a:pP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LABS: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Common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(Pragmatic)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Measures,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Methods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needed from</a:t>
            </a:r>
            <a:r>
              <a:rPr sz="8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labs</a:t>
            </a:r>
            <a:endParaRPr sz="800" dirty="0">
              <a:latin typeface="Arial"/>
              <a:cs typeface="Arial"/>
            </a:endParaRPr>
          </a:p>
          <a:p>
            <a:pPr marL="264160" indent="-224154">
              <a:lnSpc>
                <a:spcPct val="100000"/>
              </a:lnSpc>
              <a:spcBef>
                <a:spcPts val="640"/>
              </a:spcBef>
              <a:buClr>
                <a:srgbClr val="FFFFFF"/>
              </a:buClr>
              <a:buFont typeface="Arial"/>
              <a:buAutoNum type="arabicPlain"/>
              <a:tabLst>
                <a:tab pos="264160" algn="l"/>
                <a:tab pos="264795" algn="l"/>
              </a:tabLst>
            </a:pP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LABS: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Develop sustainable 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8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collaboratories</a:t>
            </a:r>
            <a:endParaRPr sz="800" dirty="0">
              <a:latin typeface="Arial"/>
              <a:cs typeface="Arial"/>
            </a:endParaRPr>
          </a:p>
          <a:p>
            <a:pPr marL="264160" indent="-224154">
              <a:lnSpc>
                <a:spcPct val="100000"/>
              </a:lnSpc>
              <a:spcBef>
                <a:spcPts val="640"/>
              </a:spcBef>
              <a:buFont typeface="Arial"/>
              <a:buAutoNum type="arabicPlain"/>
              <a:tabLst>
                <a:tab pos="264160" algn="l"/>
                <a:tab pos="264795" algn="l"/>
              </a:tabLst>
            </a:pP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LABS: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Support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center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across Implementation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Labs</a:t>
            </a:r>
            <a:endParaRPr sz="800" dirty="0">
              <a:latin typeface="Arial"/>
              <a:cs typeface="Arial"/>
            </a:endParaRPr>
          </a:p>
          <a:p>
            <a:pPr marL="264160" indent="-252095">
              <a:lnSpc>
                <a:spcPct val="100000"/>
              </a:lnSpc>
              <a:spcBef>
                <a:spcPts val="640"/>
              </a:spcBef>
              <a:buFont typeface="Arial"/>
              <a:buAutoNum type="arabicPlain"/>
              <a:tabLst>
                <a:tab pos="264160" algn="l"/>
                <a:tab pos="264795" algn="l"/>
              </a:tabLst>
            </a:pP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POLICY: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Policy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Implementation Landscape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Review</a:t>
            </a:r>
            <a:r>
              <a:rPr sz="8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50" dirty="0">
                <a:solidFill>
                  <a:srgbClr val="231F20"/>
                </a:solidFill>
                <a:latin typeface="Arial"/>
                <a:cs typeface="Arial"/>
              </a:rPr>
              <a:t>(PILR)</a:t>
            </a:r>
            <a:endParaRPr sz="800" dirty="0">
              <a:latin typeface="Arial"/>
              <a:cs typeface="Arial"/>
            </a:endParaRPr>
          </a:p>
          <a:p>
            <a:pPr marL="264160" indent="-252095">
              <a:lnSpc>
                <a:spcPct val="100000"/>
              </a:lnSpc>
              <a:spcBef>
                <a:spcPts val="640"/>
              </a:spcBef>
              <a:buFont typeface="Arial"/>
              <a:buAutoNum type="arabicPlain"/>
              <a:tabLst>
                <a:tab pos="264160" algn="l"/>
                <a:tab pos="264795" algn="l"/>
              </a:tabLst>
            </a:pP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POLICY: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Strategic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Expansion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8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Stakeholders</a:t>
            </a:r>
            <a:endParaRPr sz="800" dirty="0">
              <a:latin typeface="Arial"/>
              <a:cs typeface="Arial"/>
            </a:endParaRPr>
          </a:p>
          <a:p>
            <a:pPr marL="264160" indent="-252095">
              <a:lnSpc>
                <a:spcPct val="100000"/>
              </a:lnSpc>
              <a:spcBef>
                <a:spcPts val="640"/>
              </a:spcBef>
              <a:buFont typeface="Arial"/>
              <a:buAutoNum type="arabicPlain"/>
              <a:tabLst>
                <a:tab pos="264160" algn="l"/>
                <a:tab pos="264795" algn="l"/>
              </a:tabLst>
            </a:pP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POLICY: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Data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Warehouse/Mapping </a:t>
            </a:r>
            <a:r>
              <a:rPr sz="800" spc="-45" dirty="0">
                <a:solidFill>
                  <a:srgbClr val="231F20"/>
                </a:solidFill>
                <a:latin typeface="Arial"/>
                <a:cs typeface="Arial"/>
              </a:rPr>
              <a:t>Tool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Local</a:t>
            </a:r>
            <a:r>
              <a:rPr sz="8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Policies</a:t>
            </a:r>
            <a:endParaRPr sz="800" dirty="0">
              <a:latin typeface="Arial"/>
              <a:cs typeface="Arial"/>
            </a:endParaRPr>
          </a:p>
          <a:p>
            <a:pPr marL="264160" indent="-252095">
              <a:lnSpc>
                <a:spcPct val="100000"/>
              </a:lnSpc>
              <a:spcBef>
                <a:spcPts val="640"/>
              </a:spcBef>
              <a:buFont typeface="Arial"/>
              <a:buAutoNum type="arabicPlain"/>
              <a:tabLst>
                <a:tab pos="264160" algn="l"/>
                <a:tab pos="264795" algn="l"/>
              </a:tabLst>
            </a:pP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RAPID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CYCLE: Define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known about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Rapid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Cycle</a:t>
            </a:r>
            <a:r>
              <a:rPr sz="8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Design</a:t>
            </a:r>
            <a:endParaRPr sz="800" dirty="0">
              <a:latin typeface="Arial"/>
              <a:cs typeface="Arial"/>
            </a:endParaRPr>
          </a:p>
          <a:p>
            <a:pPr marL="264160" indent="-252095">
              <a:lnSpc>
                <a:spcPct val="100000"/>
              </a:lnSpc>
              <a:spcBef>
                <a:spcPts val="640"/>
              </a:spcBef>
              <a:buClr>
                <a:srgbClr val="FFFFFF"/>
              </a:buClr>
              <a:buFont typeface="Arial"/>
              <a:buAutoNum type="arabicPlain"/>
              <a:tabLst>
                <a:tab pos="264160" algn="l"/>
                <a:tab pos="264795" algn="l"/>
              </a:tabLst>
            </a:pP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RAPID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CYCLE: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Develop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guidance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for rapid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cycle design</a:t>
            </a:r>
            <a:r>
              <a:rPr sz="8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use</a:t>
            </a:r>
            <a:endParaRPr sz="800" dirty="0">
              <a:latin typeface="Arial"/>
              <a:cs typeface="Arial"/>
            </a:endParaRPr>
          </a:p>
          <a:p>
            <a:pPr marL="264160" indent="-252095">
              <a:lnSpc>
                <a:spcPct val="100000"/>
              </a:lnSpc>
              <a:spcBef>
                <a:spcPts val="640"/>
              </a:spcBef>
              <a:buFont typeface="Arial"/>
              <a:buAutoNum type="arabicPlain"/>
              <a:tabLst>
                <a:tab pos="264160" algn="l"/>
                <a:tab pos="264795" algn="l"/>
              </a:tabLst>
            </a:pP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RAPID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CYCLE: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Multi-stakeholder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initiative: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promote adoption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of rapid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cycle</a:t>
            </a:r>
            <a:r>
              <a:rPr sz="800" spc="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research</a:t>
            </a:r>
            <a:endParaRPr sz="800" dirty="0">
              <a:latin typeface="Arial"/>
              <a:cs typeface="Arial"/>
            </a:endParaRPr>
          </a:p>
          <a:p>
            <a:pPr marL="264160" indent="-252095">
              <a:lnSpc>
                <a:spcPct val="100000"/>
              </a:lnSpc>
              <a:spcBef>
                <a:spcPts val="640"/>
              </a:spcBef>
              <a:buFont typeface="Arial"/>
              <a:buAutoNum type="arabicPlain"/>
              <a:tabLst>
                <a:tab pos="264160" algn="l"/>
                <a:tab pos="264795" algn="l"/>
              </a:tabLst>
            </a:pPr>
            <a:r>
              <a:rPr sz="800" spc="-35" dirty="0">
                <a:solidFill>
                  <a:srgbClr val="231F20"/>
                </a:solidFill>
                <a:latin typeface="Arial"/>
                <a:cs typeface="Arial"/>
              </a:rPr>
              <a:t>PRECISION: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Contextual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Phenome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Precision Health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Implementation </a:t>
            </a:r>
            <a:r>
              <a:rPr sz="800" spc="-45" dirty="0">
                <a:solidFill>
                  <a:srgbClr val="231F20"/>
                </a:solidFill>
                <a:latin typeface="Arial"/>
                <a:cs typeface="Arial"/>
              </a:rPr>
              <a:t>(via </a:t>
            </a:r>
            <a:r>
              <a:rPr sz="800" spc="-35" dirty="0">
                <a:solidFill>
                  <a:srgbClr val="231F20"/>
                </a:solidFill>
                <a:latin typeface="Arial"/>
                <a:cs typeface="Arial"/>
              </a:rPr>
              <a:t>GMIR</a:t>
            </a:r>
            <a:r>
              <a:rPr sz="8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Framework)</a:t>
            </a:r>
            <a:endParaRPr sz="800" dirty="0">
              <a:latin typeface="Arial"/>
              <a:cs typeface="Arial"/>
            </a:endParaRPr>
          </a:p>
          <a:p>
            <a:pPr marL="264160" indent="-252095">
              <a:lnSpc>
                <a:spcPct val="100000"/>
              </a:lnSpc>
              <a:spcBef>
                <a:spcPts val="640"/>
              </a:spcBef>
              <a:buFont typeface="Arial"/>
              <a:buAutoNum type="arabicPlain"/>
              <a:tabLst>
                <a:tab pos="264160" algn="l"/>
                <a:tab pos="264795" algn="l"/>
              </a:tabLst>
            </a:pPr>
            <a:r>
              <a:rPr sz="800" spc="-30" dirty="0">
                <a:solidFill>
                  <a:srgbClr val="231F20"/>
                </a:solidFill>
                <a:latin typeface="Arial"/>
                <a:cs typeface="Arial"/>
              </a:rPr>
              <a:t>TECH: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Brightspots: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scan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sz="800" spc="-45" dirty="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challenges</a:t>
            </a:r>
            <a:r>
              <a:rPr sz="8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opportunities</a:t>
            </a:r>
            <a:endParaRPr sz="800" dirty="0">
              <a:latin typeface="Arial"/>
              <a:cs typeface="Arial"/>
            </a:endParaRPr>
          </a:p>
          <a:p>
            <a:pPr marL="264160" indent="-252095">
              <a:lnSpc>
                <a:spcPct val="100000"/>
              </a:lnSpc>
              <a:spcBef>
                <a:spcPts val="640"/>
              </a:spcBef>
              <a:buClr>
                <a:srgbClr val="FFFFFF"/>
              </a:buClr>
              <a:buFont typeface="Arial"/>
              <a:buAutoNum type="arabicPlain"/>
              <a:tabLst>
                <a:tab pos="264160" algn="l"/>
                <a:tab pos="264795" algn="l"/>
              </a:tabLst>
            </a:pPr>
            <a:r>
              <a:rPr sz="800" spc="-30" dirty="0">
                <a:solidFill>
                  <a:srgbClr val="231F20"/>
                </a:solidFill>
                <a:latin typeface="Arial"/>
                <a:cs typeface="Arial"/>
              </a:rPr>
              <a:t>TECH: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National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Technology</a:t>
            </a:r>
            <a:r>
              <a:rPr sz="8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Infrastructure</a:t>
            </a:r>
            <a:endParaRPr sz="800" dirty="0">
              <a:latin typeface="Arial"/>
              <a:cs typeface="Arial"/>
            </a:endParaRPr>
          </a:p>
          <a:p>
            <a:pPr marL="264160" indent="-252095">
              <a:lnSpc>
                <a:spcPct val="100000"/>
              </a:lnSpc>
              <a:spcBef>
                <a:spcPts val="640"/>
              </a:spcBef>
              <a:buFont typeface="Arial"/>
              <a:buAutoNum type="arabicPlain"/>
              <a:tabLst>
                <a:tab pos="264160" algn="l"/>
                <a:tab pos="264795" algn="l"/>
              </a:tabLst>
            </a:pPr>
            <a:r>
              <a:rPr sz="800" spc="-30" dirty="0">
                <a:solidFill>
                  <a:srgbClr val="231F20"/>
                </a:solidFill>
                <a:latin typeface="Arial"/>
                <a:cs typeface="Arial"/>
              </a:rPr>
              <a:t>TECH: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Technology </a:t>
            </a:r>
            <a:r>
              <a:rPr sz="800" spc="5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Transform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Health </a:t>
            </a:r>
            <a:r>
              <a:rPr sz="800" spc="-30" dirty="0">
                <a:solidFill>
                  <a:srgbClr val="231F20"/>
                </a:solidFill>
                <a:latin typeface="Arial"/>
                <a:cs typeface="Arial"/>
              </a:rPr>
              <a:t>Care </a:t>
            </a:r>
            <a:r>
              <a:rPr sz="800" spc="5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Health</a:t>
            </a:r>
            <a:r>
              <a:rPr sz="8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Improvement</a:t>
            </a:r>
            <a:endParaRPr sz="800" dirty="0">
              <a:latin typeface="Arial"/>
              <a:cs typeface="Arial"/>
            </a:endParaRPr>
          </a:p>
          <a:p>
            <a:pPr marL="264160" indent="-252095">
              <a:lnSpc>
                <a:spcPct val="100000"/>
              </a:lnSpc>
              <a:spcBef>
                <a:spcPts val="640"/>
              </a:spcBef>
              <a:buClr>
                <a:srgbClr val="FFFFFF"/>
              </a:buClr>
              <a:buFont typeface="Arial"/>
              <a:buAutoNum type="arabicPlain"/>
              <a:tabLst>
                <a:tab pos="264160" algn="l"/>
                <a:tab pos="264795" algn="l"/>
              </a:tabLst>
            </a:pPr>
            <a:r>
              <a:rPr sz="800" spc="-30" dirty="0">
                <a:solidFill>
                  <a:srgbClr val="231F20"/>
                </a:solidFill>
                <a:latin typeface="Arial"/>
                <a:cs typeface="Arial"/>
              </a:rPr>
              <a:t>TECH: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Increasing 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800" spc="-45" dirty="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sz="800" spc="-50" dirty="0">
                <a:solidFill>
                  <a:srgbClr val="231F20"/>
                </a:solidFill>
                <a:latin typeface="Arial"/>
                <a:cs typeface="Arial"/>
              </a:rPr>
              <a:t>Team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Science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Capacity</a:t>
            </a:r>
            <a:endParaRPr sz="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BC0DC2-A796-4402-8E63-AE88DB82C37C}"/>
              </a:ext>
            </a:extLst>
          </p:cNvPr>
          <p:cNvSpPr txBox="1"/>
          <p:nvPr/>
        </p:nvSpPr>
        <p:spPr>
          <a:xfrm>
            <a:off x="2968035" y="1398494"/>
            <a:ext cx="320792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3"/>
                </a:solidFill>
                <a:latin typeface="+mj-lt"/>
              </a:rPr>
              <a:t>Question?</a:t>
            </a:r>
          </a:p>
          <a:p>
            <a:pPr algn="ctr"/>
            <a:endParaRPr lang="en-US" sz="2800" dirty="0">
              <a:solidFill>
                <a:schemeClr val="accent3"/>
              </a:solidFill>
              <a:latin typeface="+mj-lt"/>
            </a:endParaRPr>
          </a:p>
          <a:p>
            <a:pPr algn="ctr"/>
            <a:endParaRPr lang="en-US" sz="2800" dirty="0">
              <a:solidFill>
                <a:schemeClr val="accent3"/>
              </a:solidFill>
              <a:latin typeface="+mj-lt"/>
            </a:endParaRPr>
          </a:p>
          <a:p>
            <a:pPr algn="ctr"/>
            <a:r>
              <a:rPr lang="en-US" sz="2800" dirty="0">
                <a:solidFill>
                  <a:schemeClr val="accent3"/>
                </a:solidFill>
                <a:latin typeface="+mj-lt"/>
              </a:rPr>
              <a:t>Gila.Neta@nih.gov</a:t>
            </a:r>
          </a:p>
        </p:txBody>
      </p:sp>
    </p:spTree>
    <p:extLst>
      <p:ext uri="{BB962C8B-B14F-4D97-AF65-F5344CB8AC3E}">
        <p14:creationId xmlns:p14="http://schemas.microsoft.com/office/powerpoint/2010/main" val="726739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3907631" y="1738313"/>
            <a:ext cx="1371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dirty="0">
              <a:solidFill>
                <a:srgbClr val="FFFFFF"/>
              </a:solidFill>
              <a:latin typeface="+mj-lt"/>
              <a:cs typeface="MS PGothic" charset="0"/>
            </a:endParaRPr>
          </a:p>
        </p:txBody>
      </p:sp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3507581" y="2366963"/>
            <a:ext cx="18859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dirty="0">
              <a:solidFill>
                <a:srgbClr val="FFFFFF"/>
              </a:solidFill>
              <a:latin typeface="+mj-lt"/>
              <a:cs typeface="MS PGothic" charset="0"/>
            </a:endParaRPr>
          </a:p>
        </p:txBody>
      </p:sp>
      <p:sp>
        <p:nvSpPr>
          <p:cNvPr id="32785" name="Rectangle 18"/>
          <p:cNvSpPr>
            <a:spLocks noChangeArrowheads="1"/>
          </p:cNvSpPr>
          <p:nvPr/>
        </p:nvSpPr>
        <p:spPr bwMode="auto">
          <a:xfrm>
            <a:off x="1804988" y="2757488"/>
            <a:ext cx="14859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dirty="0">
              <a:solidFill>
                <a:srgbClr val="FFFFFF"/>
              </a:solidFill>
              <a:latin typeface="+mj-lt"/>
              <a:cs typeface="MS PGothic" charset="0"/>
            </a:endParaRPr>
          </a:p>
        </p:txBody>
      </p:sp>
      <p:sp>
        <p:nvSpPr>
          <p:cNvPr id="32791" name="Rectangle 24"/>
          <p:cNvSpPr>
            <a:spLocks noChangeArrowheads="1"/>
          </p:cNvSpPr>
          <p:nvPr/>
        </p:nvSpPr>
        <p:spPr bwMode="auto">
          <a:xfrm>
            <a:off x="1862138" y="852488"/>
            <a:ext cx="108585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dirty="0">
              <a:solidFill>
                <a:srgbClr val="FFFFFF"/>
              </a:solidFill>
              <a:latin typeface="+mj-lt"/>
              <a:cs typeface="MS PGothic" charset="0"/>
            </a:endParaRPr>
          </a:p>
        </p:txBody>
      </p:sp>
      <p:sp>
        <p:nvSpPr>
          <p:cNvPr id="32800" name="Rectangle 34"/>
          <p:cNvSpPr>
            <a:spLocks noChangeArrowheads="1"/>
          </p:cNvSpPr>
          <p:nvPr/>
        </p:nvSpPr>
        <p:spPr bwMode="auto">
          <a:xfrm>
            <a:off x="3630216" y="1021557"/>
            <a:ext cx="883444" cy="18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056" tIns="34529" rIns="69056" bIns="345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en-US" altLang="en-US" sz="75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cs typeface="MS PGothic" charset="0"/>
              </a:rPr>
              <a:t>Dickersin</a:t>
            </a:r>
            <a:r>
              <a:rPr lang="en-US" altLang="en-US" sz="7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cs typeface="MS PGothic" charset="0"/>
              </a:rPr>
              <a:t>, 1987</a:t>
            </a:r>
          </a:p>
        </p:txBody>
      </p:sp>
      <p:sp>
        <p:nvSpPr>
          <p:cNvPr id="32801" name="Rectangle 35"/>
          <p:cNvSpPr>
            <a:spLocks noChangeArrowheads="1"/>
          </p:cNvSpPr>
          <p:nvPr/>
        </p:nvSpPr>
        <p:spPr bwMode="auto">
          <a:xfrm>
            <a:off x="3630216" y="1668067"/>
            <a:ext cx="660437" cy="18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en-US" altLang="en-US" sz="75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cs typeface="MS PGothic" charset="0"/>
              </a:rPr>
              <a:t>Koren</a:t>
            </a:r>
            <a:r>
              <a:rPr lang="en-US" altLang="en-US" sz="7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cs typeface="MS PGothic" charset="0"/>
              </a:rPr>
              <a:t>, 1989</a:t>
            </a:r>
          </a:p>
        </p:txBody>
      </p:sp>
      <p:sp>
        <p:nvSpPr>
          <p:cNvPr id="32802" name="Rectangle 36"/>
          <p:cNvSpPr>
            <a:spLocks noChangeArrowheads="1"/>
          </p:cNvSpPr>
          <p:nvPr/>
        </p:nvSpPr>
        <p:spPr bwMode="auto">
          <a:xfrm>
            <a:off x="3630217" y="2913460"/>
            <a:ext cx="644407" cy="18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en-US" altLang="en-US" sz="75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cs typeface="MS PGothic" charset="0"/>
              </a:rPr>
              <a:t>Balas</a:t>
            </a:r>
            <a:r>
              <a:rPr lang="en-US" altLang="en-US" sz="7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cs typeface="MS PGothic" charset="0"/>
              </a:rPr>
              <a:t>, 1995</a:t>
            </a:r>
          </a:p>
        </p:txBody>
      </p:sp>
      <p:sp>
        <p:nvSpPr>
          <p:cNvPr id="32803" name="Rectangle 37"/>
          <p:cNvSpPr>
            <a:spLocks noChangeArrowheads="1"/>
          </p:cNvSpPr>
          <p:nvPr/>
        </p:nvSpPr>
        <p:spPr bwMode="auto">
          <a:xfrm>
            <a:off x="3630216" y="3769519"/>
            <a:ext cx="761426" cy="18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en-US" altLang="en-US" sz="75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cs typeface="MS PGothic" charset="0"/>
              </a:rPr>
              <a:t>Poynard</a:t>
            </a:r>
            <a:r>
              <a:rPr lang="en-US" altLang="en-US" sz="7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cs typeface="MS PGothic" charset="0"/>
              </a:rPr>
              <a:t>, 1985</a:t>
            </a:r>
          </a:p>
        </p:txBody>
      </p:sp>
      <p:sp>
        <p:nvSpPr>
          <p:cNvPr id="32809" name="Rectangle 43"/>
          <p:cNvSpPr>
            <a:spLocks noChangeArrowheads="1"/>
          </p:cNvSpPr>
          <p:nvPr/>
        </p:nvSpPr>
        <p:spPr bwMode="auto">
          <a:xfrm>
            <a:off x="1747838" y="1900238"/>
            <a:ext cx="108585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>
              <a:solidFill>
                <a:srgbClr val="FFFFFF"/>
              </a:solidFill>
              <a:latin typeface="+mj-lt"/>
              <a:cs typeface="MS PGothic" charset="0"/>
            </a:endParaRPr>
          </a:p>
        </p:txBody>
      </p:sp>
      <p:sp>
        <p:nvSpPr>
          <p:cNvPr id="32825" name="Text Box 60"/>
          <p:cNvSpPr txBox="1">
            <a:spLocks noChangeArrowheads="1"/>
          </p:cNvSpPr>
          <p:nvPr/>
        </p:nvSpPr>
        <p:spPr bwMode="auto">
          <a:xfrm>
            <a:off x="5766198" y="227410"/>
            <a:ext cx="163591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900" dirty="0" err="1">
                <a:solidFill>
                  <a:srgbClr val="FFFFFF"/>
                </a:solidFill>
                <a:latin typeface="+mj-lt"/>
                <a:cs typeface="MS PGothic" charset="0"/>
              </a:rPr>
              <a:t>Balas</a:t>
            </a:r>
            <a:r>
              <a:rPr lang="en-US" altLang="en-US" sz="900" dirty="0">
                <a:solidFill>
                  <a:srgbClr val="FFFFFF"/>
                </a:solidFill>
                <a:latin typeface="+mj-lt"/>
                <a:cs typeface="MS PGothic" charset="0"/>
              </a:rPr>
              <a:t> &amp; Boren, 2000</a:t>
            </a:r>
          </a:p>
        </p:txBody>
      </p:sp>
      <p:sp>
        <p:nvSpPr>
          <p:cNvPr id="32788" name="Rectangle 21"/>
          <p:cNvSpPr>
            <a:spLocks noChangeArrowheads="1"/>
          </p:cNvSpPr>
          <p:nvPr/>
        </p:nvSpPr>
        <p:spPr bwMode="auto">
          <a:xfrm>
            <a:off x="5436394" y="951310"/>
            <a:ext cx="788194" cy="27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350" dirty="0">
                <a:solidFill>
                  <a:srgbClr val="FFFFFF"/>
                </a:solidFill>
                <a:latin typeface="+mj-lt"/>
                <a:cs typeface="MS PGothic" charset="0"/>
              </a:rPr>
              <a:t>variable</a:t>
            </a:r>
          </a:p>
        </p:txBody>
      </p:sp>
      <p:sp>
        <p:nvSpPr>
          <p:cNvPr id="32789" name="Rectangle 22"/>
          <p:cNvSpPr>
            <a:spLocks noChangeArrowheads="1"/>
          </p:cNvSpPr>
          <p:nvPr/>
        </p:nvSpPr>
        <p:spPr bwMode="auto">
          <a:xfrm>
            <a:off x="5436394" y="2888456"/>
            <a:ext cx="759619" cy="27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350" dirty="0">
                <a:solidFill>
                  <a:srgbClr val="FFFFFF"/>
                </a:solidFill>
                <a:latin typeface="+mj-lt"/>
                <a:cs typeface="MS PGothic" charset="0"/>
              </a:rPr>
              <a:t>0.3 year</a:t>
            </a:r>
          </a:p>
        </p:txBody>
      </p:sp>
      <p:sp>
        <p:nvSpPr>
          <p:cNvPr id="32790" name="Rectangle 23"/>
          <p:cNvSpPr>
            <a:spLocks noChangeArrowheads="1"/>
          </p:cNvSpPr>
          <p:nvPr/>
        </p:nvSpPr>
        <p:spPr bwMode="auto">
          <a:xfrm>
            <a:off x="5436394" y="3682604"/>
            <a:ext cx="1165622" cy="27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350" dirty="0">
                <a:solidFill>
                  <a:srgbClr val="FFFFFF"/>
                </a:solidFill>
                <a:latin typeface="+mj-lt"/>
                <a:cs typeface="MS PGothic" charset="0"/>
              </a:rPr>
              <a:t>6 - 13 years</a:t>
            </a:r>
          </a:p>
        </p:txBody>
      </p:sp>
      <p:sp>
        <p:nvSpPr>
          <p:cNvPr id="32797" name="Rectangle 30"/>
          <p:cNvSpPr>
            <a:spLocks noChangeArrowheads="1"/>
          </p:cNvSpPr>
          <p:nvPr/>
        </p:nvSpPr>
        <p:spPr bwMode="auto">
          <a:xfrm>
            <a:off x="5436394" y="2225279"/>
            <a:ext cx="764632" cy="27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en-US" altLang="en-US" sz="1350" dirty="0">
                <a:solidFill>
                  <a:srgbClr val="FFFFFF"/>
                </a:solidFill>
                <a:latin typeface="+mj-lt"/>
                <a:cs typeface="MS PGothic" charset="0"/>
              </a:rPr>
              <a:t>0.6 year</a:t>
            </a:r>
          </a:p>
        </p:txBody>
      </p:sp>
      <p:sp>
        <p:nvSpPr>
          <p:cNvPr id="32798" name="Rectangle 31"/>
          <p:cNvSpPr>
            <a:spLocks noChangeArrowheads="1"/>
          </p:cNvSpPr>
          <p:nvPr/>
        </p:nvSpPr>
        <p:spPr bwMode="auto">
          <a:xfrm>
            <a:off x="5436394" y="1602581"/>
            <a:ext cx="764632" cy="27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en-US" altLang="en-US" sz="1350" dirty="0">
                <a:solidFill>
                  <a:srgbClr val="FFFFFF"/>
                </a:solidFill>
                <a:latin typeface="+mj-lt"/>
                <a:cs typeface="MS PGothic" charset="0"/>
              </a:rPr>
              <a:t>0.5 year</a:t>
            </a:r>
          </a:p>
        </p:txBody>
      </p:sp>
      <p:sp>
        <p:nvSpPr>
          <p:cNvPr id="32799" name="Rectangle 32"/>
          <p:cNvSpPr>
            <a:spLocks noChangeArrowheads="1"/>
          </p:cNvSpPr>
          <p:nvPr/>
        </p:nvSpPr>
        <p:spPr bwMode="auto">
          <a:xfrm>
            <a:off x="5436394" y="4438650"/>
            <a:ext cx="923925" cy="27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350" dirty="0">
                <a:solidFill>
                  <a:srgbClr val="FFFFFF"/>
                </a:solidFill>
                <a:latin typeface="+mj-lt"/>
                <a:cs typeface="MS PGothic" charset="0"/>
              </a:rPr>
              <a:t>9.3 years</a:t>
            </a:r>
          </a:p>
        </p:txBody>
      </p:sp>
      <p:sp>
        <p:nvSpPr>
          <p:cNvPr id="32804" name="Rectangle 38"/>
          <p:cNvSpPr>
            <a:spLocks noChangeArrowheads="1"/>
          </p:cNvSpPr>
          <p:nvPr/>
        </p:nvSpPr>
        <p:spPr bwMode="auto">
          <a:xfrm>
            <a:off x="6137673" y="1670448"/>
            <a:ext cx="687688" cy="18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en-US" altLang="en-US" sz="7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cs typeface="MS PGothic" charset="0"/>
              </a:rPr>
              <a:t>Kumar, 1992</a:t>
            </a:r>
          </a:p>
        </p:txBody>
      </p:sp>
      <p:sp>
        <p:nvSpPr>
          <p:cNvPr id="32805" name="Rectangle 39"/>
          <p:cNvSpPr>
            <a:spLocks noChangeArrowheads="1"/>
          </p:cNvSpPr>
          <p:nvPr/>
        </p:nvSpPr>
        <p:spPr bwMode="auto">
          <a:xfrm>
            <a:off x="6137673" y="2290763"/>
            <a:ext cx="687688" cy="18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en-US" altLang="en-US" sz="7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cs typeface="MS PGothic" charset="0"/>
              </a:rPr>
              <a:t>Kumar, 1992</a:t>
            </a:r>
          </a:p>
        </p:txBody>
      </p:sp>
      <p:sp>
        <p:nvSpPr>
          <p:cNvPr id="32806" name="Rectangle 40"/>
          <p:cNvSpPr>
            <a:spLocks noChangeArrowheads="1"/>
          </p:cNvSpPr>
          <p:nvPr/>
        </p:nvSpPr>
        <p:spPr bwMode="auto">
          <a:xfrm>
            <a:off x="6137673" y="2937273"/>
            <a:ext cx="655628" cy="18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en-US" altLang="en-US" sz="75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cs typeface="MS PGothic" charset="0"/>
              </a:rPr>
              <a:t>Poyer</a:t>
            </a:r>
            <a:r>
              <a:rPr lang="en-US" altLang="en-US" sz="7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cs typeface="MS PGothic" charset="0"/>
              </a:rPr>
              <a:t>, 1982</a:t>
            </a:r>
          </a:p>
        </p:txBody>
      </p:sp>
      <p:sp>
        <p:nvSpPr>
          <p:cNvPr id="32807" name="Rectangle 41"/>
          <p:cNvSpPr>
            <a:spLocks noChangeArrowheads="1"/>
          </p:cNvSpPr>
          <p:nvPr/>
        </p:nvSpPr>
        <p:spPr bwMode="auto">
          <a:xfrm>
            <a:off x="6407944" y="3736182"/>
            <a:ext cx="735778" cy="18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en-US" altLang="en-US" sz="75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cs typeface="MS PGothic" charset="0"/>
              </a:rPr>
              <a:t>Antman</a:t>
            </a:r>
            <a:r>
              <a:rPr lang="en-US" altLang="en-US" sz="7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cs typeface="MS PGothic" charset="0"/>
              </a:rPr>
              <a:t>, 1992</a:t>
            </a:r>
          </a:p>
        </p:txBody>
      </p:sp>
      <p:sp>
        <p:nvSpPr>
          <p:cNvPr id="8216" name="Title 1"/>
          <p:cNvSpPr>
            <a:spLocks noGrp="1"/>
          </p:cNvSpPr>
          <p:nvPr>
            <p:ph type="title"/>
          </p:nvPr>
        </p:nvSpPr>
        <p:spPr>
          <a:xfrm>
            <a:off x="1143000" y="86917"/>
            <a:ext cx="6858000" cy="450056"/>
          </a:xfrm>
        </p:spPr>
        <p:txBody>
          <a:bodyPr/>
          <a:lstStyle/>
          <a:p>
            <a:r>
              <a:rPr lang="en-US" altLang="en-US" sz="1500"/>
              <a:t>“PUBLICATION PATHWAY”</a:t>
            </a:r>
          </a:p>
        </p:txBody>
      </p:sp>
      <p:grpSp>
        <p:nvGrpSpPr>
          <p:cNvPr id="8217" name="Group 32828"/>
          <p:cNvGrpSpPr>
            <a:grpSpLocks/>
          </p:cNvGrpSpPr>
          <p:nvPr/>
        </p:nvGrpSpPr>
        <p:grpSpPr bwMode="auto">
          <a:xfrm>
            <a:off x="1364457" y="821531"/>
            <a:ext cx="1132285" cy="1057275"/>
            <a:chOff x="343048" y="1136017"/>
            <a:chExt cx="1267825" cy="1409660"/>
          </a:xfrm>
        </p:grpSpPr>
        <p:sp>
          <p:nvSpPr>
            <p:cNvPr id="6" name="Rounded Rectangle 5"/>
            <p:cNvSpPr/>
            <p:nvPr/>
          </p:nvSpPr>
          <p:spPr>
            <a:xfrm>
              <a:off x="343048" y="1136017"/>
              <a:ext cx="1263825" cy="1409660"/>
            </a:xfrm>
            <a:prstGeom prst="roundRect">
              <a:avLst/>
            </a:prstGeom>
            <a:solidFill>
              <a:srgbClr val="96000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000">
                <a:latin typeface="+mj-lt"/>
              </a:endParaRPr>
            </a:p>
          </p:txBody>
        </p:sp>
        <p:sp>
          <p:nvSpPr>
            <p:cNvPr id="8241" name="TextBox 6"/>
            <p:cNvSpPr txBox="1">
              <a:spLocks noChangeArrowheads="1"/>
            </p:cNvSpPr>
            <p:nvPr/>
          </p:nvSpPr>
          <p:spPr bwMode="auto">
            <a:xfrm>
              <a:off x="347317" y="1512800"/>
              <a:ext cx="1263556" cy="738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latin typeface="+mj-lt"/>
                </a:rPr>
                <a:t>Negative        results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648498" y="1269655"/>
            <a:ext cx="1841605" cy="301535"/>
            <a:chOff x="-1980728" y="824351"/>
            <a:chExt cx="1980728" cy="626312"/>
          </a:xfrm>
          <a:solidFill>
            <a:srgbClr val="9966FF"/>
          </a:solidFill>
        </p:grpSpPr>
        <p:sp>
          <p:nvSpPr>
            <p:cNvPr id="70" name="Rounded Rectangle 69"/>
            <p:cNvSpPr/>
            <p:nvPr/>
          </p:nvSpPr>
          <p:spPr>
            <a:xfrm>
              <a:off x="-1980728" y="836712"/>
              <a:ext cx="1980728" cy="6139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-1980727" y="824351"/>
              <a:ext cx="1980726" cy="623294"/>
            </a:xfrm>
            <a:prstGeom prst="rect">
              <a:avLst/>
            </a:prstGeom>
            <a:grpFill/>
            <a:ln>
              <a:noFill/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sz="1350" dirty="0">
                  <a:solidFill>
                    <a:schemeClr val="bg1"/>
                  </a:solidFill>
                  <a:latin typeface="+mj-lt"/>
                  <a:ea typeface="MS PGothic" charset="0"/>
                  <a:cs typeface="MS PGothic" charset="0"/>
                </a:rPr>
                <a:t>Submission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3648498" y="1921934"/>
            <a:ext cx="1841605" cy="303784"/>
            <a:chOff x="-1980728" y="828906"/>
            <a:chExt cx="1980728" cy="621757"/>
          </a:xfrm>
          <a:solidFill>
            <a:srgbClr val="9966FF"/>
          </a:solidFill>
        </p:grpSpPr>
        <p:sp>
          <p:nvSpPr>
            <p:cNvPr id="74" name="Rounded Rectangle 73"/>
            <p:cNvSpPr/>
            <p:nvPr/>
          </p:nvSpPr>
          <p:spPr>
            <a:xfrm>
              <a:off x="-1980728" y="836712"/>
              <a:ext cx="1980728" cy="6139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-1980727" y="828906"/>
              <a:ext cx="1980726" cy="614180"/>
            </a:xfrm>
            <a:prstGeom prst="rect">
              <a:avLst/>
            </a:prstGeom>
            <a:grpFill/>
            <a:ln>
              <a:noFill/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sz="1350" dirty="0">
                  <a:solidFill>
                    <a:schemeClr val="bg1"/>
                  </a:solidFill>
                  <a:latin typeface="+mj-lt"/>
                  <a:ea typeface="MS PGothic" charset="0"/>
                  <a:cs typeface="MS PGothic" charset="0"/>
                </a:rPr>
                <a:t>Acceptance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648498" y="4749279"/>
            <a:ext cx="1841605" cy="303783"/>
            <a:chOff x="-1980728" y="828906"/>
            <a:chExt cx="1980728" cy="621757"/>
          </a:xfrm>
          <a:solidFill>
            <a:srgbClr val="9966FF"/>
          </a:solidFill>
        </p:grpSpPr>
        <p:sp>
          <p:nvSpPr>
            <p:cNvPr id="78" name="Rounded Rectangle 77"/>
            <p:cNvSpPr/>
            <p:nvPr/>
          </p:nvSpPr>
          <p:spPr>
            <a:xfrm>
              <a:off x="-1980728" y="836712"/>
              <a:ext cx="1980728" cy="6139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j-lt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-1980727" y="828906"/>
              <a:ext cx="1980726" cy="614182"/>
            </a:xfrm>
            <a:prstGeom prst="rect">
              <a:avLst/>
            </a:prstGeom>
            <a:grpFill/>
            <a:ln>
              <a:noFill/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sz="1350" dirty="0">
                  <a:solidFill>
                    <a:schemeClr val="bg1"/>
                  </a:solidFill>
                  <a:latin typeface="+mj-lt"/>
                  <a:ea typeface="MS PGothic" charset="0"/>
                  <a:cs typeface="MS PGothic" charset="0"/>
                </a:rPr>
                <a:t>Implementation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648498" y="3989043"/>
            <a:ext cx="1841605" cy="507831"/>
            <a:chOff x="-1980728" y="808049"/>
            <a:chExt cx="1980728" cy="932892"/>
          </a:xfrm>
          <a:solidFill>
            <a:srgbClr val="9966FF"/>
          </a:solidFill>
        </p:grpSpPr>
        <p:sp>
          <p:nvSpPr>
            <p:cNvPr id="84" name="Rounded Rectangle 83"/>
            <p:cNvSpPr/>
            <p:nvPr/>
          </p:nvSpPr>
          <p:spPr>
            <a:xfrm>
              <a:off x="-1980728" y="836712"/>
              <a:ext cx="1980728" cy="8594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j-lt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-1980727" y="808049"/>
              <a:ext cx="1980726" cy="932892"/>
            </a:xfrm>
            <a:prstGeom prst="rect">
              <a:avLst/>
            </a:prstGeom>
            <a:grpFill/>
            <a:ln>
              <a:noFill/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sz="1350" spc="-113" dirty="0">
                  <a:solidFill>
                    <a:schemeClr val="bg1"/>
                  </a:solidFill>
                  <a:latin typeface="+mj-lt"/>
                  <a:ea typeface="MS PGothic" charset="0"/>
                  <a:cs typeface="MS PGothic" charset="0"/>
                </a:rPr>
                <a:t>Reviews, guidelines, textbook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3648498" y="2507738"/>
            <a:ext cx="1841605" cy="300082"/>
            <a:chOff x="-1980728" y="815327"/>
            <a:chExt cx="1980728" cy="641344"/>
          </a:xfrm>
          <a:solidFill>
            <a:srgbClr val="9966FF"/>
          </a:solidFill>
        </p:grpSpPr>
        <p:sp>
          <p:nvSpPr>
            <p:cNvPr id="87" name="Rounded Rectangle 86"/>
            <p:cNvSpPr/>
            <p:nvPr/>
          </p:nvSpPr>
          <p:spPr>
            <a:xfrm>
              <a:off x="-1980728" y="836712"/>
              <a:ext cx="1980728" cy="6139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j-lt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-1980727" y="815327"/>
              <a:ext cx="1980726" cy="641344"/>
            </a:xfrm>
            <a:prstGeom prst="rect">
              <a:avLst/>
            </a:prstGeom>
            <a:grpFill/>
            <a:ln>
              <a:noFill/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sz="1350" dirty="0">
                  <a:solidFill>
                    <a:schemeClr val="bg1"/>
                  </a:solidFill>
                  <a:latin typeface="+mj-lt"/>
                  <a:ea typeface="MS PGothic" charset="0"/>
                  <a:cs typeface="MS PGothic" charset="0"/>
                </a:rPr>
                <a:t>Publication</a:t>
              </a:r>
            </a:p>
          </p:txBody>
        </p:sp>
      </p:grpSp>
      <p:cxnSp>
        <p:nvCxnSpPr>
          <p:cNvPr id="28" name="Straight Arrow Connector 27"/>
          <p:cNvCxnSpPr>
            <a:cxnSpLocks noChangeShapeType="1"/>
          </p:cNvCxnSpPr>
          <p:nvPr/>
        </p:nvCxnSpPr>
        <p:spPr bwMode="auto">
          <a:xfrm flipH="1" flipV="1">
            <a:off x="2611041" y="1044179"/>
            <a:ext cx="1999059" cy="0"/>
          </a:xfrm>
          <a:prstGeom prst="straightConnector1">
            <a:avLst/>
          </a:prstGeom>
          <a:noFill/>
          <a:ln w="25400">
            <a:solidFill>
              <a:srgbClr val="9966FF"/>
            </a:solidFill>
            <a:prstDash val="dash"/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" name="Straight Arrow Connector 113"/>
          <p:cNvCxnSpPr>
            <a:cxnSpLocks noChangeShapeType="1"/>
          </p:cNvCxnSpPr>
          <p:nvPr/>
        </p:nvCxnSpPr>
        <p:spPr bwMode="auto">
          <a:xfrm flipH="1" flipV="1">
            <a:off x="2611041" y="1691879"/>
            <a:ext cx="1999059" cy="0"/>
          </a:xfrm>
          <a:prstGeom prst="straightConnector1">
            <a:avLst/>
          </a:prstGeom>
          <a:noFill/>
          <a:ln w="25400">
            <a:solidFill>
              <a:srgbClr val="9966FF"/>
            </a:solidFill>
            <a:prstDash val="dash"/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" name="Straight Arrow Connector 114"/>
          <p:cNvCxnSpPr>
            <a:cxnSpLocks noChangeShapeType="1"/>
          </p:cNvCxnSpPr>
          <p:nvPr/>
        </p:nvCxnSpPr>
        <p:spPr bwMode="auto">
          <a:xfrm flipH="1" flipV="1">
            <a:off x="2611041" y="2932510"/>
            <a:ext cx="1999059" cy="0"/>
          </a:xfrm>
          <a:prstGeom prst="straightConnector1">
            <a:avLst/>
          </a:prstGeom>
          <a:noFill/>
          <a:ln w="25400">
            <a:solidFill>
              <a:srgbClr val="9966FF"/>
            </a:solidFill>
            <a:prstDash val="dash"/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6" name="Straight Arrow Connector 115"/>
          <p:cNvCxnSpPr>
            <a:cxnSpLocks noChangeShapeType="1"/>
          </p:cNvCxnSpPr>
          <p:nvPr/>
        </p:nvCxnSpPr>
        <p:spPr bwMode="auto">
          <a:xfrm flipH="1" flipV="1">
            <a:off x="2611041" y="3783806"/>
            <a:ext cx="1999059" cy="0"/>
          </a:xfrm>
          <a:prstGeom prst="straightConnector1">
            <a:avLst/>
          </a:prstGeom>
          <a:noFill/>
          <a:ln w="25400">
            <a:solidFill>
              <a:srgbClr val="9966FF"/>
            </a:solidFill>
            <a:prstDash val="dash"/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38" name="Group 137"/>
          <p:cNvGrpSpPr/>
          <p:nvPr/>
        </p:nvGrpSpPr>
        <p:grpSpPr>
          <a:xfrm>
            <a:off x="3653898" y="619218"/>
            <a:ext cx="1841605" cy="312333"/>
            <a:chOff x="-1980728" y="836712"/>
            <a:chExt cx="1980728" cy="613951"/>
          </a:xfrm>
          <a:solidFill>
            <a:srgbClr val="9966FF"/>
          </a:solidFill>
        </p:grpSpPr>
        <p:sp>
          <p:nvSpPr>
            <p:cNvPr id="139" name="Rounded Rectangle 138"/>
            <p:cNvSpPr/>
            <p:nvPr/>
          </p:nvSpPr>
          <p:spPr>
            <a:xfrm>
              <a:off x="-1980728" y="836712"/>
              <a:ext cx="1980728" cy="6139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-1980727" y="841062"/>
              <a:ext cx="1980726" cy="589869"/>
            </a:xfrm>
            <a:prstGeom prst="rect">
              <a:avLst/>
            </a:prstGeom>
            <a:grpFill/>
            <a:ln>
              <a:noFill/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sz="1350" dirty="0">
                  <a:solidFill>
                    <a:schemeClr val="bg1"/>
                  </a:solidFill>
                  <a:latin typeface="+mj-lt"/>
                  <a:ea typeface="MS PGothic" charset="0"/>
                  <a:cs typeface="MS PGothic" charset="0"/>
                </a:rPr>
                <a:t>Original Research</a:t>
              </a: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1325702" y="3489292"/>
            <a:ext cx="1104175" cy="594626"/>
            <a:chOff x="260085" y="1135996"/>
            <a:chExt cx="1379880" cy="1409646"/>
          </a:xfrm>
          <a:solidFill>
            <a:srgbClr val="5F9BAF"/>
          </a:solidFill>
        </p:grpSpPr>
        <p:sp>
          <p:nvSpPr>
            <p:cNvPr id="151" name="Rounded Rectangle 150"/>
            <p:cNvSpPr/>
            <p:nvPr/>
          </p:nvSpPr>
          <p:spPr>
            <a:xfrm>
              <a:off x="260085" y="1135996"/>
              <a:ext cx="1379880" cy="140964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000">
                <a:latin typeface="+mj-lt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260085" y="1371380"/>
              <a:ext cx="1379880" cy="102147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en-US" sz="1100" b="1" dirty="0">
                  <a:solidFill>
                    <a:schemeClr val="bg1"/>
                  </a:solidFill>
                  <a:latin typeface="+mj-lt"/>
                  <a:ea typeface="MS PGothic" charset="0"/>
                  <a:cs typeface="MS PGothic" charset="0"/>
                </a:rPr>
                <a:t>Inconsistent</a:t>
              </a:r>
            </a:p>
            <a:p>
              <a:pPr algn="ctr">
                <a:defRPr/>
              </a:pPr>
              <a:r>
                <a:rPr lang="en-US" sz="1100" b="1" dirty="0">
                  <a:solidFill>
                    <a:schemeClr val="bg1"/>
                  </a:solidFill>
                  <a:latin typeface="+mj-lt"/>
                  <a:ea typeface="MS PGothic" charset="0"/>
                  <a:cs typeface="MS PGothic" charset="0"/>
                </a:rPr>
                <a:t>indexing</a:t>
              </a: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1237708" y="2584681"/>
            <a:ext cx="1245969" cy="685797"/>
            <a:chOff x="203268" y="1135996"/>
            <a:chExt cx="1403337" cy="1409646"/>
          </a:xfrm>
          <a:solidFill>
            <a:srgbClr val="9966FF"/>
          </a:solidFill>
        </p:grpSpPr>
        <p:sp>
          <p:nvSpPr>
            <p:cNvPr id="154" name="Rounded Rectangle 153"/>
            <p:cNvSpPr/>
            <p:nvPr/>
          </p:nvSpPr>
          <p:spPr>
            <a:xfrm>
              <a:off x="203268" y="1135996"/>
              <a:ext cx="1403337" cy="140964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000">
                <a:latin typeface="+mj-lt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272308" y="1184152"/>
              <a:ext cx="1284070" cy="1313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en-US" sz="1500" dirty="0">
                  <a:solidFill>
                    <a:schemeClr val="bg1"/>
                  </a:solidFill>
                  <a:latin typeface="+mj-lt"/>
                  <a:ea typeface="MS PGothic" charset="0"/>
                  <a:cs typeface="MS PGothic" charset="0"/>
                </a:rPr>
                <a:t>Lack of        numbers</a:t>
              </a:r>
            </a:p>
          </p:txBody>
        </p:sp>
      </p:grpSp>
      <p:sp>
        <p:nvSpPr>
          <p:cNvPr id="32792" name="Arc 25"/>
          <p:cNvSpPr>
            <a:spLocks/>
          </p:cNvSpPr>
          <p:nvPr/>
        </p:nvSpPr>
        <p:spPr bwMode="auto">
          <a:xfrm>
            <a:off x="5279231" y="2709862"/>
            <a:ext cx="1729979" cy="509588"/>
          </a:xfrm>
          <a:custGeom>
            <a:avLst/>
            <a:gdLst>
              <a:gd name="T0" fmla="*/ 2147483647 w 21600"/>
              <a:gd name="T1" fmla="*/ 2147483647 h 27130"/>
              <a:gd name="T2" fmla="*/ 2147483647 w 21600"/>
              <a:gd name="T3" fmla="*/ 0 h 27130"/>
              <a:gd name="T4" fmla="*/ 2147483647 w 21600"/>
              <a:gd name="T5" fmla="*/ 2147483647 h 27130"/>
              <a:gd name="T6" fmla="*/ 0 60000 65536"/>
              <a:gd name="T7" fmla="*/ 0 60000 65536"/>
              <a:gd name="T8" fmla="*/ 0 60000 65536"/>
              <a:gd name="T9" fmla="*/ 0 w 21600"/>
              <a:gd name="T10" fmla="*/ 0 h 27130"/>
              <a:gd name="T11" fmla="*/ 21600 w 21600"/>
              <a:gd name="T12" fmla="*/ 27130 h 271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7130" fill="none" extrusionOk="0">
                <a:moveTo>
                  <a:pt x="719" y="27130"/>
                </a:moveTo>
                <a:cubicBezTo>
                  <a:pt x="241" y="25325"/>
                  <a:pt x="0" y="23466"/>
                  <a:pt x="0" y="21600"/>
                </a:cubicBezTo>
                <a:cubicBezTo>
                  <a:pt x="-1" y="9674"/>
                  <a:pt x="9663" y="6"/>
                  <a:pt x="21589" y="0"/>
                </a:cubicBezTo>
              </a:path>
              <a:path w="21600" h="27130" stroke="0" extrusionOk="0">
                <a:moveTo>
                  <a:pt x="719" y="27130"/>
                </a:moveTo>
                <a:cubicBezTo>
                  <a:pt x="241" y="25325"/>
                  <a:pt x="0" y="23466"/>
                  <a:pt x="0" y="21600"/>
                </a:cubicBezTo>
                <a:cubicBezTo>
                  <a:pt x="-1" y="9674"/>
                  <a:pt x="9663" y="6"/>
                  <a:pt x="21589" y="0"/>
                </a:cubicBezTo>
                <a:lnTo>
                  <a:pt x="21600" y="21600"/>
                </a:lnTo>
                <a:lnTo>
                  <a:pt x="719" y="27130"/>
                </a:lnTo>
                <a:close/>
              </a:path>
            </a:pathLst>
          </a:custGeom>
          <a:noFill/>
          <a:ln w="25400" cap="rnd">
            <a:solidFill>
              <a:srgbClr val="7195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  <a:latin typeface="+mj-lt"/>
              <a:ea typeface="MS PGothic" charset="0"/>
              <a:cs typeface="MS PGothic" charset="0"/>
            </a:endParaRPr>
          </a:p>
        </p:txBody>
      </p:sp>
      <p:grpSp>
        <p:nvGrpSpPr>
          <p:cNvPr id="163" name="Group 162"/>
          <p:cNvGrpSpPr/>
          <p:nvPr/>
        </p:nvGrpSpPr>
        <p:grpSpPr>
          <a:xfrm>
            <a:off x="3648498" y="3122369"/>
            <a:ext cx="1841605" cy="507831"/>
            <a:chOff x="-1980728" y="746260"/>
            <a:chExt cx="1980728" cy="1056472"/>
          </a:xfrm>
          <a:solidFill>
            <a:srgbClr val="9966FF"/>
          </a:solidFill>
        </p:grpSpPr>
        <p:sp>
          <p:nvSpPr>
            <p:cNvPr id="164" name="Rounded Rectangle 163"/>
            <p:cNvSpPr/>
            <p:nvPr/>
          </p:nvSpPr>
          <p:spPr>
            <a:xfrm>
              <a:off x="-1980728" y="836712"/>
              <a:ext cx="1980728" cy="8594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j-lt"/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-1980727" y="746260"/>
              <a:ext cx="1980726" cy="1056472"/>
            </a:xfrm>
            <a:prstGeom prst="rect">
              <a:avLst/>
            </a:prstGeom>
            <a:grpFill/>
            <a:ln>
              <a:noFill/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sz="1350" dirty="0">
                  <a:solidFill>
                    <a:schemeClr val="bg1"/>
                  </a:solidFill>
                  <a:latin typeface="+mj-lt"/>
                  <a:ea typeface="MS PGothic" charset="0"/>
                  <a:cs typeface="MS PGothic" charset="0"/>
                </a:rPr>
                <a:t>Bibliographic databases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4418332" y="910298"/>
            <a:ext cx="276064" cy="3847069"/>
            <a:chOff x="4347931" y="1193963"/>
            <a:chExt cx="368085" cy="5129425"/>
          </a:xfrm>
          <a:solidFill>
            <a:srgbClr val="9966FF"/>
          </a:solidFill>
        </p:grpSpPr>
        <p:sp>
          <p:nvSpPr>
            <p:cNvPr id="124" name="Down Arrow 123"/>
            <p:cNvSpPr/>
            <p:nvPr/>
          </p:nvSpPr>
          <p:spPr>
            <a:xfrm>
              <a:off x="4360117" y="2102933"/>
              <a:ext cx="355897" cy="490108"/>
            </a:xfrm>
            <a:prstGeom prst="downArrow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25" name="Down Arrow 124"/>
            <p:cNvSpPr/>
            <p:nvPr/>
          </p:nvSpPr>
          <p:spPr>
            <a:xfrm>
              <a:off x="4360118" y="2968226"/>
              <a:ext cx="355898" cy="416902"/>
            </a:xfrm>
            <a:prstGeom prst="downArrow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27" name="Down Arrow 126"/>
            <p:cNvSpPr/>
            <p:nvPr/>
          </p:nvSpPr>
          <p:spPr>
            <a:xfrm>
              <a:off x="4360117" y="4810425"/>
              <a:ext cx="355897" cy="518919"/>
            </a:xfrm>
            <a:prstGeom prst="downArrow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28" name="Down Arrow 127"/>
            <p:cNvSpPr/>
            <p:nvPr/>
          </p:nvSpPr>
          <p:spPr>
            <a:xfrm>
              <a:off x="4360117" y="5944387"/>
              <a:ext cx="355897" cy="379001"/>
            </a:xfrm>
            <a:prstGeom prst="downArrow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29" name="Down Arrow 128"/>
            <p:cNvSpPr/>
            <p:nvPr/>
          </p:nvSpPr>
          <p:spPr>
            <a:xfrm>
              <a:off x="4360117" y="1193963"/>
              <a:ext cx="355897" cy="506845"/>
            </a:xfrm>
            <a:prstGeom prst="downArrow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66" name="Down Arrow 165"/>
            <p:cNvSpPr/>
            <p:nvPr/>
          </p:nvSpPr>
          <p:spPr>
            <a:xfrm>
              <a:off x="4347931" y="3740012"/>
              <a:ext cx="355897" cy="481076"/>
            </a:xfrm>
            <a:prstGeom prst="downArrow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</p:grpSp>
      <p:sp>
        <p:nvSpPr>
          <p:cNvPr id="170" name="Isosceles Triangle 169"/>
          <p:cNvSpPr>
            <a:spLocks noChangeArrowheads="1"/>
          </p:cNvSpPr>
          <p:nvPr/>
        </p:nvSpPr>
        <p:spPr bwMode="auto">
          <a:xfrm flipV="1">
            <a:off x="5204223" y="3082529"/>
            <a:ext cx="167878" cy="107156"/>
          </a:xfrm>
          <a:prstGeom prst="triangle">
            <a:avLst>
              <a:gd name="adj" fmla="val 50000"/>
            </a:avLst>
          </a:prstGeom>
          <a:solidFill>
            <a:srgbClr val="719500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j-lt"/>
              <a:ea typeface="+mn-ea"/>
            </a:endParaRPr>
          </a:p>
        </p:txBody>
      </p:sp>
      <p:grpSp>
        <p:nvGrpSpPr>
          <p:cNvPr id="171" name="Group 170"/>
          <p:cNvGrpSpPr/>
          <p:nvPr/>
        </p:nvGrpSpPr>
        <p:grpSpPr>
          <a:xfrm>
            <a:off x="6894258" y="2477833"/>
            <a:ext cx="856949" cy="715581"/>
            <a:chOff x="343048" y="931241"/>
            <a:chExt cx="1267825" cy="1901759"/>
          </a:xfrm>
          <a:solidFill>
            <a:srgbClr val="719500"/>
          </a:solidFill>
        </p:grpSpPr>
        <p:sp>
          <p:nvSpPr>
            <p:cNvPr id="172" name="Rounded Rectangle 171"/>
            <p:cNvSpPr/>
            <p:nvPr/>
          </p:nvSpPr>
          <p:spPr>
            <a:xfrm>
              <a:off x="343048" y="1135996"/>
              <a:ext cx="1263557" cy="140964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000">
                <a:latin typeface="+mj-lt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347318" y="931241"/>
              <a:ext cx="1263555" cy="1901759"/>
            </a:xfrm>
            <a:prstGeom prst="rect">
              <a:avLst/>
            </a:prstGeom>
            <a:grpFill/>
            <a:ln>
              <a:noFill/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sz="1350" dirty="0">
                  <a:solidFill>
                    <a:schemeClr val="bg1"/>
                  </a:solidFill>
                  <a:latin typeface="+mj-lt"/>
                  <a:ea typeface="MS PGothic" charset="0"/>
                  <a:cs typeface="MS PGothic" charset="0"/>
                </a:rPr>
                <a:t>Expert</a:t>
              </a:r>
            </a:p>
            <a:p>
              <a:pPr algn="ctr">
                <a:defRPr/>
              </a:pPr>
              <a:r>
                <a:rPr lang="en-US" sz="1350" dirty="0">
                  <a:solidFill>
                    <a:schemeClr val="bg1"/>
                  </a:solidFill>
                  <a:latin typeface="+mj-lt"/>
                  <a:ea typeface="MS PGothic" charset="0"/>
                  <a:cs typeface="MS PGothic" charset="0"/>
                </a:rPr>
                <a:t>opinion</a:t>
              </a:r>
            </a:p>
          </p:txBody>
        </p:sp>
      </p:grpSp>
      <p:sp>
        <p:nvSpPr>
          <p:cNvPr id="178" name="Rectangle 26"/>
          <p:cNvSpPr>
            <a:spLocks noChangeArrowheads="1"/>
          </p:cNvSpPr>
          <p:nvPr/>
        </p:nvSpPr>
        <p:spPr bwMode="auto">
          <a:xfrm>
            <a:off x="2867025" y="3513535"/>
            <a:ext cx="600075" cy="30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500" dirty="0">
                <a:solidFill>
                  <a:srgbClr val="FFFFFF"/>
                </a:solidFill>
                <a:latin typeface="+mj-lt"/>
                <a:cs typeface="MS PGothic" charset="0"/>
              </a:rPr>
              <a:t>50%</a:t>
            </a:r>
          </a:p>
        </p:txBody>
      </p:sp>
      <p:sp>
        <p:nvSpPr>
          <p:cNvPr id="179" name="Rectangle 27"/>
          <p:cNvSpPr>
            <a:spLocks noChangeArrowheads="1"/>
          </p:cNvSpPr>
          <p:nvPr/>
        </p:nvSpPr>
        <p:spPr bwMode="auto">
          <a:xfrm>
            <a:off x="2861073" y="1427560"/>
            <a:ext cx="611981" cy="30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500" dirty="0">
                <a:solidFill>
                  <a:srgbClr val="FFFFFF"/>
                </a:solidFill>
                <a:latin typeface="+mj-lt"/>
                <a:cs typeface="MS PGothic" charset="0"/>
              </a:rPr>
              <a:t>46%</a:t>
            </a:r>
          </a:p>
        </p:txBody>
      </p:sp>
      <p:sp>
        <p:nvSpPr>
          <p:cNvPr id="180" name="Rectangle 28"/>
          <p:cNvSpPr>
            <a:spLocks noChangeArrowheads="1"/>
          </p:cNvSpPr>
          <p:nvPr/>
        </p:nvSpPr>
        <p:spPr bwMode="auto">
          <a:xfrm>
            <a:off x="2859881" y="765572"/>
            <a:ext cx="614363" cy="30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500" dirty="0">
                <a:solidFill>
                  <a:srgbClr val="FFFFFF"/>
                </a:solidFill>
                <a:latin typeface="+mj-lt"/>
                <a:cs typeface="MS PGothic" charset="0"/>
              </a:rPr>
              <a:t>18%</a:t>
            </a:r>
          </a:p>
        </p:txBody>
      </p:sp>
      <p:sp>
        <p:nvSpPr>
          <p:cNvPr id="181" name="Rectangle 29"/>
          <p:cNvSpPr>
            <a:spLocks noChangeArrowheads="1"/>
          </p:cNvSpPr>
          <p:nvPr/>
        </p:nvSpPr>
        <p:spPr bwMode="auto">
          <a:xfrm>
            <a:off x="2861073" y="2651522"/>
            <a:ext cx="611981" cy="30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500" dirty="0">
                <a:solidFill>
                  <a:srgbClr val="FFFFFF"/>
                </a:solidFill>
                <a:latin typeface="+mj-lt"/>
                <a:cs typeface="MS PGothic" charset="0"/>
              </a:rPr>
              <a:t>35%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E1C50B0-88B6-4FE2-89C0-9724ACE4A34C}"/>
              </a:ext>
            </a:extLst>
          </p:cNvPr>
          <p:cNvSpPr/>
          <p:nvPr/>
        </p:nvSpPr>
        <p:spPr>
          <a:xfrm>
            <a:off x="1135856" y="1600200"/>
            <a:ext cx="6858000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n-US" alt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It takes 17 years to turn 14 percent of original research to the benefit of patient care</a:t>
            </a:r>
          </a:p>
        </p:txBody>
      </p:sp>
    </p:spTree>
    <p:extLst>
      <p:ext uri="{BB962C8B-B14F-4D97-AF65-F5344CB8AC3E}">
        <p14:creationId xmlns:p14="http://schemas.microsoft.com/office/powerpoint/2010/main" val="340672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11260-6418-4815-A620-4542CE05F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the evidence for efficacy/effectiveness…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83ED1F4-31F3-4A22-BFC0-2D845F5A38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3776" y="984734"/>
            <a:ext cx="8107783" cy="360045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altLang="en-US" sz="1800" dirty="0"/>
              <a:t>Evidence is only as good as how and whether…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1600" dirty="0"/>
          </a:p>
          <a:p>
            <a:pPr marL="0" indent="0">
              <a:lnSpc>
                <a:spcPct val="80000"/>
              </a:lnSpc>
            </a:pPr>
            <a:r>
              <a:rPr lang="en-US" altLang="en-US" sz="1600" dirty="0"/>
              <a:t>It is adopted?</a:t>
            </a:r>
          </a:p>
          <a:p>
            <a:pPr marL="0" indent="0">
              <a:lnSpc>
                <a:spcPct val="80000"/>
              </a:lnSpc>
            </a:pPr>
            <a:r>
              <a:rPr lang="en-US" altLang="en-US" sz="1600" dirty="0"/>
              <a:t>Practitioners and communities are trained to use it?</a:t>
            </a:r>
          </a:p>
          <a:p>
            <a:pPr marL="0" indent="0">
              <a:lnSpc>
                <a:spcPct val="80000"/>
              </a:lnSpc>
            </a:pPr>
            <a:r>
              <a:rPr lang="en-US" altLang="en-US" sz="1600" dirty="0"/>
              <a:t>Trained practitioners and communities choose to use it?</a:t>
            </a:r>
          </a:p>
          <a:p>
            <a:pPr marL="0" indent="0">
              <a:lnSpc>
                <a:spcPct val="80000"/>
              </a:lnSpc>
            </a:pPr>
            <a:r>
              <a:rPr lang="en-US" altLang="en-US" sz="1600" dirty="0"/>
              <a:t>Eligible populations/patients benefit from it?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1600" dirty="0"/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1600" dirty="0"/>
              <a:t>If we assume 50% threshold for each step…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1400" dirty="0"/>
              <a:t>(even w/perfect access/adherence/dosage/maintenance)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1600" dirty="0"/>
          </a:p>
          <a:p>
            <a:pPr marL="0" indent="0">
              <a:lnSpc>
                <a:spcPct val="80000"/>
              </a:lnSpc>
              <a:buNone/>
            </a:pPr>
            <a:r>
              <a:rPr lang="en-US" altLang="en-US" dirty="0"/>
              <a:t>Impact:  .5*.5*.5*.5 = 6% benefit</a:t>
            </a:r>
          </a:p>
        </p:txBody>
      </p:sp>
    </p:spTree>
    <p:extLst>
      <p:ext uri="{BB962C8B-B14F-4D97-AF65-F5344CB8AC3E}">
        <p14:creationId xmlns:p14="http://schemas.microsoft.com/office/powerpoint/2010/main" val="149014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41A3F-32B9-427F-B78B-E6F8FF183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effectiveness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24D6BBD7-2337-4572-9B66-539FA35A2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232" y="4616778"/>
            <a:ext cx="2110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000000"/>
                </a:solidFill>
                <a:latin typeface="+mj-lt"/>
              </a:rPr>
              <a:t>Glasgow, RE-AIM</a:t>
            </a:r>
          </a:p>
        </p:txBody>
      </p:sp>
      <p:pic>
        <p:nvPicPr>
          <p:cNvPr id="6" name="Picture 6" descr="reaim.jpg">
            <a:extLst>
              <a:ext uri="{FF2B5EF4-FFF2-40B4-BE49-F238E27FC236}">
                <a16:creationId xmlns:a16="http://schemas.microsoft.com/office/drawing/2014/main" id="{BB4D1D1A-2631-4167-9E7C-2AB2C4C03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043" y="745288"/>
            <a:ext cx="6599914" cy="390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335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AC64D-D5CA-4608-812B-F47434EFD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311658"/>
            <a:ext cx="8165592" cy="317395"/>
          </a:xfrm>
        </p:spPr>
        <p:txBody>
          <a:bodyPr/>
          <a:lstStyle/>
          <a:p>
            <a:r>
              <a:rPr lang="en-US" dirty="0"/>
              <a:t>Definitions (from NCI)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C3D242C-23EB-458A-81F2-FCE599AF8A2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8019" y="957994"/>
            <a:ext cx="7812209" cy="3459024"/>
          </a:xfrm>
        </p:spPr>
        <p:txBody>
          <a:bodyPr/>
          <a:lstStyle/>
          <a:p>
            <a:pPr marL="0" indent="0">
              <a:buNone/>
            </a:pPr>
            <a:r>
              <a:rPr lang="en-US" sz="1800" b="1" i="1" dirty="0">
                <a:latin typeface="+mj-lt"/>
                <a:cs typeface="Calibri" panose="020F0502020204030204" pitchFamily="34" charset="0"/>
              </a:rPr>
              <a:t>Implementation Science</a:t>
            </a:r>
            <a:r>
              <a:rPr lang="en-US" sz="18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800" dirty="0"/>
              <a:t>intends to bridge the gap between research, practice, and policy by building a knowledge base about how health information, effective interventions, and new clinical practices, guidelines and policies are communicated and integrated for public health and health care service use. </a:t>
            </a:r>
            <a:endParaRPr lang="en-US" sz="1800" b="1" i="1" dirty="0">
              <a:latin typeface="+mj-lt"/>
              <a:cs typeface="Calibri"/>
            </a:endParaRPr>
          </a:p>
          <a:p>
            <a:r>
              <a:rPr lang="en-US" sz="1800" b="1" i="1" dirty="0"/>
              <a:t>Dissemination research</a:t>
            </a:r>
            <a:r>
              <a:rPr lang="en-US" sz="1800" dirty="0"/>
              <a:t> is the scientific study of targeted distribution of information and intervention materials to a specific public health or clinical practice audience. The intent is to understand how best to communicate and integrate knowledge and the associated evidence-based interventions.</a:t>
            </a:r>
          </a:p>
          <a:p>
            <a:r>
              <a:rPr lang="en-US" sz="1800" b="1" i="1" dirty="0"/>
              <a:t>Implementation research</a:t>
            </a:r>
            <a:r>
              <a:rPr lang="en-US" sz="1800" dirty="0"/>
              <a:t> is the scientific study of the use of strategies to adopt and integrate evidence-based health interventions into clinical and community settings to improve individual outcomes and population health.</a:t>
            </a:r>
          </a:p>
          <a:p>
            <a:pPr marL="0" indent="0" algn="r">
              <a:buNone/>
            </a:pPr>
            <a:r>
              <a:rPr lang="en-US" sz="1800" b="1" dirty="0">
                <a:latin typeface="+mj-lt"/>
              </a:rPr>
              <a:t>Source: PAR-19-274</a:t>
            </a:r>
            <a:endParaRPr lang="en-US" sz="1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0202286"/>
      </p:ext>
    </p:extLst>
  </p:cSld>
  <p:clrMapOvr>
    <a:masterClrMapping/>
  </p:clrMapOvr>
</p:sld>
</file>

<file path=ppt/theme/theme1.xml><?xml version="1.0" encoding="utf-8"?>
<a:theme xmlns:a="http://schemas.openxmlformats.org/drawingml/2006/main" name="NCI PPT Template 16x9 WHITE">
  <a:themeElements>
    <a:clrScheme name="NCI Colors Theme">
      <a:dk1>
        <a:srgbClr val="606060"/>
      </a:dk1>
      <a:lt1>
        <a:srgbClr val="FFFFFF"/>
      </a:lt1>
      <a:dk2>
        <a:srgbClr val="BB0E3D"/>
      </a:dk2>
      <a:lt2>
        <a:srgbClr val="FFFFFF"/>
      </a:lt2>
      <a:accent1>
        <a:srgbClr val="BB0E3D"/>
      </a:accent1>
      <a:accent2>
        <a:srgbClr val="606060"/>
      </a:accent2>
      <a:accent3>
        <a:srgbClr val="123E57"/>
      </a:accent3>
      <a:accent4>
        <a:srgbClr val="2A71A5"/>
      </a:accent4>
      <a:accent5>
        <a:srgbClr val="178DA9"/>
      </a:accent5>
      <a:accent6>
        <a:srgbClr val="009999"/>
      </a:accent6>
      <a:hlink>
        <a:srgbClr val="3F54C9"/>
      </a:hlink>
      <a:folHlink>
        <a:srgbClr val="60606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7166</TotalTime>
  <Words>2866</Words>
  <Application>Microsoft Office PowerPoint</Application>
  <PresentationFormat>On-screen Show (16:9)</PresentationFormat>
  <Paragraphs>478</Paragraphs>
  <Slides>54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8" baseType="lpstr">
      <vt:lpstr>MS PGothic</vt:lpstr>
      <vt:lpstr>MS PGothic</vt:lpstr>
      <vt:lpstr>Arial</vt:lpstr>
      <vt:lpstr>Arial (Headings)</vt:lpstr>
      <vt:lpstr>Calibri</vt:lpstr>
      <vt:lpstr>Montserrat-Regular</vt:lpstr>
      <vt:lpstr>Sapient Centro Slab</vt:lpstr>
      <vt:lpstr>SapientCentroSlab-Light</vt:lpstr>
      <vt:lpstr>SapientSansBold</vt:lpstr>
      <vt:lpstr>SapientSansRegular</vt:lpstr>
      <vt:lpstr>Times</vt:lpstr>
      <vt:lpstr>Times New Roman</vt:lpstr>
      <vt:lpstr>Wingdings</vt:lpstr>
      <vt:lpstr>NCI PPT Template 16x9 WHITE</vt:lpstr>
      <vt:lpstr>PowerPoint Presentation</vt:lpstr>
      <vt:lpstr>Advancing Implementation Science at the National Cancer Institute:  Directions and Opportunities</vt:lpstr>
      <vt:lpstr>Learning Objectives</vt:lpstr>
      <vt:lpstr>Definitions</vt:lpstr>
      <vt:lpstr>Evidence-based interventions</vt:lpstr>
      <vt:lpstr>“PUBLICATION PATHWAY”</vt:lpstr>
      <vt:lpstr>Beyond the evidence for efficacy/effectiveness…</vt:lpstr>
      <vt:lpstr>Beyond effectiveness</vt:lpstr>
      <vt:lpstr>Definitions (from NCI)</vt:lpstr>
      <vt:lpstr>Dissemination research</vt:lpstr>
      <vt:lpstr>PowerPoint Presentation</vt:lpstr>
      <vt:lpstr>Implementation strategies</vt:lpstr>
      <vt:lpstr>Context dependent &amp; multi-level factors</vt:lpstr>
      <vt:lpstr>Rogers’ Diffusion of Innovations theory</vt:lpstr>
      <vt:lpstr>Consolidated Framework for Implementation Research (CFIR)</vt:lpstr>
      <vt:lpstr>Learning Objectives</vt:lpstr>
      <vt:lpstr>Funding opportunities</vt:lpstr>
      <vt:lpstr>NIH Participation</vt:lpstr>
      <vt:lpstr>The Purpose</vt:lpstr>
      <vt:lpstr>Selected research questions</vt:lpstr>
      <vt:lpstr>Examples of funded studies</vt:lpstr>
      <vt:lpstr>Examples of funded studies</vt:lpstr>
      <vt:lpstr>Specific Aims – Lynch Syndrome Screening (R01)</vt:lpstr>
      <vt:lpstr>Specific Aims – Prostate cancer treatment (R01)</vt:lpstr>
      <vt:lpstr>Specific Aims – HPV Vaccination in Pharmacies (R21)</vt:lpstr>
      <vt:lpstr>Review Criteria</vt:lpstr>
      <vt:lpstr>NIH Clinical Trials</vt:lpstr>
      <vt:lpstr>Things to Remember</vt:lpstr>
      <vt:lpstr>Guidance on Reaching out to Program Officers</vt:lpstr>
      <vt:lpstr>Resources Available</vt:lpstr>
      <vt:lpstr>Cancer MoonshotSM Initiatives</vt:lpstr>
      <vt:lpstr>PowerPoint Presentation</vt:lpstr>
      <vt:lpstr>Selected Cancer MoonshotSM Initiatives </vt:lpstr>
      <vt:lpstr>Accelerating Colorectal Cancer Screening and follow-up through Implementation Science (ACCSIS)</vt:lpstr>
      <vt:lpstr>ACCSIS Consortium</vt:lpstr>
      <vt:lpstr>Cancer Center Cessation Initiative (2017- )</vt:lpstr>
      <vt:lpstr>Approaches to Identify and Care for Individuals with Inherited Cancer Syndromes (U01)</vt:lpstr>
      <vt:lpstr>Communication and Decision Making for Individuals with Inherited Cancer Syndromes (U01 Clinical Trial Optional)</vt:lpstr>
      <vt:lpstr>NCI Leads: Cynthia Vinson, April Oh https://cancercontrol.cancer.gov/IS/initiatives/ISC3.html</vt:lpstr>
      <vt:lpstr>ISC3 Funded Sites</vt:lpstr>
      <vt:lpstr>Implementation Science Centers in Cancer Control (ISC3)</vt:lpstr>
      <vt:lpstr>NCI Annual Plan</vt:lpstr>
      <vt:lpstr>Considering implementation science earlier</vt:lpstr>
      <vt:lpstr>PRECIS-2  PRagmatic Explanatory Continuum Indicator Summary: A tool to design pragmatic trials</vt:lpstr>
      <vt:lpstr>Considering implementation science earlier</vt:lpstr>
      <vt:lpstr>Hybrid designs: 1, 2, 3</vt:lpstr>
      <vt:lpstr>PowerPoint Presentation</vt:lpstr>
      <vt:lpstr>PowerPoint Presentation</vt:lpstr>
      <vt:lpstr>Textbooks</vt:lpstr>
      <vt:lpstr>Learning Objectives</vt:lpstr>
      <vt:lpstr>PowerPoint Presentation</vt:lpstr>
      <vt:lpstr>Working Groups</vt:lpstr>
      <vt:lpstr>PowerPoint Presentation</vt:lpstr>
      <vt:lpstr>PowerPoint Presentation</vt:lpstr>
    </vt:vector>
  </TitlesOfParts>
  <Company>Sapient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Sapient</dc:creator>
  <cp:lastModifiedBy>Crawford, Jordan</cp:lastModifiedBy>
  <cp:revision>304</cp:revision>
  <cp:lastPrinted>2019-11-20T22:40:58Z</cp:lastPrinted>
  <dcterms:created xsi:type="dcterms:W3CDTF">2013-05-02T18:01:03Z</dcterms:created>
  <dcterms:modified xsi:type="dcterms:W3CDTF">2020-03-24T17:43:38Z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Jive_LatestUserAccountName">
    <vt:lpwstr>ctompk</vt:lpwstr>
  </property>
  <property fmtid="{D5CDD505-2E9C-101B-9397-08002B2CF9AE}" pid="3" name="Offisync_UpdateToken">
    <vt:lpwstr>6</vt:lpwstr>
  </property>
  <property fmtid="{D5CDD505-2E9C-101B-9397-08002B2CF9AE}" pid="4" name="Jive_VersionGuid">
    <vt:lpwstr>52528687-c425-4c02-aa36-9dee618be8dc</vt:lpwstr>
  </property>
  <property fmtid="{D5CDD505-2E9C-101B-9397-08002B2CF9AE}" pid="5" name="Offisync_ProviderInitializationData">
    <vt:lpwstr>https://vox.sapient.com</vt:lpwstr>
  </property>
  <property fmtid="{D5CDD505-2E9C-101B-9397-08002B2CF9AE}" pid="6" name="Offisync_ServerID">
    <vt:lpwstr>2a760b3e-54a5-418b-9dd9-555cd32dea45</vt:lpwstr>
  </property>
  <property fmtid="{D5CDD505-2E9C-101B-9397-08002B2CF9AE}" pid="7" name="Offisync_UniqueId">
    <vt:lpwstr>79519</vt:lpwstr>
  </property>
</Properties>
</file>