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2.xml" ContentType="application/vnd.openxmlformats-officedocument.theme+xml"/>
  <Override PartName="/ppt/theme/theme1.xml" ContentType="application/vnd.openxmlformats-officedocument.theme+xml"/>
  <Override PartName="/ppt/theme/themeOverride1.xml" ContentType="application/vnd.openxmlformats-officedocument.themeOverride+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4161" r:id="rId2"/>
  </p:sldMasterIdLst>
  <p:notesMasterIdLst>
    <p:notesMasterId r:id="rId37"/>
  </p:notesMasterIdLst>
  <p:handoutMasterIdLst>
    <p:handoutMasterId r:id="rId38"/>
  </p:handoutMasterIdLst>
  <p:sldIdLst>
    <p:sldId id="256" r:id="rId3"/>
    <p:sldId id="819" r:id="rId4"/>
    <p:sldId id="841" r:id="rId5"/>
    <p:sldId id="808" r:id="rId6"/>
    <p:sldId id="818" r:id="rId7"/>
    <p:sldId id="835" r:id="rId8"/>
    <p:sldId id="810" r:id="rId9"/>
    <p:sldId id="813" r:id="rId10"/>
    <p:sldId id="811" r:id="rId11"/>
    <p:sldId id="840" r:id="rId12"/>
    <p:sldId id="842" r:id="rId13"/>
    <p:sldId id="843" r:id="rId14"/>
    <p:sldId id="849" r:id="rId15"/>
    <p:sldId id="845" r:id="rId16"/>
    <p:sldId id="846" r:id="rId17"/>
    <p:sldId id="847" r:id="rId18"/>
    <p:sldId id="848" r:id="rId19"/>
    <p:sldId id="812" r:id="rId20"/>
    <p:sldId id="831" r:id="rId21"/>
    <p:sldId id="833" r:id="rId22"/>
    <p:sldId id="829" r:id="rId23"/>
    <p:sldId id="823" r:id="rId24"/>
    <p:sldId id="816" r:id="rId25"/>
    <p:sldId id="839" r:id="rId26"/>
    <p:sldId id="815" r:id="rId27"/>
    <p:sldId id="822" r:id="rId28"/>
    <p:sldId id="821" r:id="rId29"/>
    <p:sldId id="820" r:id="rId30"/>
    <p:sldId id="806" r:id="rId31"/>
    <p:sldId id="828" r:id="rId32"/>
    <p:sldId id="834" r:id="rId33"/>
    <p:sldId id="826" r:id="rId34"/>
    <p:sldId id="836" r:id="rId35"/>
    <p:sldId id="762" r:id="rId36"/>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79">
          <p15:clr>
            <a:srgbClr val="A4A3A4"/>
          </p15:clr>
        </p15:guide>
        <p15:guide id="2" orient="horz" pos="2184" userDrawn="1">
          <p15:clr>
            <a:srgbClr val="A4A3A4"/>
          </p15:clr>
        </p15:guide>
        <p15:guide id="3" pos="5406">
          <p15:clr>
            <a:srgbClr val="A4A3A4"/>
          </p15:clr>
        </p15:guide>
        <p15:guide id="4" pos="441">
          <p15:clr>
            <a:srgbClr val="A4A3A4"/>
          </p15:clr>
        </p15:guide>
        <p15:guide id="5" pos="1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 Annabel" initials="TA" lastIdx="7" clrIdx="0">
    <p:extLst>
      <p:ext uri="{19B8F6BF-5375-455C-9EA6-DF929625EA0E}">
        <p15:presenceInfo xmlns:p15="http://schemas.microsoft.com/office/powerpoint/2012/main" userId="S-1-5-21-505881439-82067924-1220176271-4162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444"/>
    <a:srgbClr val="2C2FA6"/>
    <a:srgbClr val="343C9E"/>
    <a:srgbClr val="404292"/>
    <a:srgbClr val="2E1CB6"/>
    <a:srgbClr val="3C359D"/>
    <a:srgbClr val="184D82"/>
    <a:srgbClr val="1D5C9B"/>
    <a:srgbClr val="FFC444"/>
    <a:srgbClr val="297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0138" autoAdjust="0"/>
    <p:restoredTop sz="93712" autoAdjust="0"/>
  </p:normalViewPr>
  <p:slideViewPr>
    <p:cSldViewPr snapToGrid="0">
      <p:cViewPr varScale="1">
        <p:scale>
          <a:sx n="62" d="100"/>
          <a:sy n="62" d="100"/>
        </p:scale>
        <p:origin x="777" y="30"/>
      </p:cViewPr>
      <p:guideLst>
        <p:guide orient="horz" pos="579"/>
        <p:guide orient="horz" pos="2184"/>
        <p:guide pos="5406"/>
        <p:guide pos="441"/>
        <p:guide pos="132"/>
      </p:guideLst>
    </p:cSldViewPr>
  </p:slideViewPr>
  <p:outlineViewPr>
    <p:cViewPr>
      <p:scale>
        <a:sx n="33" d="100"/>
        <a:sy n="33" d="100"/>
      </p:scale>
      <p:origin x="0" y="-2046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22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C3733-A785-DA47-9C5E-83F2307574A1}"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C06B9556-5601-4542-8C18-1974C5167AAA}">
      <dgm:prSet phldrT="[Text]"/>
      <dgm:spPr/>
      <dgm:t>
        <a:bodyPr/>
        <a:lstStyle/>
        <a:p>
          <a:r>
            <a:rPr lang="en-US" dirty="0"/>
            <a:t>Funders</a:t>
          </a:r>
        </a:p>
      </dgm:t>
    </dgm:pt>
    <dgm:pt modelId="{3F4A5C42-3B2B-2346-8357-1E2718ECF513}" type="parTrans" cxnId="{E6E9B8F9-0267-5B4A-BE40-8F76C84AF9E6}">
      <dgm:prSet/>
      <dgm:spPr/>
      <dgm:t>
        <a:bodyPr/>
        <a:lstStyle/>
        <a:p>
          <a:endParaRPr lang="en-US"/>
        </a:p>
      </dgm:t>
    </dgm:pt>
    <dgm:pt modelId="{3522CD2F-270B-FA49-93A6-ADFAC3F0E2AD}" type="sibTrans" cxnId="{E6E9B8F9-0267-5B4A-BE40-8F76C84AF9E6}">
      <dgm:prSet/>
      <dgm:spPr/>
      <dgm:t>
        <a:bodyPr/>
        <a:lstStyle/>
        <a:p>
          <a:endParaRPr lang="en-US"/>
        </a:p>
      </dgm:t>
    </dgm:pt>
    <dgm:pt modelId="{31590DE6-ABE0-2B47-AD4A-92EE16D7E927}">
      <dgm:prSet phldrT="[Text]"/>
      <dgm:spPr/>
      <dgm:t>
        <a:bodyPr/>
        <a:lstStyle/>
        <a:p>
          <a:r>
            <a:rPr lang="en-US" dirty="0"/>
            <a:t>Collaborators</a:t>
          </a:r>
        </a:p>
      </dgm:t>
    </dgm:pt>
    <dgm:pt modelId="{B94DF59F-AF3A-DD4E-8913-071E49173B3A}" type="parTrans" cxnId="{0CD3C978-8F3F-E745-B87F-D8FC7A801A0E}">
      <dgm:prSet/>
      <dgm:spPr/>
      <dgm:t>
        <a:bodyPr/>
        <a:lstStyle/>
        <a:p>
          <a:endParaRPr lang="en-US"/>
        </a:p>
      </dgm:t>
    </dgm:pt>
    <dgm:pt modelId="{3DA6CDCB-333E-EE46-A28A-2C1807C89723}" type="sibTrans" cxnId="{0CD3C978-8F3F-E745-B87F-D8FC7A801A0E}">
      <dgm:prSet/>
      <dgm:spPr/>
      <dgm:t>
        <a:bodyPr/>
        <a:lstStyle/>
        <a:p>
          <a:endParaRPr lang="en-US"/>
        </a:p>
      </dgm:t>
    </dgm:pt>
    <dgm:pt modelId="{1382FF7F-8D7C-C84C-926F-A73CD6EB9ED4}">
      <dgm:prSet phldrT="[Text]"/>
      <dgm:spPr/>
      <dgm:t>
        <a:bodyPr/>
        <a:lstStyle/>
        <a:p>
          <a:pPr algn="l"/>
          <a:r>
            <a:rPr lang="en-US" altLang="en-US" dirty="0">
              <a:ea typeface="ＭＳ Ｐゴシック" charset="-128"/>
            </a:rPr>
            <a:t>Mayo Clinic Care Network</a:t>
          </a:r>
          <a:endParaRPr lang="en-US" dirty="0"/>
        </a:p>
      </dgm:t>
    </dgm:pt>
    <dgm:pt modelId="{20247127-8F2C-7043-BEB4-C31929A3DF4B}" type="parTrans" cxnId="{EA9A5F25-BE3B-8B49-B5CC-2A5672CED928}">
      <dgm:prSet/>
      <dgm:spPr/>
      <dgm:t>
        <a:bodyPr/>
        <a:lstStyle/>
        <a:p>
          <a:endParaRPr lang="en-US"/>
        </a:p>
      </dgm:t>
    </dgm:pt>
    <dgm:pt modelId="{3B88C52B-6620-614C-AEFD-BF455B19A02F}" type="sibTrans" cxnId="{EA9A5F25-BE3B-8B49-B5CC-2A5672CED928}">
      <dgm:prSet/>
      <dgm:spPr/>
      <dgm:t>
        <a:bodyPr/>
        <a:lstStyle/>
        <a:p>
          <a:endParaRPr lang="en-US"/>
        </a:p>
      </dgm:t>
    </dgm:pt>
    <dgm:pt modelId="{9EEF928F-03DC-B246-9D84-1A2C022EE7AF}">
      <dgm:prSet phldrT="[Text]"/>
      <dgm:spPr/>
      <dgm:t>
        <a:bodyPr/>
        <a:lstStyle/>
        <a:p>
          <a:pPr marL="228600" lvl="1" indent="0" algn="l" defTabSz="933450">
            <a:lnSpc>
              <a:spcPct val="90000"/>
            </a:lnSpc>
            <a:spcBef>
              <a:spcPct val="0"/>
            </a:spcBef>
            <a:spcAft>
              <a:spcPct val="15000"/>
            </a:spcAft>
            <a:buNone/>
          </a:pPr>
          <a:r>
            <a:rPr lang="en-US" altLang="en-US" dirty="0">
              <a:ea typeface="ＭＳ Ｐゴシック" charset="-128"/>
            </a:rPr>
            <a:t> AHRQ</a:t>
          </a:r>
          <a:endParaRPr lang="en-US" dirty="0"/>
        </a:p>
      </dgm:t>
    </dgm:pt>
    <dgm:pt modelId="{9AF83DAD-A951-D042-A10B-96A32959282C}" type="sibTrans" cxnId="{F80E8412-9775-E041-BA5A-873FADBDEBED}">
      <dgm:prSet/>
      <dgm:spPr/>
      <dgm:t>
        <a:bodyPr/>
        <a:lstStyle/>
        <a:p>
          <a:endParaRPr lang="en-US"/>
        </a:p>
      </dgm:t>
    </dgm:pt>
    <dgm:pt modelId="{EFB3A6BF-408C-CA41-A8B2-F32B1034B953}" type="parTrans" cxnId="{F80E8412-9775-E041-BA5A-873FADBDEBED}">
      <dgm:prSet/>
      <dgm:spPr/>
      <dgm:t>
        <a:bodyPr/>
        <a:lstStyle/>
        <a:p>
          <a:endParaRPr lang="en-US"/>
        </a:p>
      </dgm:t>
    </dgm:pt>
    <dgm:pt modelId="{04ED3782-C5B6-4544-B3AB-7F53CDF9960B}">
      <dgm:prSet phldrT="[Text]"/>
      <dgm:spPr/>
      <dgm:t>
        <a:bodyPr/>
        <a:lstStyle/>
        <a:p>
          <a:pPr marL="228600" lvl="1" indent="0" algn="l" defTabSz="933450">
            <a:lnSpc>
              <a:spcPct val="90000"/>
            </a:lnSpc>
            <a:spcBef>
              <a:spcPct val="0"/>
            </a:spcBef>
            <a:spcAft>
              <a:spcPct val="15000"/>
            </a:spcAft>
            <a:buNone/>
          </a:pPr>
          <a:r>
            <a:rPr lang="en-US" altLang="en-US" dirty="0">
              <a:ea typeface="ＭＳ Ｐゴシック" charset="-128"/>
            </a:rPr>
            <a:t> Robert Wood Johnson Foundation</a:t>
          </a:r>
          <a:endParaRPr lang="en-US" dirty="0"/>
        </a:p>
      </dgm:t>
    </dgm:pt>
    <dgm:pt modelId="{5D114899-CBC5-1049-9195-DB2D72E9D973}" type="parTrans" cxnId="{36D2E21B-FAA3-5146-9406-3F23EDAB4028}">
      <dgm:prSet/>
      <dgm:spPr/>
      <dgm:t>
        <a:bodyPr/>
        <a:lstStyle/>
        <a:p>
          <a:endParaRPr lang="en-US"/>
        </a:p>
      </dgm:t>
    </dgm:pt>
    <dgm:pt modelId="{0F9FC0D5-4585-C447-A9C9-63280EC27FB1}" type="sibTrans" cxnId="{36D2E21B-FAA3-5146-9406-3F23EDAB4028}">
      <dgm:prSet/>
      <dgm:spPr/>
      <dgm:t>
        <a:bodyPr/>
        <a:lstStyle/>
        <a:p>
          <a:endParaRPr lang="en-US"/>
        </a:p>
      </dgm:t>
    </dgm:pt>
    <dgm:pt modelId="{328E5F49-585E-5942-ABBA-CFBABEAEF976}">
      <dgm:prSet phldrT="[Text]"/>
      <dgm:spPr/>
      <dgm:t>
        <a:bodyPr/>
        <a:lstStyle/>
        <a:p>
          <a:pPr marL="228600" lvl="1" indent="0" algn="l" defTabSz="933450">
            <a:lnSpc>
              <a:spcPct val="90000"/>
            </a:lnSpc>
            <a:spcBef>
              <a:spcPct val="0"/>
            </a:spcBef>
            <a:spcAft>
              <a:spcPct val="15000"/>
            </a:spcAft>
            <a:buNone/>
          </a:pPr>
          <a:r>
            <a:rPr lang="en-US" altLang="en-US" dirty="0">
              <a:ea typeface="ＭＳ Ｐゴシック" charset="-128"/>
            </a:rPr>
            <a:t> The Commonwealth Fund</a:t>
          </a:r>
          <a:endParaRPr lang="en-US" dirty="0"/>
        </a:p>
      </dgm:t>
    </dgm:pt>
    <dgm:pt modelId="{6FE7B924-E6AC-7649-BC71-6ED8B53BE41A}" type="parTrans" cxnId="{E3AD6A4A-F072-CC4C-9C64-4D5ADBFC1B04}">
      <dgm:prSet/>
      <dgm:spPr/>
      <dgm:t>
        <a:bodyPr/>
        <a:lstStyle/>
        <a:p>
          <a:endParaRPr lang="en-US"/>
        </a:p>
      </dgm:t>
    </dgm:pt>
    <dgm:pt modelId="{04A2DBD7-31F6-7B4D-87B8-F828154F0168}" type="sibTrans" cxnId="{E3AD6A4A-F072-CC4C-9C64-4D5ADBFC1B04}">
      <dgm:prSet/>
      <dgm:spPr/>
      <dgm:t>
        <a:bodyPr/>
        <a:lstStyle/>
        <a:p>
          <a:endParaRPr lang="en-US"/>
        </a:p>
      </dgm:t>
    </dgm:pt>
    <dgm:pt modelId="{2DEBFFAC-CDD6-524E-B0E1-49F78471204B}">
      <dgm:prSet phldrT="[Text]"/>
      <dgm:spPr/>
      <dgm:t>
        <a:bodyPr/>
        <a:lstStyle/>
        <a:p>
          <a:pPr marL="228600" lvl="1" indent="0" algn="l" defTabSz="933450">
            <a:lnSpc>
              <a:spcPct val="90000"/>
            </a:lnSpc>
            <a:spcBef>
              <a:spcPct val="0"/>
            </a:spcBef>
            <a:spcAft>
              <a:spcPct val="15000"/>
            </a:spcAft>
            <a:buNone/>
          </a:pPr>
          <a:r>
            <a:rPr lang="en-US" altLang="en-US" dirty="0">
              <a:ea typeface="ＭＳ Ｐゴシック" charset="-128"/>
            </a:rPr>
            <a:t> The </a:t>
          </a:r>
          <a:r>
            <a:rPr lang="en-US" altLang="en-US" dirty="0" err="1">
              <a:ea typeface="ＭＳ Ｐゴシック" charset="-128"/>
            </a:rPr>
            <a:t>Donaghue</a:t>
          </a:r>
          <a:r>
            <a:rPr lang="en-US" altLang="en-US" dirty="0">
              <a:ea typeface="ＭＳ Ｐゴシック" charset="-128"/>
            </a:rPr>
            <a:t> Foundation</a:t>
          </a:r>
          <a:endParaRPr lang="en-US" dirty="0"/>
        </a:p>
      </dgm:t>
    </dgm:pt>
    <dgm:pt modelId="{6F7BB988-6DCA-4A49-A426-93A085E0F134}" type="parTrans" cxnId="{F69532AB-F09B-CE47-95D7-DC4568928625}">
      <dgm:prSet/>
      <dgm:spPr/>
      <dgm:t>
        <a:bodyPr/>
        <a:lstStyle/>
        <a:p>
          <a:endParaRPr lang="en-US"/>
        </a:p>
      </dgm:t>
    </dgm:pt>
    <dgm:pt modelId="{B6FE4187-EEB1-974D-87EB-DC7B4B7EBF1D}" type="sibTrans" cxnId="{F69532AB-F09B-CE47-95D7-DC4568928625}">
      <dgm:prSet/>
      <dgm:spPr/>
      <dgm:t>
        <a:bodyPr/>
        <a:lstStyle/>
        <a:p>
          <a:endParaRPr lang="en-US"/>
        </a:p>
      </dgm:t>
    </dgm:pt>
    <dgm:pt modelId="{F6A50BC3-F009-684B-A69E-5DBA5876C4A1}">
      <dgm:prSet phldrT="[Text]"/>
      <dgm:spPr/>
      <dgm:t>
        <a:bodyPr/>
        <a:lstStyle/>
        <a:p>
          <a:pPr marL="228600" lvl="1" indent="0" algn="l" defTabSz="933450">
            <a:lnSpc>
              <a:spcPct val="90000"/>
            </a:lnSpc>
            <a:spcBef>
              <a:spcPct val="0"/>
            </a:spcBef>
            <a:spcAft>
              <a:spcPct val="15000"/>
            </a:spcAft>
            <a:buNone/>
          </a:pPr>
          <a:r>
            <a:rPr lang="en-US" altLang="en-US" dirty="0">
              <a:ea typeface="ＭＳ Ｐゴシック" charset="-128"/>
            </a:rPr>
            <a:t> The Medicines Company</a:t>
          </a:r>
          <a:endParaRPr lang="en-US" dirty="0"/>
        </a:p>
      </dgm:t>
    </dgm:pt>
    <dgm:pt modelId="{9CF2FF9A-EB2C-FA4E-88F7-0C03F67675F1}" type="parTrans" cxnId="{FE37F78D-6A12-0D46-BDA0-405DF4A5ABC2}">
      <dgm:prSet/>
      <dgm:spPr/>
      <dgm:t>
        <a:bodyPr/>
        <a:lstStyle/>
        <a:p>
          <a:endParaRPr lang="en-US"/>
        </a:p>
      </dgm:t>
    </dgm:pt>
    <dgm:pt modelId="{0E0A75E8-91D7-7A4A-B1D2-A44147A3C603}" type="sibTrans" cxnId="{FE37F78D-6A12-0D46-BDA0-405DF4A5ABC2}">
      <dgm:prSet/>
      <dgm:spPr/>
      <dgm:t>
        <a:bodyPr/>
        <a:lstStyle/>
        <a:p>
          <a:endParaRPr lang="en-US"/>
        </a:p>
      </dgm:t>
    </dgm:pt>
    <dgm:pt modelId="{93EB57FC-B2B8-3445-BBE0-1D5AEFF22B8F}">
      <dgm:prSet phldrT="[Text]"/>
      <dgm:spPr/>
      <dgm:t>
        <a:bodyPr/>
        <a:lstStyle/>
        <a:p>
          <a:pPr algn="l"/>
          <a:r>
            <a:rPr lang="en-US" altLang="en-US" dirty="0">
              <a:ea typeface="ＭＳ Ｐゴシック" charset="-128"/>
            </a:rPr>
            <a:t>A diverse team at Yale and nationally</a:t>
          </a:r>
          <a:endParaRPr lang="en-US" dirty="0"/>
        </a:p>
      </dgm:t>
    </dgm:pt>
    <dgm:pt modelId="{D2EA1769-52F5-964B-88AA-CC1881EE6F6A}" type="parTrans" cxnId="{C811EAE9-EB07-704F-963C-4DE1A6762940}">
      <dgm:prSet/>
      <dgm:spPr/>
      <dgm:t>
        <a:bodyPr/>
        <a:lstStyle/>
        <a:p>
          <a:endParaRPr lang="en-US"/>
        </a:p>
      </dgm:t>
    </dgm:pt>
    <dgm:pt modelId="{CA4AF62D-2A45-1E48-ADDE-EEA03784F6B7}" type="sibTrans" cxnId="{C811EAE9-EB07-704F-963C-4DE1A6762940}">
      <dgm:prSet/>
      <dgm:spPr/>
      <dgm:t>
        <a:bodyPr/>
        <a:lstStyle/>
        <a:p>
          <a:endParaRPr lang="en-US"/>
        </a:p>
      </dgm:t>
    </dgm:pt>
    <dgm:pt modelId="{411E5C01-515E-4C08-8582-D8C7AEE43A01}">
      <dgm:prSet phldrT="[Text]"/>
      <dgm:spPr/>
      <dgm:t>
        <a:bodyPr/>
        <a:lstStyle/>
        <a:p>
          <a:pPr algn="l"/>
          <a:r>
            <a:rPr lang="en-US" altLang="en-US" dirty="0">
              <a:ea typeface="ＭＳ Ｐゴシック" charset="-128"/>
            </a:rPr>
            <a:t>Mayo Clinic Knowledge &amp; Evaluation Unit</a:t>
          </a:r>
          <a:endParaRPr lang="en-US" dirty="0"/>
        </a:p>
      </dgm:t>
    </dgm:pt>
    <dgm:pt modelId="{0ABCAD6F-D4C3-4939-85D1-9C4C40A2DB26}" type="parTrans" cxnId="{3A22FCC4-E635-4C83-A9F0-120E1532177B}">
      <dgm:prSet/>
      <dgm:spPr/>
      <dgm:t>
        <a:bodyPr/>
        <a:lstStyle/>
        <a:p>
          <a:endParaRPr lang="en-US"/>
        </a:p>
      </dgm:t>
    </dgm:pt>
    <dgm:pt modelId="{8A2C3F66-733C-45CD-AA1D-C65563E8C5A8}" type="sibTrans" cxnId="{3A22FCC4-E635-4C83-A9F0-120E1532177B}">
      <dgm:prSet/>
      <dgm:spPr/>
      <dgm:t>
        <a:bodyPr/>
        <a:lstStyle/>
        <a:p>
          <a:endParaRPr lang="en-US"/>
        </a:p>
      </dgm:t>
    </dgm:pt>
    <dgm:pt modelId="{A2B5376E-89D8-443A-89AB-DA7D5E871029}">
      <dgm:prSet phldrT="[Text]"/>
      <dgm:spPr/>
      <dgm:t>
        <a:bodyPr/>
        <a:lstStyle/>
        <a:p>
          <a:pPr algn="l"/>
          <a:r>
            <a:rPr lang="en-US" dirty="0"/>
            <a:t>Emily Cherlin, PhD, MSW</a:t>
          </a:r>
        </a:p>
      </dgm:t>
    </dgm:pt>
    <dgm:pt modelId="{8AC2F61F-1D72-4E01-99DE-1AD0E1FD05B0}" type="parTrans" cxnId="{15739E8A-0195-4001-A3DF-72CA239AD67D}">
      <dgm:prSet/>
      <dgm:spPr/>
      <dgm:t>
        <a:bodyPr/>
        <a:lstStyle/>
        <a:p>
          <a:endParaRPr lang="en-US"/>
        </a:p>
      </dgm:t>
    </dgm:pt>
    <dgm:pt modelId="{8246A250-4768-440F-96EF-9FE53F809362}" type="sibTrans" cxnId="{15739E8A-0195-4001-A3DF-72CA239AD67D}">
      <dgm:prSet/>
      <dgm:spPr/>
      <dgm:t>
        <a:bodyPr/>
        <a:lstStyle/>
        <a:p>
          <a:endParaRPr lang="en-US"/>
        </a:p>
      </dgm:t>
    </dgm:pt>
    <dgm:pt modelId="{A4B0FC80-4D74-C749-B490-5C126C153837}" type="pres">
      <dgm:prSet presAssocID="{1CEC3733-A785-DA47-9C5E-83F2307574A1}" presName="Name0" presStyleCnt="0">
        <dgm:presLayoutVars>
          <dgm:dir/>
          <dgm:animLvl val="lvl"/>
          <dgm:resizeHandles val="exact"/>
        </dgm:presLayoutVars>
      </dgm:prSet>
      <dgm:spPr/>
    </dgm:pt>
    <dgm:pt modelId="{33F1D38B-9D3E-344B-9CB4-82F10077654D}" type="pres">
      <dgm:prSet presAssocID="{C06B9556-5601-4542-8C18-1974C5167AAA}" presName="linNode" presStyleCnt="0"/>
      <dgm:spPr/>
    </dgm:pt>
    <dgm:pt modelId="{477C50B0-541B-674A-B4D6-667A5B439692}" type="pres">
      <dgm:prSet presAssocID="{C06B9556-5601-4542-8C18-1974C5167AAA}" presName="parentText" presStyleLbl="node1" presStyleIdx="0" presStyleCnt="2" custScaleX="88044">
        <dgm:presLayoutVars>
          <dgm:chMax val="1"/>
          <dgm:bulletEnabled val="1"/>
        </dgm:presLayoutVars>
      </dgm:prSet>
      <dgm:spPr/>
    </dgm:pt>
    <dgm:pt modelId="{9D140843-6410-294E-B703-ED2E4BB68798}" type="pres">
      <dgm:prSet presAssocID="{C06B9556-5601-4542-8C18-1974C5167AAA}" presName="descendantText" presStyleLbl="alignAccFollowNode1" presStyleIdx="0" presStyleCnt="2">
        <dgm:presLayoutVars>
          <dgm:bulletEnabled val="1"/>
        </dgm:presLayoutVars>
      </dgm:prSet>
      <dgm:spPr/>
    </dgm:pt>
    <dgm:pt modelId="{8EC094D9-D39A-E541-8CDC-1F533C915F6C}" type="pres">
      <dgm:prSet presAssocID="{3522CD2F-270B-FA49-93A6-ADFAC3F0E2AD}" presName="sp" presStyleCnt="0"/>
      <dgm:spPr/>
    </dgm:pt>
    <dgm:pt modelId="{601A9F5E-37AA-4241-89F7-164C66A74355}" type="pres">
      <dgm:prSet presAssocID="{31590DE6-ABE0-2B47-AD4A-92EE16D7E927}" presName="linNode" presStyleCnt="0"/>
      <dgm:spPr/>
    </dgm:pt>
    <dgm:pt modelId="{2B8AD562-9C53-8847-9A97-739342F8A1E9}" type="pres">
      <dgm:prSet presAssocID="{31590DE6-ABE0-2B47-AD4A-92EE16D7E927}" presName="parentText" presStyleLbl="node1" presStyleIdx="1" presStyleCnt="2" custScaleX="85985">
        <dgm:presLayoutVars>
          <dgm:chMax val="1"/>
          <dgm:bulletEnabled val="1"/>
        </dgm:presLayoutVars>
      </dgm:prSet>
      <dgm:spPr/>
    </dgm:pt>
    <dgm:pt modelId="{E0BB5894-7210-F44D-B204-44EDD6A813C3}" type="pres">
      <dgm:prSet presAssocID="{31590DE6-ABE0-2B47-AD4A-92EE16D7E927}" presName="descendantText" presStyleLbl="alignAccFollowNode1" presStyleIdx="1" presStyleCnt="2" custScaleX="104589">
        <dgm:presLayoutVars>
          <dgm:bulletEnabled val="1"/>
        </dgm:presLayoutVars>
      </dgm:prSet>
      <dgm:spPr/>
    </dgm:pt>
  </dgm:ptLst>
  <dgm:cxnLst>
    <dgm:cxn modelId="{7C4D6701-8EE9-C545-81F7-54CF42814C13}" type="presOf" srcId="{328E5F49-585E-5942-ABBA-CFBABEAEF976}" destId="{9D140843-6410-294E-B703-ED2E4BB68798}" srcOrd="0" destOrd="2" presId="urn:microsoft.com/office/officeart/2005/8/layout/vList5"/>
    <dgm:cxn modelId="{F80E8412-9775-E041-BA5A-873FADBDEBED}" srcId="{C06B9556-5601-4542-8C18-1974C5167AAA}" destId="{9EEF928F-03DC-B246-9D84-1A2C022EE7AF}" srcOrd="0" destOrd="0" parTransId="{EFB3A6BF-408C-CA41-A8B2-F32B1034B953}" sibTransId="{9AF83DAD-A951-D042-A10B-96A32959282C}"/>
    <dgm:cxn modelId="{36D2E21B-FAA3-5146-9406-3F23EDAB4028}" srcId="{C06B9556-5601-4542-8C18-1974C5167AAA}" destId="{04ED3782-C5B6-4544-B3AB-7F53CDF9960B}" srcOrd="1" destOrd="0" parTransId="{5D114899-CBC5-1049-9195-DB2D72E9D973}" sibTransId="{0F9FC0D5-4585-C447-A9C9-63280EC27FB1}"/>
    <dgm:cxn modelId="{AD8E9A1F-A0CE-9448-8892-F266B17F829B}" type="presOf" srcId="{31590DE6-ABE0-2B47-AD4A-92EE16D7E927}" destId="{2B8AD562-9C53-8847-9A97-739342F8A1E9}" srcOrd="0" destOrd="0" presId="urn:microsoft.com/office/officeart/2005/8/layout/vList5"/>
    <dgm:cxn modelId="{EA9A5F25-BE3B-8B49-B5CC-2A5672CED928}" srcId="{31590DE6-ABE0-2B47-AD4A-92EE16D7E927}" destId="{1382FF7F-8D7C-C84C-926F-A73CD6EB9ED4}" srcOrd="0" destOrd="0" parTransId="{20247127-8F2C-7043-BEB4-C31929A3DF4B}" sibTransId="{3B88C52B-6620-614C-AEFD-BF455B19A02F}"/>
    <dgm:cxn modelId="{7F433A31-0BDE-8C46-B7BD-C7EC18F81068}" type="presOf" srcId="{93EB57FC-B2B8-3445-BBE0-1D5AEFF22B8F}" destId="{E0BB5894-7210-F44D-B204-44EDD6A813C3}" srcOrd="0" destOrd="2" presId="urn:microsoft.com/office/officeart/2005/8/layout/vList5"/>
    <dgm:cxn modelId="{0D886E31-EC7C-411D-B6FD-C260F0D9D5EE}" type="presOf" srcId="{411E5C01-515E-4C08-8582-D8C7AEE43A01}" destId="{E0BB5894-7210-F44D-B204-44EDD6A813C3}" srcOrd="0" destOrd="1" presId="urn:microsoft.com/office/officeart/2005/8/layout/vList5"/>
    <dgm:cxn modelId="{E3AD6A4A-F072-CC4C-9C64-4D5ADBFC1B04}" srcId="{C06B9556-5601-4542-8C18-1974C5167AAA}" destId="{328E5F49-585E-5942-ABBA-CFBABEAEF976}" srcOrd="2" destOrd="0" parTransId="{6FE7B924-E6AC-7649-BC71-6ED8B53BE41A}" sibTransId="{04A2DBD7-31F6-7B4D-87B8-F828154F0168}"/>
    <dgm:cxn modelId="{5940596A-F63F-6E4E-8A39-A4030C06C96D}" type="presOf" srcId="{C06B9556-5601-4542-8C18-1974C5167AAA}" destId="{477C50B0-541B-674A-B4D6-667A5B439692}" srcOrd="0" destOrd="0" presId="urn:microsoft.com/office/officeart/2005/8/layout/vList5"/>
    <dgm:cxn modelId="{BE7C766C-964A-3E41-AC8B-BD3EC5E2F2D6}" type="presOf" srcId="{1CEC3733-A785-DA47-9C5E-83F2307574A1}" destId="{A4B0FC80-4D74-C749-B490-5C126C153837}" srcOrd="0" destOrd="0" presId="urn:microsoft.com/office/officeart/2005/8/layout/vList5"/>
    <dgm:cxn modelId="{488FE750-A917-8E4C-84F6-0F00B9AFB6B9}" type="presOf" srcId="{2DEBFFAC-CDD6-524E-B0E1-49F78471204B}" destId="{9D140843-6410-294E-B703-ED2E4BB68798}" srcOrd="0" destOrd="3" presId="urn:microsoft.com/office/officeart/2005/8/layout/vList5"/>
    <dgm:cxn modelId="{0CD3C978-8F3F-E745-B87F-D8FC7A801A0E}" srcId="{1CEC3733-A785-DA47-9C5E-83F2307574A1}" destId="{31590DE6-ABE0-2B47-AD4A-92EE16D7E927}" srcOrd="1" destOrd="0" parTransId="{B94DF59F-AF3A-DD4E-8913-071E49173B3A}" sibTransId="{3DA6CDCB-333E-EE46-A28A-2C1807C89723}"/>
    <dgm:cxn modelId="{D4D6475A-EE85-0744-9DD7-6C1665115D6A}" type="presOf" srcId="{9EEF928F-03DC-B246-9D84-1A2C022EE7AF}" destId="{9D140843-6410-294E-B703-ED2E4BB68798}" srcOrd="0" destOrd="0" presId="urn:microsoft.com/office/officeart/2005/8/layout/vList5"/>
    <dgm:cxn modelId="{15739E8A-0195-4001-A3DF-72CA239AD67D}" srcId="{31590DE6-ABE0-2B47-AD4A-92EE16D7E927}" destId="{A2B5376E-89D8-443A-89AB-DA7D5E871029}" srcOrd="3" destOrd="0" parTransId="{8AC2F61F-1D72-4E01-99DE-1AD0E1FD05B0}" sibTransId="{8246A250-4768-440F-96EF-9FE53F809362}"/>
    <dgm:cxn modelId="{2857188B-FFA3-451D-BD88-54E9AA9C300F}" type="presOf" srcId="{A2B5376E-89D8-443A-89AB-DA7D5E871029}" destId="{E0BB5894-7210-F44D-B204-44EDD6A813C3}" srcOrd="0" destOrd="3" presId="urn:microsoft.com/office/officeart/2005/8/layout/vList5"/>
    <dgm:cxn modelId="{FE37F78D-6A12-0D46-BDA0-405DF4A5ABC2}" srcId="{C06B9556-5601-4542-8C18-1974C5167AAA}" destId="{F6A50BC3-F009-684B-A69E-5DBA5876C4A1}" srcOrd="4" destOrd="0" parTransId="{9CF2FF9A-EB2C-FA4E-88F7-0C03F67675F1}" sibTransId="{0E0A75E8-91D7-7A4A-B1D2-A44147A3C603}"/>
    <dgm:cxn modelId="{F69532AB-F09B-CE47-95D7-DC4568928625}" srcId="{C06B9556-5601-4542-8C18-1974C5167AAA}" destId="{2DEBFFAC-CDD6-524E-B0E1-49F78471204B}" srcOrd="3" destOrd="0" parTransId="{6F7BB988-6DCA-4A49-A426-93A085E0F134}" sibTransId="{B6FE4187-EEB1-974D-87EB-DC7B4B7EBF1D}"/>
    <dgm:cxn modelId="{549FC9BC-5436-1F42-AF1A-1B37164F9EA0}" type="presOf" srcId="{1382FF7F-8D7C-C84C-926F-A73CD6EB9ED4}" destId="{E0BB5894-7210-F44D-B204-44EDD6A813C3}" srcOrd="0" destOrd="0" presId="urn:microsoft.com/office/officeart/2005/8/layout/vList5"/>
    <dgm:cxn modelId="{C2818EBF-8045-4648-8F1D-8B2DD64A04A8}" type="presOf" srcId="{04ED3782-C5B6-4544-B3AB-7F53CDF9960B}" destId="{9D140843-6410-294E-B703-ED2E4BB68798}" srcOrd="0" destOrd="1" presId="urn:microsoft.com/office/officeart/2005/8/layout/vList5"/>
    <dgm:cxn modelId="{3A22FCC4-E635-4C83-A9F0-120E1532177B}" srcId="{31590DE6-ABE0-2B47-AD4A-92EE16D7E927}" destId="{411E5C01-515E-4C08-8582-D8C7AEE43A01}" srcOrd="1" destOrd="0" parTransId="{0ABCAD6F-D4C3-4939-85D1-9C4C40A2DB26}" sibTransId="{8A2C3F66-733C-45CD-AA1D-C65563E8C5A8}"/>
    <dgm:cxn modelId="{67FB38CD-15AC-B543-A491-F5EF28083877}" type="presOf" srcId="{F6A50BC3-F009-684B-A69E-5DBA5876C4A1}" destId="{9D140843-6410-294E-B703-ED2E4BB68798}" srcOrd="0" destOrd="4" presId="urn:microsoft.com/office/officeart/2005/8/layout/vList5"/>
    <dgm:cxn modelId="{C811EAE9-EB07-704F-963C-4DE1A6762940}" srcId="{31590DE6-ABE0-2B47-AD4A-92EE16D7E927}" destId="{93EB57FC-B2B8-3445-BBE0-1D5AEFF22B8F}" srcOrd="2" destOrd="0" parTransId="{D2EA1769-52F5-964B-88AA-CC1881EE6F6A}" sibTransId="{CA4AF62D-2A45-1E48-ADDE-EEA03784F6B7}"/>
    <dgm:cxn modelId="{E6E9B8F9-0267-5B4A-BE40-8F76C84AF9E6}" srcId="{1CEC3733-A785-DA47-9C5E-83F2307574A1}" destId="{C06B9556-5601-4542-8C18-1974C5167AAA}" srcOrd="0" destOrd="0" parTransId="{3F4A5C42-3B2B-2346-8357-1E2718ECF513}" sibTransId="{3522CD2F-270B-FA49-93A6-ADFAC3F0E2AD}"/>
    <dgm:cxn modelId="{4A7AD260-B8EE-7941-B84F-805067527E73}" type="presParOf" srcId="{A4B0FC80-4D74-C749-B490-5C126C153837}" destId="{33F1D38B-9D3E-344B-9CB4-82F10077654D}" srcOrd="0" destOrd="0" presId="urn:microsoft.com/office/officeart/2005/8/layout/vList5"/>
    <dgm:cxn modelId="{6D5CC32E-D6B4-5E44-B545-992546C66438}" type="presParOf" srcId="{33F1D38B-9D3E-344B-9CB4-82F10077654D}" destId="{477C50B0-541B-674A-B4D6-667A5B439692}" srcOrd="0" destOrd="0" presId="urn:microsoft.com/office/officeart/2005/8/layout/vList5"/>
    <dgm:cxn modelId="{057648FE-58FC-E643-8637-1C829D197157}" type="presParOf" srcId="{33F1D38B-9D3E-344B-9CB4-82F10077654D}" destId="{9D140843-6410-294E-B703-ED2E4BB68798}" srcOrd="1" destOrd="0" presId="urn:microsoft.com/office/officeart/2005/8/layout/vList5"/>
    <dgm:cxn modelId="{2D46A101-01EE-3943-B4DB-03040F05768E}" type="presParOf" srcId="{A4B0FC80-4D74-C749-B490-5C126C153837}" destId="{8EC094D9-D39A-E541-8CDC-1F533C915F6C}" srcOrd="1" destOrd="0" presId="urn:microsoft.com/office/officeart/2005/8/layout/vList5"/>
    <dgm:cxn modelId="{014F4222-38A1-864D-955C-01DD231541AD}" type="presParOf" srcId="{A4B0FC80-4D74-C749-B490-5C126C153837}" destId="{601A9F5E-37AA-4241-89F7-164C66A74355}" srcOrd="2" destOrd="0" presId="urn:microsoft.com/office/officeart/2005/8/layout/vList5"/>
    <dgm:cxn modelId="{9FEA6902-758D-344E-BE1F-D69026771125}" type="presParOf" srcId="{601A9F5E-37AA-4241-89F7-164C66A74355}" destId="{2B8AD562-9C53-8847-9A97-739342F8A1E9}" srcOrd="0" destOrd="0" presId="urn:microsoft.com/office/officeart/2005/8/layout/vList5"/>
    <dgm:cxn modelId="{5975E5E0-49BD-674A-BBFF-33CCE7B11758}" type="presParOf" srcId="{601A9F5E-37AA-4241-89F7-164C66A74355}" destId="{E0BB5894-7210-F44D-B204-44EDD6A813C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40843-6410-294E-B703-ED2E4BB68798}">
      <dsp:nvSpPr>
        <dsp:cNvPr id="0" name=""/>
        <dsp:cNvSpPr/>
      </dsp:nvSpPr>
      <dsp:spPr>
        <a:xfrm rot="5400000">
          <a:off x="4599651" y="-1487595"/>
          <a:ext cx="2078677" cy="5573669"/>
        </a:xfrm>
        <a:prstGeom prst="round2Same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0" algn="l" defTabSz="933450">
            <a:lnSpc>
              <a:spcPct val="90000"/>
            </a:lnSpc>
            <a:spcBef>
              <a:spcPct val="0"/>
            </a:spcBef>
            <a:spcAft>
              <a:spcPct val="15000"/>
            </a:spcAft>
            <a:buNone/>
          </a:pPr>
          <a:r>
            <a:rPr lang="en-US" altLang="en-US" sz="2500" kern="1200" dirty="0">
              <a:ea typeface="ＭＳ Ｐゴシック" charset="-128"/>
            </a:rPr>
            <a:t> AHRQ</a:t>
          </a:r>
          <a:endParaRPr lang="en-US" sz="2500" kern="1200" dirty="0"/>
        </a:p>
        <a:p>
          <a:pPr marL="228600" lvl="1" indent="0" algn="l" defTabSz="933450">
            <a:lnSpc>
              <a:spcPct val="90000"/>
            </a:lnSpc>
            <a:spcBef>
              <a:spcPct val="0"/>
            </a:spcBef>
            <a:spcAft>
              <a:spcPct val="15000"/>
            </a:spcAft>
            <a:buNone/>
          </a:pPr>
          <a:r>
            <a:rPr lang="en-US" altLang="en-US" sz="2500" kern="1200" dirty="0">
              <a:ea typeface="ＭＳ Ｐゴシック" charset="-128"/>
            </a:rPr>
            <a:t> Robert Wood Johnson Foundation</a:t>
          </a:r>
          <a:endParaRPr lang="en-US" sz="2500" kern="1200" dirty="0"/>
        </a:p>
        <a:p>
          <a:pPr marL="228600" lvl="1" indent="0" algn="l" defTabSz="933450">
            <a:lnSpc>
              <a:spcPct val="90000"/>
            </a:lnSpc>
            <a:spcBef>
              <a:spcPct val="0"/>
            </a:spcBef>
            <a:spcAft>
              <a:spcPct val="15000"/>
            </a:spcAft>
            <a:buNone/>
          </a:pPr>
          <a:r>
            <a:rPr lang="en-US" altLang="en-US" sz="2500" kern="1200" dirty="0">
              <a:ea typeface="ＭＳ Ｐゴシック" charset="-128"/>
            </a:rPr>
            <a:t> The Commonwealth Fund</a:t>
          </a:r>
          <a:endParaRPr lang="en-US" sz="2500" kern="1200" dirty="0"/>
        </a:p>
        <a:p>
          <a:pPr marL="228600" lvl="1" indent="0" algn="l" defTabSz="933450">
            <a:lnSpc>
              <a:spcPct val="90000"/>
            </a:lnSpc>
            <a:spcBef>
              <a:spcPct val="0"/>
            </a:spcBef>
            <a:spcAft>
              <a:spcPct val="15000"/>
            </a:spcAft>
            <a:buNone/>
          </a:pPr>
          <a:r>
            <a:rPr lang="en-US" altLang="en-US" sz="2500" kern="1200" dirty="0">
              <a:ea typeface="ＭＳ Ｐゴシック" charset="-128"/>
            </a:rPr>
            <a:t> The </a:t>
          </a:r>
          <a:r>
            <a:rPr lang="en-US" altLang="en-US" sz="2500" kern="1200" dirty="0" err="1">
              <a:ea typeface="ＭＳ Ｐゴシック" charset="-128"/>
            </a:rPr>
            <a:t>Donaghue</a:t>
          </a:r>
          <a:r>
            <a:rPr lang="en-US" altLang="en-US" sz="2500" kern="1200" dirty="0">
              <a:ea typeface="ＭＳ Ｐゴシック" charset="-128"/>
            </a:rPr>
            <a:t> Foundation</a:t>
          </a:r>
          <a:endParaRPr lang="en-US" sz="2500" kern="1200" dirty="0"/>
        </a:p>
        <a:p>
          <a:pPr marL="228600" lvl="1" indent="0" algn="l" defTabSz="933450">
            <a:lnSpc>
              <a:spcPct val="90000"/>
            </a:lnSpc>
            <a:spcBef>
              <a:spcPct val="0"/>
            </a:spcBef>
            <a:spcAft>
              <a:spcPct val="15000"/>
            </a:spcAft>
            <a:buNone/>
          </a:pPr>
          <a:r>
            <a:rPr lang="en-US" altLang="en-US" sz="2500" kern="1200" dirty="0">
              <a:ea typeface="ＭＳ Ｐゴシック" charset="-128"/>
            </a:rPr>
            <a:t> The Medicines Company</a:t>
          </a:r>
          <a:endParaRPr lang="en-US" sz="2500" kern="1200" dirty="0"/>
        </a:p>
      </dsp:txBody>
      <dsp:txXfrm rot="-5400000">
        <a:off x="2852156" y="361373"/>
        <a:ext cx="5472196" cy="1875731"/>
      </dsp:txXfrm>
    </dsp:sp>
    <dsp:sp modelId="{477C50B0-541B-674A-B4D6-667A5B439692}">
      <dsp:nvSpPr>
        <dsp:cNvPr id="0" name=""/>
        <dsp:cNvSpPr/>
      </dsp:nvSpPr>
      <dsp:spPr>
        <a:xfrm>
          <a:off x="91810" y="65"/>
          <a:ext cx="2760345" cy="2598347"/>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Funders</a:t>
          </a:r>
        </a:p>
      </dsp:txBody>
      <dsp:txXfrm>
        <a:off x="218651" y="126906"/>
        <a:ext cx="2506663" cy="2344665"/>
      </dsp:txXfrm>
    </dsp:sp>
    <dsp:sp modelId="{E0BB5894-7210-F44D-B204-44EDD6A813C3}">
      <dsp:nvSpPr>
        <dsp:cNvPr id="0" name=""/>
        <dsp:cNvSpPr/>
      </dsp:nvSpPr>
      <dsp:spPr>
        <a:xfrm rot="5400000">
          <a:off x="4662986" y="1112780"/>
          <a:ext cx="2078677" cy="5829444"/>
        </a:xfrm>
        <a:prstGeom prst="round2Same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altLang="en-US" sz="2500" kern="1200" dirty="0">
              <a:ea typeface="ＭＳ Ｐゴシック" charset="-128"/>
            </a:rPr>
            <a:t>Mayo Clinic Care Network</a:t>
          </a:r>
          <a:endParaRPr lang="en-US" sz="2500" kern="1200" dirty="0"/>
        </a:p>
        <a:p>
          <a:pPr marL="228600" lvl="1" indent="-228600" algn="l" defTabSz="1111250">
            <a:lnSpc>
              <a:spcPct val="90000"/>
            </a:lnSpc>
            <a:spcBef>
              <a:spcPct val="0"/>
            </a:spcBef>
            <a:spcAft>
              <a:spcPct val="15000"/>
            </a:spcAft>
            <a:buChar char="•"/>
          </a:pPr>
          <a:r>
            <a:rPr lang="en-US" altLang="en-US" sz="2500" kern="1200" dirty="0">
              <a:ea typeface="ＭＳ Ｐゴシック" charset="-128"/>
            </a:rPr>
            <a:t>Mayo Clinic Knowledge &amp; Evaluation Unit</a:t>
          </a:r>
          <a:endParaRPr lang="en-US" sz="2500" kern="1200" dirty="0"/>
        </a:p>
        <a:p>
          <a:pPr marL="228600" lvl="1" indent="-228600" algn="l" defTabSz="1111250">
            <a:lnSpc>
              <a:spcPct val="90000"/>
            </a:lnSpc>
            <a:spcBef>
              <a:spcPct val="0"/>
            </a:spcBef>
            <a:spcAft>
              <a:spcPct val="15000"/>
            </a:spcAft>
            <a:buChar char="•"/>
          </a:pPr>
          <a:r>
            <a:rPr lang="en-US" altLang="en-US" sz="2500" kern="1200" dirty="0">
              <a:ea typeface="ＭＳ Ｐゴシック" charset="-128"/>
            </a:rPr>
            <a:t>A diverse team at Yale and nationally</a:t>
          </a:r>
          <a:endParaRPr lang="en-US" sz="2500" kern="1200" dirty="0"/>
        </a:p>
        <a:p>
          <a:pPr marL="228600" lvl="1" indent="-228600" algn="l" defTabSz="1111250">
            <a:lnSpc>
              <a:spcPct val="90000"/>
            </a:lnSpc>
            <a:spcBef>
              <a:spcPct val="0"/>
            </a:spcBef>
            <a:spcAft>
              <a:spcPct val="15000"/>
            </a:spcAft>
            <a:buChar char="•"/>
          </a:pPr>
          <a:r>
            <a:rPr lang="en-US" sz="2500" kern="1200" dirty="0"/>
            <a:t>Emily Cherlin, PhD, MSW</a:t>
          </a:r>
        </a:p>
      </dsp:txBody>
      <dsp:txXfrm rot="-5400000">
        <a:off x="2787603" y="3089637"/>
        <a:ext cx="5727971" cy="1875731"/>
      </dsp:txXfrm>
    </dsp:sp>
    <dsp:sp modelId="{2B8AD562-9C53-8847-9A97-739342F8A1E9}">
      <dsp:nvSpPr>
        <dsp:cNvPr id="0" name=""/>
        <dsp:cNvSpPr/>
      </dsp:nvSpPr>
      <dsp:spPr>
        <a:xfrm>
          <a:off x="91810" y="2728329"/>
          <a:ext cx="2695792" cy="2598347"/>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Collaborators</a:t>
          </a:r>
        </a:p>
      </dsp:txBody>
      <dsp:txXfrm>
        <a:off x="218651" y="2855170"/>
        <a:ext cx="2442110" cy="234466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69424"/>
          </a:xfrm>
          <a:prstGeom prst="rect">
            <a:avLst/>
          </a:prstGeom>
        </p:spPr>
        <p:txBody>
          <a:bodyPr vert="horz" lIns="94223" tIns="47111" rIns="94223" bIns="47111"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023094" y="0"/>
            <a:ext cx="3077739" cy="469424"/>
          </a:xfrm>
          <a:prstGeom prst="rect">
            <a:avLst/>
          </a:prstGeom>
        </p:spPr>
        <p:txBody>
          <a:bodyPr vert="horz" wrap="square" lIns="94223" tIns="47111" rIns="94223" bIns="47111" numCol="1" anchor="t" anchorCtr="0" compatLnSpc="1">
            <a:prstTxWarp prst="textNoShape">
              <a:avLst/>
            </a:prstTxWarp>
          </a:bodyPr>
          <a:lstStyle>
            <a:lvl1pPr algn="r" eaLnBrk="1" hangingPunct="1">
              <a:defRPr sz="1200">
                <a:latin typeface="Calibri" panose="020F0502020204030204" pitchFamily="34" charset="0"/>
              </a:defRPr>
            </a:lvl1pPr>
          </a:lstStyle>
          <a:p>
            <a:fld id="{2A7D40F5-0858-44C6-BBFA-C42516C4B173}" type="datetimeFigureOut">
              <a:rPr lang="en-US" altLang="en-US"/>
              <a:pPr/>
              <a:t>04/24/2018</a:t>
            </a:fld>
            <a:endParaRPr lang="en-US" altLang="en-US"/>
          </a:p>
        </p:txBody>
      </p:sp>
      <p:sp>
        <p:nvSpPr>
          <p:cNvPr id="4" name="Footer Placeholder 3"/>
          <p:cNvSpPr>
            <a:spLocks noGrp="1"/>
          </p:cNvSpPr>
          <p:nvPr>
            <p:ph type="ftr" sz="quarter" idx="2"/>
          </p:nvPr>
        </p:nvSpPr>
        <p:spPr>
          <a:xfrm>
            <a:off x="2" y="8917422"/>
            <a:ext cx="3077739" cy="469424"/>
          </a:xfrm>
          <a:prstGeom prst="rect">
            <a:avLst/>
          </a:prstGeom>
        </p:spPr>
        <p:txBody>
          <a:bodyPr vert="horz" lIns="94223" tIns="47111" rIns="94223" bIns="47111"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023094" y="8917422"/>
            <a:ext cx="3077739" cy="469424"/>
          </a:xfrm>
          <a:prstGeom prst="rect">
            <a:avLst/>
          </a:prstGeom>
        </p:spPr>
        <p:txBody>
          <a:bodyPr vert="horz" wrap="square" lIns="94223" tIns="47111" rIns="94223" bIns="47111" numCol="1" anchor="b" anchorCtr="0" compatLnSpc="1">
            <a:prstTxWarp prst="textNoShape">
              <a:avLst/>
            </a:prstTxWarp>
          </a:bodyPr>
          <a:lstStyle>
            <a:lvl1pPr algn="r" eaLnBrk="1" hangingPunct="1">
              <a:defRPr sz="1200">
                <a:latin typeface="Calibri" panose="020F0502020204030204" pitchFamily="34" charset="0"/>
              </a:defRPr>
            </a:lvl1pPr>
          </a:lstStyle>
          <a:p>
            <a:fld id="{E36B2E28-F4DF-41A6-B396-10572A926174}" type="slidenum">
              <a:rPr lang="en-US" altLang="en-US"/>
              <a:pPr/>
              <a:t>‹#›</a:t>
            </a:fld>
            <a:endParaRPr lang="en-US" altLang="en-US"/>
          </a:p>
        </p:txBody>
      </p:sp>
    </p:spTree>
    <p:extLst>
      <p:ext uri="{BB962C8B-B14F-4D97-AF65-F5344CB8AC3E}">
        <p14:creationId xmlns:p14="http://schemas.microsoft.com/office/powerpoint/2010/main" val="25705899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739" cy="469424"/>
          </a:xfrm>
          <a:prstGeom prst="rect">
            <a:avLst/>
          </a:prstGeom>
        </p:spPr>
        <p:txBody>
          <a:bodyPr vert="horz" lIns="94223" tIns="47111" rIns="94223" bIns="47111"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23094" y="0"/>
            <a:ext cx="3077739" cy="469424"/>
          </a:xfrm>
          <a:prstGeom prst="rect">
            <a:avLst/>
          </a:prstGeom>
        </p:spPr>
        <p:txBody>
          <a:bodyPr vert="horz" wrap="square" lIns="94223" tIns="47111" rIns="94223" bIns="47111" numCol="1" anchor="t" anchorCtr="0" compatLnSpc="1">
            <a:prstTxWarp prst="textNoShape">
              <a:avLst/>
            </a:prstTxWarp>
          </a:bodyPr>
          <a:lstStyle>
            <a:lvl1pPr algn="r" eaLnBrk="1" hangingPunct="1">
              <a:defRPr sz="1200">
                <a:latin typeface="Calibri" panose="020F0502020204030204" pitchFamily="34" charset="0"/>
              </a:defRPr>
            </a:lvl1pPr>
          </a:lstStyle>
          <a:p>
            <a:fld id="{E7F7BAE5-65B5-4E1C-B6EC-C6DEAE84887C}" type="datetimeFigureOut">
              <a:rPr lang="en-US" altLang="en-US"/>
              <a:pPr/>
              <a:t>04/24/2018</a:t>
            </a:fld>
            <a:endParaRPr lang="en-US" alt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3" tIns="47111" rIns="94223" bIns="47111" rtlCol="0" anchor="ctr"/>
          <a:lstStyle/>
          <a:p>
            <a:pPr lvl="0"/>
            <a:endParaRPr lang="en-US" noProof="0"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3" tIns="47111" rIns="94223" bIns="4711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917422"/>
            <a:ext cx="3077739" cy="469424"/>
          </a:xfrm>
          <a:prstGeom prst="rect">
            <a:avLst/>
          </a:prstGeom>
        </p:spPr>
        <p:txBody>
          <a:bodyPr vert="horz" lIns="94223" tIns="47111" rIns="94223" bIns="47111"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wrap="square" lIns="94223" tIns="47111" rIns="94223" bIns="47111" numCol="1" anchor="b" anchorCtr="0" compatLnSpc="1">
            <a:prstTxWarp prst="textNoShape">
              <a:avLst/>
            </a:prstTxWarp>
          </a:bodyPr>
          <a:lstStyle>
            <a:lvl1pPr algn="r" eaLnBrk="1" hangingPunct="1">
              <a:defRPr sz="1200">
                <a:latin typeface="Calibri" panose="020F0502020204030204" pitchFamily="34" charset="0"/>
              </a:defRPr>
            </a:lvl1pPr>
          </a:lstStyle>
          <a:p>
            <a:fld id="{25337324-7AB0-44B3-853C-4EEA3AFD0EC8}" type="slidenum">
              <a:rPr lang="en-US" altLang="en-US"/>
              <a:pPr/>
              <a:t>‹#›</a:t>
            </a:fld>
            <a:endParaRPr lang="en-US" altLang="en-US"/>
          </a:p>
        </p:txBody>
      </p:sp>
    </p:spTree>
    <p:extLst>
      <p:ext uri="{BB962C8B-B14F-4D97-AF65-F5344CB8AC3E}">
        <p14:creationId xmlns:p14="http://schemas.microsoft.com/office/powerpoint/2010/main" val="108958976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w Cen MT" panose="020B0602020104020603" pitchFamily="34" charset="0"/>
                <a:ea typeface="MS PGothic" panose="020B0600070205080204" pitchFamily="34" charset="-128"/>
              </a:defRPr>
            </a:lvl1pPr>
            <a:lvl2pPr marL="765563" indent="-294447">
              <a:defRPr sz="2400">
                <a:solidFill>
                  <a:schemeClr val="tx1"/>
                </a:solidFill>
                <a:latin typeface="Tw Cen MT" panose="020B0602020104020603" pitchFamily="34" charset="0"/>
                <a:ea typeface="MS PGothic" panose="020B0600070205080204" pitchFamily="34" charset="-128"/>
              </a:defRPr>
            </a:lvl2pPr>
            <a:lvl3pPr marL="1177789" indent="-235558">
              <a:defRPr sz="2400">
                <a:solidFill>
                  <a:schemeClr val="tx1"/>
                </a:solidFill>
                <a:latin typeface="Tw Cen MT" panose="020B0602020104020603" pitchFamily="34" charset="0"/>
                <a:ea typeface="MS PGothic" panose="020B0600070205080204" pitchFamily="34" charset="-128"/>
              </a:defRPr>
            </a:lvl3pPr>
            <a:lvl4pPr marL="1648904" indent="-235558">
              <a:defRPr sz="2400">
                <a:solidFill>
                  <a:schemeClr val="tx1"/>
                </a:solidFill>
                <a:latin typeface="Tw Cen MT" panose="020B0602020104020603" pitchFamily="34" charset="0"/>
                <a:ea typeface="MS PGothic" panose="020B0600070205080204" pitchFamily="34" charset="-128"/>
              </a:defRPr>
            </a:lvl4pPr>
            <a:lvl5pPr marL="2120021" indent="-235558">
              <a:defRPr sz="2400">
                <a:solidFill>
                  <a:schemeClr val="tx1"/>
                </a:solidFill>
                <a:latin typeface="Tw Cen MT" panose="020B0602020104020603" pitchFamily="34" charset="0"/>
                <a:ea typeface="MS PGothic" panose="020B0600070205080204" pitchFamily="34" charset="-128"/>
              </a:defRPr>
            </a:lvl5pPr>
            <a:lvl6pPr marL="2591135" indent="-235558"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3062251" indent="-235558"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533368" indent="-235558"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4004482" indent="-235558"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fld id="{DE7058DA-143F-42A7-BF4C-337BB5C17F65}" type="slidenum">
              <a:rPr lang="en-US" altLang="en-US" sz="1200">
                <a:latin typeface="Calibri" panose="020F0502020204030204" pitchFamily="34" charset="0"/>
              </a:rPr>
              <a:pPr/>
              <a:t>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232426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aseline="0" dirty="0">
              <a:latin typeface="Times New Roman" charset="0"/>
              <a:ea typeface="ＭＳ Ｐゴシック" charset="0"/>
              <a:cs typeface="ＭＳ Ｐゴシック" charset="0"/>
            </a:endParaRPr>
          </a:p>
          <a:p>
            <a:r>
              <a:rPr lang="en-US" dirty="0"/>
              <a:t>Each hospital was asked to appoint a guiding coalition that included approximately 15 key staff involved in care of patients with AMI. Coalition members included staff from multiple departments (i.e., cardiology, emergency medicine, pharmacy, quality improvement, cardiac rehabilitation), professions (i.e., physicians, nurses, technologists, administrators, physician assistants), and levels of the organization (from senior executives to front-line staff</a:t>
            </a:r>
            <a:endParaRPr lang="en-US" dirty="0">
              <a:latin typeface="Times New Roman" charset="0"/>
              <a:ea typeface="ＭＳ Ｐゴシック" charset="0"/>
              <a:cs typeface="ＭＳ Ｐゴシック" charset="0"/>
            </a:endParaRPr>
          </a:p>
        </p:txBody>
      </p:sp>
      <p:sp>
        <p:nvSpPr>
          <p:cNvPr id="460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F71CFA-69F2-1549-BCCF-12D24F2F4D3C}" type="slidenum">
              <a:rPr lang="en-US" sz="1200">
                <a:latin typeface="Times New Roman" charset="0"/>
              </a:rPr>
              <a:pPr eaLnBrk="1" hangingPunct="1"/>
              <a:t>15</a:t>
            </a:fld>
            <a:endParaRPr lang="en-US" sz="1200">
              <a:latin typeface="Times New Roman" charset="0"/>
            </a:endParaRPr>
          </a:p>
        </p:txBody>
      </p:sp>
    </p:spTree>
    <p:extLst>
      <p:ext uri="{BB962C8B-B14F-4D97-AF65-F5344CB8AC3E}">
        <p14:creationId xmlns:p14="http://schemas.microsoft.com/office/powerpoint/2010/main" val="952316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522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FB1704-8C04-D348-A21C-F0950B5D1DDF}" type="slidenum">
              <a:rPr lang="en-US" sz="1200">
                <a:latin typeface="Times New Roman" charset="0"/>
              </a:rPr>
              <a:pPr eaLnBrk="1" hangingPunct="1"/>
              <a:t>16</a:t>
            </a:fld>
            <a:endParaRPr lang="en-US" sz="1200">
              <a:latin typeface="Times New Roman" charset="0"/>
            </a:endParaRPr>
          </a:p>
        </p:txBody>
      </p:sp>
    </p:spTree>
    <p:extLst>
      <p:ext uri="{BB962C8B-B14F-4D97-AF65-F5344CB8AC3E}">
        <p14:creationId xmlns:p14="http://schemas.microsoft.com/office/powerpoint/2010/main" val="3907272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C4CA8-2F04-FF4B-83D2-8D8272E5755C}"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833170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337324-7AB0-44B3-853C-4EEA3AFD0EC8}" type="slidenum">
              <a:rPr lang="en-US" altLang="en-US" smtClean="0"/>
              <a:pPr/>
              <a:t>19</a:t>
            </a:fld>
            <a:endParaRPr lang="en-US" altLang="en-US"/>
          </a:p>
        </p:txBody>
      </p:sp>
    </p:spTree>
    <p:extLst>
      <p:ext uri="{BB962C8B-B14F-4D97-AF65-F5344CB8AC3E}">
        <p14:creationId xmlns:p14="http://schemas.microsoft.com/office/powerpoint/2010/main" val="288501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suggest that ideally unit of analysis is the individual (Vallance, 2005). </a:t>
            </a:r>
          </a:p>
          <a:p>
            <a:pPr lvl="1"/>
            <a:r>
              <a:rPr lang="en-US" dirty="0"/>
              <a:t>Individual is easiest, but also least generalizable (Holland et al., 2006). </a:t>
            </a:r>
          </a:p>
          <a:p>
            <a:r>
              <a:rPr lang="en-US" dirty="0"/>
              <a:t>Other units of analysis possible (Holland et al., 2006):</a:t>
            </a:r>
          </a:p>
          <a:p>
            <a:pPr lvl="1"/>
            <a:r>
              <a:rPr lang="en-US" dirty="0"/>
              <a:t>Communities</a:t>
            </a:r>
          </a:p>
          <a:p>
            <a:pPr lvl="1"/>
            <a:r>
              <a:rPr lang="en-US" dirty="0"/>
              <a:t>Organizations</a:t>
            </a:r>
          </a:p>
          <a:p>
            <a:pPr lvl="1"/>
            <a:r>
              <a:rPr lang="en-US" dirty="0"/>
              <a:t>Physical settings (e.g., shopping center, playground)</a:t>
            </a:r>
          </a:p>
          <a:p>
            <a:pPr lvl="1"/>
            <a:r>
              <a:rPr lang="en-US" dirty="0"/>
              <a:t>Events (e.g., retirement, birth of a child)</a:t>
            </a:r>
          </a:p>
          <a:p>
            <a:pPr lvl="1"/>
            <a:r>
              <a:rPr lang="en-US" dirty="0"/>
              <a:t>Time periods </a:t>
            </a:r>
          </a:p>
          <a:p>
            <a:pPr lvl="1"/>
            <a:r>
              <a:rPr lang="en-US" dirty="0"/>
              <a:t>Groups (e.g., families, households, classes, age cohorts).</a:t>
            </a:r>
          </a:p>
          <a:p>
            <a:endParaRPr lang="en-US" dirty="0"/>
          </a:p>
        </p:txBody>
      </p:sp>
      <p:sp>
        <p:nvSpPr>
          <p:cNvPr id="4" name="Slide Number Placeholder 3"/>
          <p:cNvSpPr>
            <a:spLocks noGrp="1"/>
          </p:cNvSpPr>
          <p:nvPr>
            <p:ph type="sldNum" sz="quarter" idx="10"/>
          </p:nvPr>
        </p:nvSpPr>
        <p:spPr/>
        <p:txBody>
          <a:bodyPr/>
          <a:lstStyle/>
          <a:p>
            <a:fld id="{25337324-7AB0-44B3-853C-4EEA3AFD0EC8}" type="slidenum">
              <a:rPr lang="en-US" altLang="en-US" smtClean="0"/>
              <a:pPr/>
              <a:t>23</a:t>
            </a:fld>
            <a:endParaRPr lang="en-US" altLang="en-US"/>
          </a:p>
        </p:txBody>
      </p:sp>
    </p:spTree>
    <p:extLst>
      <p:ext uri="{BB962C8B-B14F-4D97-AF65-F5344CB8AC3E}">
        <p14:creationId xmlns:p14="http://schemas.microsoft.com/office/powerpoint/2010/main" val="3998082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22363" y="654050"/>
            <a:ext cx="4767262" cy="3575050"/>
          </a:xfrm>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a:xfrm>
            <a:off x="3970938" y="8829967"/>
            <a:ext cx="3037840" cy="464820"/>
          </a:xfrm>
          <a:prstGeom prst="rect">
            <a:avLst/>
          </a:prstGeom>
        </p:spPr>
        <p:txBody>
          <a:bodyPr lIns="93177" tIns="46589" rIns="93177" bIns="46589"/>
          <a:lstStyle/>
          <a:p>
            <a:pPr>
              <a:defRPr/>
            </a:pPr>
            <a:fld id="{D23F8EC4-3DDD-44D8-BFF2-B7605D76A65C}" type="slidenum">
              <a:rPr lang="en-US" smtClean="0">
                <a:latin typeface="Calibri" pitchFamily="34" charset="0"/>
              </a:rPr>
              <a:pPr>
                <a:defRPr/>
              </a:pPr>
              <a:t>27</a:t>
            </a:fld>
            <a:endParaRPr lang="en-US" dirty="0">
              <a:latin typeface="Calibri" pitchFamily="34" charset="0"/>
            </a:endParaRPr>
          </a:p>
        </p:txBody>
      </p:sp>
    </p:spTree>
    <p:extLst>
      <p:ext uri="{BB962C8B-B14F-4D97-AF65-F5344CB8AC3E}">
        <p14:creationId xmlns:p14="http://schemas.microsoft.com/office/powerpoint/2010/main" val="791377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73929-0ED7-4087-B23F-D312FAAE705C}" type="slidenum">
              <a:rPr lang="en-US" smtClean="0"/>
              <a:t>29</a:t>
            </a:fld>
            <a:endParaRPr lang="en-US"/>
          </a:p>
        </p:txBody>
      </p:sp>
    </p:spTree>
    <p:extLst>
      <p:ext uri="{BB962C8B-B14F-4D97-AF65-F5344CB8AC3E}">
        <p14:creationId xmlns:p14="http://schemas.microsoft.com/office/powerpoint/2010/main" val="3331307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337324-7AB0-44B3-853C-4EEA3AFD0EC8}" type="slidenum">
              <a:rPr lang="en-US" altLang="en-US" smtClean="0"/>
              <a:pPr/>
              <a:t>30</a:t>
            </a:fld>
            <a:endParaRPr lang="en-US" altLang="en-US"/>
          </a:p>
        </p:txBody>
      </p:sp>
    </p:spTree>
    <p:extLst>
      <p:ext uri="{BB962C8B-B14F-4D97-AF65-F5344CB8AC3E}">
        <p14:creationId xmlns:p14="http://schemas.microsoft.com/office/powerpoint/2010/main" val="2926170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E331A6-2FD4-124D-8F01-55CC5E53D948}" type="slidenum">
              <a:rPr lang="en-US" altLang="en-US" smtClean="0"/>
              <a:pPr>
                <a:defRPr/>
              </a:pPr>
              <a:t>34</a:t>
            </a:fld>
            <a:endParaRPr lang="en-US" altLang="en-US"/>
          </a:p>
        </p:txBody>
      </p:sp>
    </p:spTree>
    <p:extLst>
      <p:ext uri="{BB962C8B-B14F-4D97-AF65-F5344CB8AC3E}">
        <p14:creationId xmlns:p14="http://schemas.microsoft.com/office/powerpoint/2010/main" val="458169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E331A6-2FD4-124D-8F01-55CC5E53D948}" type="slidenum">
              <a:rPr lang="en-US" altLang="en-US" smtClean="0"/>
              <a:pPr>
                <a:defRPr/>
              </a:pPr>
              <a:t>3</a:t>
            </a:fld>
            <a:endParaRPr lang="en-US" altLang="en-US"/>
          </a:p>
        </p:txBody>
      </p:sp>
    </p:spTree>
    <p:extLst>
      <p:ext uri="{BB962C8B-B14F-4D97-AF65-F5344CB8AC3E}">
        <p14:creationId xmlns:p14="http://schemas.microsoft.com/office/powerpoint/2010/main" val="323521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Examine a wide range of phenomenon (e.g., clinical or quality issues, healthcare organizational performance, behavioral interventions, implementation of innovations, intervention fidelity, healthcare decision making, measurement development for complex constructs</a:t>
            </a:r>
          </a:p>
          <a:p>
            <a:r>
              <a:rPr lang="en-US" dirty="0"/>
              <a:t>Assess whether an intervention works but also why it worked or failed to work</a:t>
            </a:r>
          </a:p>
          <a:p>
            <a:r>
              <a:rPr lang="en-US" dirty="0"/>
              <a:t>Determine why a program worked, for whom, and under what circumstances</a:t>
            </a:r>
          </a:p>
          <a:p>
            <a:r>
              <a:rPr lang="en-US" dirty="0"/>
              <a:t>Provide timely insights before, during or after a trial</a:t>
            </a:r>
          </a:p>
          <a:p>
            <a:endParaRPr lang="en-US" dirty="0"/>
          </a:p>
        </p:txBody>
      </p:sp>
      <p:sp>
        <p:nvSpPr>
          <p:cNvPr id="4" name="Slide Number Placeholder 3"/>
          <p:cNvSpPr>
            <a:spLocks noGrp="1"/>
          </p:cNvSpPr>
          <p:nvPr>
            <p:ph type="sldNum" sz="quarter" idx="10"/>
          </p:nvPr>
        </p:nvSpPr>
        <p:spPr/>
        <p:txBody>
          <a:bodyPr/>
          <a:lstStyle/>
          <a:p>
            <a:fld id="{25337324-7AB0-44B3-853C-4EEA3AFD0EC8}" type="slidenum">
              <a:rPr lang="en-US" altLang="en-US" smtClean="0"/>
              <a:pPr/>
              <a:t>5</a:t>
            </a:fld>
            <a:endParaRPr lang="en-US" altLang="en-US"/>
          </a:p>
        </p:txBody>
      </p:sp>
    </p:spTree>
    <p:extLst>
      <p:ext uri="{BB962C8B-B14F-4D97-AF65-F5344CB8AC3E}">
        <p14:creationId xmlns:p14="http://schemas.microsoft.com/office/powerpoint/2010/main" val="272399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337324-7AB0-44B3-853C-4EEA3AFD0EC8}" type="slidenum">
              <a:rPr lang="en-US" altLang="en-US" smtClean="0"/>
              <a:pPr/>
              <a:t>6</a:t>
            </a:fld>
            <a:endParaRPr lang="en-US" altLang="en-US"/>
          </a:p>
        </p:txBody>
      </p:sp>
    </p:spTree>
    <p:extLst>
      <p:ext uri="{BB962C8B-B14F-4D97-AF65-F5344CB8AC3E}">
        <p14:creationId xmlns:p14="http://schemas.microsoft.com/office/powerpoint/2010/main" val="506019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Inadequate resources and/or expertise</a:t>
            </a:r>
          </a:p>
          <a:p>
            <a:r>
              <a:rPr lang="en-US" dirty="0"/>
              <a:t>Multiple rounds of IRB approval if protocol changes</a:t>
            </a:r>
          </a:p>
          <a:p>
            <a:r>
              <a:rPr lang="en-US" dirty="0"/>
              <a:t>Complexities in sampling designs</a:t>
            </a:r>
          </a:p>
          <a:p>
            <a:r>
              <a:rPr lang="en-US" dirty="0"/>
              <a:t>Unwieldly volume of qualitative data</a:t>
            </a:r>
          </a:p>
          <a:p>
            <a:r>
              <a:rPr lang="en-US" dirty="0"/>
              <a:t>Integrating at multiple levels: over time, over settings, with quantitative measures</a:t>
            </a:r>
          </a:p>
          <a:p>
            <a:r>
              <a:rPr lang="en-US" dirty="0"/>
              <a:t>Logistics of managing large teams (training, travel, communication)</a:t>
            </a:r>
          </a:p>
          <a:p>
            <a:r>
              <a:rPr lang="en-US" dirty="0"/>
              <a:t>IRB constraints</a:t>
            </a:r>
          </a:p>
          <a:p>
            <a:endParaRPr lang="en-US" dirty="0"/>
          </a:p>
        </p:txBody>
      </p:sp>
      <p:sp>
        <p:nvSpPr>
          <p:cNvPr id="4" name="Slide Number Placeholder 3"/>
          <p:cNvSpPr>
            <a:spLocks noGrp="1"/>
          </p:cNvSpPr>
          <p:nvPr>
            <p:ph type="sldNum" sz="quarter" idx="10"/>
          </p:nvPr>
        </p:nvSpPr>
        <p:spPr/>
        <p:txBody>
          <a:bodyPr/>
          <a:lstStyle/>
          <a:p>
            <a:fld id="{25337324-7AB0-44B3-853C-4EEA3AFD0EC8}" type="slidenum">
              <a:rPr lang="en-US" altLang="en-US" smtClean="0"/>
              <a:pPr/>
              <a:t>8</a:t>
            </a:fld>
            <a:endParaRPr lang="en-US" altLang="en-US"/>
          </a:p>
        </p:txBody>
      </p:sp>
    </p:spTree>
    <p:extLst>
      <p:ext uri="{BB962C8B-B14F-4D97-AF65-F5344CB8AC3E}">
        <p14:creationId xmlns:p14="http://schemas.microsoft.com/office/powerpoint/2010/main" val="2600474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charset="0"/>
            </a:endParaRPr>
          </a:p>
        </p:txBody>
      </p:sp>
    </p:spTree>
    <p:extLst>
      <p:ext uri="{BB962C8B-B14F-4D97-AF65-F5344CB8AC3E}">
        <p14:creationId xmlns:p14="http://schemas.microsoft.com/office/powerpoint/2010/main" val="35640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xfrm>
            <a:off x="1143000" y="685800"/>
            <a:ext cx="2590800" cy="1943100"/>
          </a:xfrm>
          <a:ln/>
        </p:spPr>
      </p:sp>
      <p:sp>
        <p:nvSpPr>
          <p:cNvPr id="3891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38915" name="Slide Number Placeholder 3"/>
          <p:cNvSpPr>
            <a:spLocks noGrp="1"/>
          </p:cNvSpPr>
          <p:nvPr>
            <p:ph type="sldNum" sz="quarter" idx="5"/>
          </p:nvPr>
        </p:nvSpPr>
        <p:spPr>
          <a:xfrm>
            <a:off x="3884613" y="8685213"/>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963E9C-E3AB-7642-A569-570BAA14C333}" type="slidenum">
              <a:rPr lang="en-US" sz="1200">
                <a:solidFill>
                  <a:srgbClr val="000000"/>
                </a:solidFill>
                <a:latin typeface="Times New Roman" charset="0"/>
              </a:rPr>
              <a:pPr eaLnBrk="1" hangingPunct="1"/>
              <a:t>12</a:t>
            </a:fld>
            <a:endParaRPr lang="en-US" sz="1200">
              <a:solidFill>
                <a:srgbClr val="000000"/>
              </a:solidFill>
              <a:latin typeface="Times New Roman" charset="0"/>
            </a:endParaRPr>
          </a:p>
        </p:txBody>
      </p:sp>
    </p:spTree>
    <p:extLst>
      <p:ext uri="{BB962C8B-B14F-4D97-AF65-F5344CB8AC3E}">
        <p14:creationId xmlns:p14="http://schemas.microsoft.com/office/powerpoint/2010/main" val="1759213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F71CFA-69F2-1549-BCCF-12D24F2F4D3C}" type="slidenum">
              <a:rPr lang="en-US" sz="1200">
                <a:latin typeface="Times New Roman" charset="0"/>
              </a:rPr>
              <a:pPr eaLnBrk="1" hangingPunct="1"/>
              <a:t>13</a:t>
            </a:fld>
            <a:endParaRPr lang="en-US" sz="1200">
              <a:latin typeface="Times New Roman" charset="0"/>
            </a:endParaRPr>
          </a:p>
        </p:txBody>
      </p:sp>
    </p:spTree>
    <p:extLst>
      <p:ext uri="{BB962C8B-B14F-4D97-AF65-F5344CB8AC3E}">
        <p14:creationId xmlns:p14="http://schemas.microsoft.com/office/powerpoint/2010/main" val="2296173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501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963CEE-852F-0042-8FFA-901B47A37A70}" type="slidenum">
              <a:rPr lang="en-US" sz="1200">
                <a:latin typeface="Times New Roman" charset="0"/>
              </a:rPr>
              <a:pPr eaLnBrk="1" hangingPunct="1"/>
              <a:t>14</a:t>
            </a:fld>
            <a:endParaRPr lang="en-US" sz="1200">
              <a:latin typeface="Times New Roman" charset="0"/>
            </a:endParaRPr>
          </a:p>
        </p:txBody>
      </p:sp>
    </p:spTree>
    <p:extLst>
      <p:ext uri="{BB962C8B-B14F-4D97-AF65-F5344CB8AC3E}">
        <p14:creationId xmlns:p14="http://schemas.microsoft.com/office/powerpoint/2010/main" val="2548164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a:prstGeom prst="rect">
            <a:avLst/>
          </a:prstGeom>
        </p:spPr>
        <p:txBody>
          <a:bodyPr vert="horz" wrap="square" lIns="91440" tIns="45720" rIns="91440" bIns="45720" numCol="1" anchor="t" anchorCtr="0" compatLnSpc="1">
            <a:prstTxWarp prst="textNoShape">
              <a:avLst/>
            </a:prstTxWarp>
            <a:noAutofit/>
          </a:bodyPr>
          <a:lstStyle>
            <a:lvl1pPr algn="ctr" eaLnBrk="1" hangingPunct="1">
              <a:defRPr sz="2000">
                <a:solidFill>
                  <a:srgbClr val="FFFFFF"/>
                </a:solidFill>
              </a:defRPr>
            </a:lvl1pPr>
          </a:lstStyle>
          <a:p>
            <a:endParaRPr lang="en-US" alt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6380A09-052D-4C3C-8DDA-86883E51A767}" type="slidenum">
              <a:rPr lang="en-US" altLang="en-US"/>
              <a:pPr/>
              <a:t>‹#›</a:t>
            </a:fld>
            <a:endParaRPr lang="en-US" altLang="en-US"/>
          </a:p>
        </p:txBody>
      </p:sp>
    </p:spTree>
    <p:extLst>
      <p:ext uri="{BB962C8B-B14F-4D97-AF65-F5344CB8AC3E}">
        <p14:creationId xmlns:p14="http://schemas.microsoft.com/office/powerpoint/2010/main" val="104951849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Slide Number Placeholder 22"/>
          <p:cNvSpPr>
            <a:spLocks noGrp="1"/>
          </p:cNvSpPr>
          <p:nvPr>
            <p:ph type="sldNum" sz="quarter" idx="11"/>
          </p:nvPr>
        </p:nvSpPr>
        <p:spPr/>
        <p:txBody>
          <a:bodyPr/>
          <a:lstStyle>
            <a:lvl1pPr>
              <a:defRPr/>
            </a:lvl1pPr>
          </a:lstStyle>
          <a:p>
            <a:fld id="{6A9D2AE8-4345-4203-8D38-DBFC9B544859}" type="slidenum">
              <a:rPr lang="en-US" altLang="en-US"/>
              <a:pPr/>
              <a:t>‹#›</a:t>
            </a:fld>
            <a:endParaRPr lang="en-US" altLang="en-US"/>
          </a:p>
        </p:txBody>
      </p:sp>
      <p:sp>
        <p:nvSpPr>
          <p:cNvPr id="6" name="Slide Number Placeholder 3"/>
          <p:cNvSpPr txBox="1">
            <a:spLocks/>
          </p:cNvSpPr>
          <p:nvPr userDrawn="1"/>
        </p:nvSpPr>
        <p:spPr>
          <a:xfrm>
            <a:off x="0" y="6248400"/>
            <a:ext cx="533400" cy="381000"/>
          </a:xfrm>
          <a:prstGeom prst="rect">
            <a:avLst/>
          </a:prstGeom>
        </p:spPr>
        <p:txBody>
          <a:bodyPr vert="horz" wrap="square" lIns="91440" tIns="45720" rIns="91440" bIns="45720" numCol="1" anchor="ctr" anchorCtr="0" compatLnSpc="1">
            <a:prstTxWarp prst="textNoShape">
              <a:avLst/>
            </a:prstTxWarp>
            <a:normAutofit/>
          </a:bodyPr>
          <a:lstStyle>
            <a:defPPr>
              <a:defRPr lang="en-US"/>
            </a:defPPr>
            <a:lvl1pPr algn="ctr" rtl="0" eaLnBrk="1" fontAlgn="base" hangingPunct="1">
              <a:spcBef>
                <a:spcPct val="0"/>
              </a:spcBef>
              <a:spcAft>
                <a:spcPct val="0"/>
              </a:spcAft>
              <a:defRPr sz="1200" b="1" kern="1200">
                <a:solidFill>
                  <a:schemeClr val="tx2"/>
                </a:solidFill>
                <a:latin typeface="Tw Cen MT" panose="020B0602020104020603"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9pPr>
          </a:lstStyle>
          <a:p>
            <a:fld id="{B64777ED-664C-47CC-9A59-D1507C244E06}" type="slidenum">
              <a:rPr lang="en-US" altLang="en-US" smtClean="0"/>
              <a:pPr/>
              <a:t>‹#›</a:t>
            </a:fld>
            <a:endParaRPr lang="en-US" altLang="en-US" dirty="0"/>
          </a:p>
        </p:txBody>
      </p:sp>
    </p:spTree>
    <p:extLst>
      <p:ext uri="{BB962C8B-B14F-4D97-AF65-F5344CB8AC3E}">
        <p14:creationId xmlns:p14="http://schemas.microsoft.com/office/powerpoint/2010/main" val="321485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a:xfrm>
            <a:off x="457200" y="6248400"/>
            <a:ext cx="5573713"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rot="5400000">
            <a:off x="5989638" y="144462"/>
            <a:ext cx="533400" cy="244475"/>
          </a:xfrm>
        </p:spPr>
        <p:txBody>
          <a:bodyPr/>
          <a:lstStyle>
            <a:lvl1pPr>
              <a:defRPr/>
            </a:lvl1pPr>
          </a:lstStyle>
          <a:p>
            <a:fld id="{E5E066E9-BC9A-4452-A702-F3ACC9CA6FEF}" type="slidenum">
              <a:rPr lang="en-US" altLang="en-US"/>
              <a:pPr/>
              <a:t>‹#›</a:t>
            </a:fld>
            <a:endParaRPr lang="en-US" altLang="en-US"/>
          </a:p>
        </p:txBody>
      </p:sp>
      <p:sp>
        <p:nvSpPr>
          <p:cNvPr id="9" name="Slide Number Placeholder 3"/>
          <p:cNvSpPr txBox="1">
            <a:spLocks/>
          </p:cNvSpPr>
          <p:nvPr userDrawn="1"/>
        </p:nvSpPr>
        <p:spPr>
          <a:xfrm>
            <a:off x="0" y="6248400"/>
            <a:ext cx="533400" cy="381000"/>
          </a:xfrm>
          <a:prstGeom prst="rect">
            <a:avLst/>
          </a:prstGeom>
        </p:spPr>
        <p:txBody>
          <a:bodyPr vert="horz" wrap="square" lIns="91440" tIns="45720" rIns="91440" bIns="45720" numCol="1" anchor="ctr" anchorCtr="0" compatLnSpc="1">
            <a:prstTxWarp prst="textNoShape">
              <a:avLst/>
            </a:prstTxWarp>
            <a:normAutofit/>
          </a:bodyPr>
          <a:lstStyle>
            <a:defPPr>
              <a:defRPr lang="en-US"/>
            </a:defPPr>
            <a:lvl1pPr algn="ctr" rtl="0" eaLnBrk="1" fontAlgn="base" hangingPunct="1">
              <a:spcBef>
                <a:spcPct val="0"/>
              </a:spcBef>
              <a:spcAft>
                <a:spcPct val="0"/>
              </a:spcAft>
              <a:defRPr sz="1200" b="1" kern="1200">
                <a:solidFill>
                  <a:schemeClr val="tx2"/>
                </a:solidFill>
                <a:latin typeface="Tw Cen MT" panose="020B0602020104020603"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9pPr>
          </a:lstStyle>
          <a:p>
            <a:fld id="{B64777ED-664C-47CC-9A59-D1507C244E06}" type="slidenum">
              <a:rPr lang="en-US" altLang="en-US" smtClean="0"/>
              <a:pPr/>
              <a:t>‹#›</a:t>
            </a:fld>
            <a:endParaRPr lang="en-US" altLang="en-US" dirty="0"/>
          </a:p>
        </p:txBody>
      </p:sp>
    </p:spTree>
    <p:extLst>
      <p:ext uri="{BB962C8B-B14F-4D97-AF65-F5344CB8AC3E}">
        <p14:creationId xmlns:p14="http://schemas.microsoft.com/office/powerpoint/2010/main" val="413507880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sz="4000"/>
            </a:lvl1pPr>
          </a:lstStyle>
          <a:p>
            <a:r>
              <a:rPr lang="en-US" dirty="0"/>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buSzPct val="50000"/>
              <a:defRPr/>
            </a:lvl1pPr>
            <a:lvl2pPr>
              <a:buSzPct val="50000"/>
              <a:defRPr/>
            </a:lvl2pPr>
            <a:lvl3pPr>
              <a:buSzPct val="50000"/>
              <a:defRPr/>
            </a:lvl3pPr>
            <a:lvl4pPr>
              <a:buSzPct val="50000"/>
              <a:defRPr/>
            </a:lvl4pPr>
            <a:lvl5pPr>
              <a:buSzPct val="5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Slide Number Placeholder 22"/>
          <p:cNvSpPr>
            <a:spLocks noGrp="1"/>
          </p:cNvSpPr>
          <p:nvPr>
            <p:ph type="sldNum" sz="quarter" idx="11"/>
          </p:nvPr>
        </p:nvSpPr>
        <p:spPr/>
        <p:txBody>
          <a:bodyPr/>
          <a:lstStyle>
            <a:lvl1pPr>
              <a:defRPr/>
            </a:lvl1pPr>
          </a:lstStyle>
          <a:p>
            <a:fld id="{04E6AA1A-375E-4C33-930C-CDFF7B4FC154}" type="slidenum">
              <a:rPr lang="en-US" altLang="en-US"/>
              <a:pPr/>
              <a:t>‹#›</a:t>
            </a:fld>
            <a:endParaRPr lang="en-US" altLang="en-US"/>
          </a:p>
        </p:txBody>
      </p:sp>
    </p:spTree>
    <p:extLst>
      <p:ext uri="{BB962C8B-B14F-4D97-AF65-F5344CB8AC3E}">
        <p14:creationId xmlns:p14="http://schemas.microsoft.com/office/powerpoint/2010/main" val="34882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000" b="0" cap="none">
                <a:solidFill>
                  <a:srgbClr val="FFFFFF"/>
                </a:solidFill>
              </a:defRPr>
            </a:lvl1pPr>
          </a:lstStyle>
          <a:p>
            <a:r>
              <a:rPr lang="en-US" dirty="0"/>
              <a:t>Click to edit Master title style</a:t>
            </a:r>
          </a:p>
        </p:txBody>
      </p:sp>
      <p:sp>
        <p:nvSpPr>
          <p:cNvPr id="8" name="Slide Number Placeholder 12"/>
          <p:cNvSpPr>
            <a:spLocks noGrp="1"/>
          </p:cNvSpPr>
          <p:nvPr>
            <p:ph type="sldNum" sz="quarter" idx="10"/>
          </p:nvPr>
        </p:nvSpPr>
        <p:spPr>
          <a:xfrm>
            <a:off x="0" y="1752600"/>
            <a:ext cx="1295400" cy="701675"/>
          </a:xfrm>
        </p:spPr>
        <p:txBody>
          <a:bodyPr>
            <a:noAutofit/>
          </a:bodyPr>
          <a:lstStyle>
            <a:lvl1pPr>
              <a:defRPr b="0"/>
            </a:lvl1pPr>
          </a:lstStyle>
          <a:p>
            <a:fld id="{7A949C68-98CA-4DEA-A11B-9410366CD82C}" type="slidenum">
              <a:rPr lang="en-US" altLang="en-US"/>
              <a:pPr/>
              <a:t>‹#›</a:t>
            </a:fld>
            <a:endParaRPr lang="en-US" altLang="en-US"/>
          </a:p>
        </p:txBody>
      </p:sp>
      <p:sp>
        <p:nvSpPr>
          <p:cNvPr id="9" name="Footer Placeholder 1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8362981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9"/>
          <p:cNvSpPr>
            <a:spLocks noGrp="1"/>
          </p:cNvSpPr>
          <p:nvPr>
            <p:ph type="sldNum" sz="quarter" idx="10"/>
          </p:nvPr>
        </p:nvSpPr>
        <p:spPr/>
        <p:txBody>
          <a:bodyPr/>
          <a:lstStyle>
            <a:lvl1pPr>
              <a:defRPr/>
            </a:lvl1pPr>
          </a:lstStyle>
          <a:p>
            <a:fld id="{592B8848-94BE-4CF0-8949-E9B15785DE1C}" type="slidenum">
              <a:rPr lang="en-US" altLang="en-US"/>
              <a:pPr/>
              <a:t>‹#›</a:t>
            </a:fld>
            <a:endParaRPr lang="en-US" altLang="en-US"/>
          </a:p>
        </p:txBody>
      </p:sp>
      <p:sp>
        <p:nvSpPr>
          <p:cNvPr id="6" name="Footer Placeholder 11"/>
          <p:cNvSpPr>
            <a:spLocks noGrp="1"/>
          </p:cNvSpPr>
          <p:nvPr>
            <p:ph type="ftr" sz="quarter" idx="11"/>
          </p:nvPr>
        </p:nvSpPr>
        <p:spPr/>
        <p:txBody>
          <a:bodyPr rtlCol="0"/>
          <a:lstStyle>
            <a:lvl1pPr>
              <a:defRPr/>
            </a:lvl1pPr>
          </a:lstStyle>
          <a:p>
            <a:pPr>
              <a:defRPr/>
            </a:pPr>
            <a:endParaRPr lang="en-US"/>
          </a:p>
        </p:txBody>
      </p:sp>
    </p:spTree>
    <p:extLst>
      <p:ext uri="{BB962C8B-B14F-4D97-AF65-F5344CB8AC3E}">
        <p14:creationId xmlns:p14="http://schemas.microsoft.com/office/powerpoint/2010/main" val="84748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dirty="0"/>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Slide Number Placeholder 11"/>
          <p:cNvSpPr>
            <a:spLocks noGrp="1"/>
          </p:cNvSpPr>
          <p:nvPr>
            <p:ph type="sldNum" sz="quarter" idx="10"/>
          </p:nvPr>
        </p:nvSpPr>
        <p:spPr/>
        <p:txBody>
          <a:bodyPr/>
          <a:lstStyle>
            <a:lvl1pPr>
              <a:defRPr/>
            </a:lvl1pPr>
          </a:lstStyle>
          <a:p>
            <a:fld id="{525D7B4D-8EBB-475C-882E-B66DE7B8D839}" type="slidenum">
              <a:rPr lang="en-US" altLang="en-US"/>
              <a:pPr/>
              <a:t>‹#›</a:t>
            </a:fld>
            <a:endParaRPr lang="en-US" altLang="en-US"/>
          </a:p>
        </p:txBody>
      </p:sp>
      <p:sp>
        <p:nvSpPr>
          <p:cNvPr id="8" name="Footer Placeholder 13"/>
          <p:cNvSpPr>
            <a:spLocks noGrp="1"/>
          </p:cNvSpPr>
          <p:nvPr>
            <p:ph type="ftr" sz="quarter" idx="11"/>
          </p:nvPr>
        </p:nvSpPr>
        <p:spPr/>
        <p:txBody>
          <a:bodyPr rtlCol="0"/>
          <a:lstStyle>
            <a:lvl1pPr>
              <a:defRPr/>
            </a:lvl1pPr>
          </a:lstStyle>
          <a:p>
            <a:pPr>
              <a:defRPr/>
            </a:pPr>
            <a:endParaRPr lang="en-US"/>
          </a:p>
        </p:txBody>
      </p:sp>
      <p:sp>
        <p:nvSpPr>
          <p:cNvPr id="9" name="Slide Number Placeholder 3"/>
          <p:cNvSpPr txBox="1">
            <a:spLocks/>
          </p:cNvSpPr>
          <p:nvPr userDrawn="1"/>
        </p:nvSpPr>
        <p:spPr>
          <a:xfrm>
            <a:off x="0" y="6248400"/>
            <a:ext cx="533400" cy="381000"/>
          </a:xfrm>
          <a:prstGeom prst="rect">
            <a:avLst/>
          </a:prstGeom>
        </p:spPr>
        <p:txBody>
          <a:bodyPr vert="horz" wrap="square" lIns="91440" tIns="45720" rIns="91440" bIns="45720" numCol="1" anchor="ctr" anchorCtr="0" compatLnSpc="1">
            <a:prstTxWarp prst="textNoShape">
              <a:avLst/>
            </a:prstTxWarp>
            <a:normAutofit/>
          </a:bodyPr>
          <a:lstStyle>
            <a:defPPr>
              <a:defRPr lang="en-US"/>
            </a:defPPr>
            <a:lvl1pPr algn="ctr" rtl="0" eaLnBrk="1" fontAlgn="base" hangingPunct="1">
              <a:spcBef>
                <a:spcPct val="0"/>
              </a:spcBef>
              <a:spcAft>
                <a:spcPct val="0"/>
              </a:spcAft>
              <a:defRPr sz="1200" b="1" kern="1200">
                <a:solidFill>
                  <a:schemeClr val="tx2"/>
                </a:solidFill>
                <a:latin typeface="Tw Cen MT" panose="020B0602020104020603"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9pPr>
          </a:lstStyle>
          <a:p>
            <a:fld id="{B64777ED-664C-47CC-9A59-D1507C244E06}" type="slidenum">
              <a:rPr lang="en-US" altLang="en-US" smtClean="0"/>
              <a:pPr/>
              <a:t>‹#›</a:t>
            </a:fld>
            <a:endParaRPr lang="en-US" altLang="en-US" dirty="0"/>
          </a:p>
        </p:txBody>
      </p:sp>
    </p:spTree>
    <p:extLst>
      <p:ext uri="{BB962C8B-B14F-4D97-AF65-F5344CB8AC3E}">
        <p14:creationId xmlns:p14="http://schemas.microsoft.com/office/powerpoint/2010/main" val="176610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22"/>
          <p:cNvSpPr>
            <a:spLocks noGrp="1"/>
          </p:cNvSpPr>
          <p:nvPr>
            <p:ph type="sldNum" sz="quarter" idx="11"/>
          </p:nvPr>
        </p:nvSpPr>
        <p:spPr/>
        <p:txBody>
          <a:bodyPr/>
          <a:lstStyle>
            <a:lvl1pPr>
              <a:defRPr/>
            </a:lvl1pPr>
          </a:lstStyle>
          <a:p>
            <a:fld id="{3F8E3A6D-8947-4C8D-A142-390CC7757891}" type="slidenum">
              <a:rPr lang="en-US" altLang="en-US"/>
              <a:pPr/>
              <a:t>‹#›</a:t>
            </a:fld>
            <a:endParaRPr lang="en-US" altLang="en-US"/>
          </a:p>
        </p:txBody>
      </p:sp>
      <p:sp>
        <p:nvSpPr>
          <p:cNvPr id="5" name="Slide Number Placeholder 3"/>
          <p:cNvSpPr txBox="1">
            <a:spLocks/>
          </p:cNvSpPr>
          <p:nvPr userDrawn="1"/>
        </p:nvSpPr>
        <p:spPr>
          <a:xfrm>
            <a:off x="0" y="6248400"/>
            <a:ext cx="533400" cy="381000"/>
          </a:xfrm>
          <a:prstGeom prst="rect">
            <a:avLst/>
          </a:prstGeom>
        </p:spPr>
        <p:txBody>
          <a:bodyPr vert="horz" wrap="square" lIns="91440" tIns="45720" rIns="91440" bIns="45720" numCol="1" anchor="ctr" anchorCtr="0" compatLnSpc="1">
            <a:prstTxWarp prst="textNoShape">
              <a:avLst/>
            </a:prstTxWarp>
            <a:normAutofit/>
          </a:bodyPr>
          <a:lstStyle>
            <a:defPPr>
              <a:defRPr lang="en-US"/>
            </a:defPPr>
            <a:lvl1pPr algn="ctr" rtl="0" eaLnBrk="1" fontAlgn="base" hangingPunct="1">
              <a:spcBef>
                <a:spcPct val="0"/>
              </a:spcBef>
              <a:spcAft>
                <a:spcPct val="0"/>
              </a:spcAft>
              <a:defRPr sz="1200" b="1" kern="1200">
                <a:solidFill>
                  <a:schemeClr val="tx2"/>
                </a:solidFill>
                <a:latin typeface="Tw Cen MT" panose="020B0602020104020603"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Tw Cen MT" panose="020B0602020104020603" pitchFamily="34" charset="0"/>
                <a:ea typeface="MS PGothic" panose="020B0600070205080204" pitchFamily="34" charset="-128"/>
                <a:cs typeface="+mn-cs"/>
              </a:defRPr>
            </a:lvl9pPr>
          </a:lstStyle>
          <a:p>
            <a:fld id="{B64777ED-664C-47CC-9A59-D1507C244E06}" type="slidenum">
              <a:rPr lang="en-US" altLang="en-US" smtClean="0"/>
              <a:pPr/>
              <a:t>‹#›</a:t>
            </a:fld>
            <a:endParaRPr lang="en-US" altLang="en-US" dirty="0"/>
          </a:p>
        </p:txBody>
      </p:sp>
    </p:spTree>
    <p:extLst>
      <p:ext uri="{BB962C8B-B14F-4D97-AF65-F5344CB8AC3E}">
        <p14:creationId xmlns:p14="http://schemas.microsoft.com/office/powerpoint/2010/main" val="182793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9" descr="GHLILogoBlueBlu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72200" y="6400800"/>
            <a:ext cx="27432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a:xfrm>
            <a:off x="0" y="6248400"/>
            <a:ext cx="533400" cy="381000"/>
          </a:xfrm>
        </p:spPr>
        <p:txBody>
          <a:bodyPr/>
          <a:lstStyle>
            <a:lvl1pPr>
              <a:defRPr>
                <a:solidFill>
                  <a:schemeClr val="tx2"/>
                </a:solidFill>
              </a:defRPr>
            </a:lvl1pPr>
          </a:lstStyle>
          <a:p>
            <a:fld id="{B64777ED-664C-47CC-9A59-D1507C244E06}" type="slidenum">
              <a:rPr lang="en-US" altLang="en-US"/>
              <a:pPr/>
              <a:t>‹#›</a:t>
            </a:fld>
            <a:endParaRPr lang="en-US" altLang="en-US" dirty="0"/>
          </a:p>
        </p:txBody>
      </p:sp>
    </p:spTree>
    <p:extLst>
      <p:ext uri="{BB962C8B-B14F-4D97-AF65-F5344CB8AC3E}">
        <p14:creationId xmlns:p14="http://schemas.microsoft.com/office/powerpoint/2010/main" val="233273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US"/>
          </a:p>
        </p:txBody>
      </p:sp>
      <p:sp>
        <p:nvSpPr>
          <p:cNvPr id="6" name="Slide Number Placeholder 22"/>
          <p:cNvSpPr>
            <a:spLocks noGrp="1"/>
          </p:cNvSpPr>
          <p:nvPr>
            <p:ph type="sldNum" sz="quarter" idx="11"/>
          </p:nvPr>
        </p:nvSpPr>
        <p:spPr/>
        <p:txBody>
          <a:bodyPr/>
          <a:lstStyle>
            <a:lvl1pPr>
              <a:defRPr/>
            </a:lvl1pPr>
          </a:lstStyle>
          <a:p>
            <a:fld id="{B8C5772B-2C99-4E1F-A32F-0AF1F64E4EDF}" type="slidenum">
              <a:rPr lang="en-US" altLang="en-US"/>
              <a:pPr/>
              <a:t>‹#›</a:t>
            </a:fld>
            <a:endParaRPr lang="en-US" altLang="en-US"/>
          </a:p>
        </p:txBody>
      </p:sp>
    </p:spTree>
    <p:extLst>
      <p:ext uri="{BB962C8B-B14F-4D97-AF65-F5344CB8AC3E}">
        <p14:creationId xmlns:p14="http://schemas.microsoft.com/office/powerpoint/2010/main" val="39400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9" name="Date Placeholder 11"/>
          <p:cNvSpPr>
            <a:spLocks noGrp="1"/>
          </p:cNvSpPr>
          <p:nvPr>
            <p:ph type="dt" sz="half" idx="10"/>
          </p:nvPr>
        </p:nvSpPr>
        <p:spPr>
          <a:xfrm>
            <a:off x="6248400" y="6248400"/>
            <a:ext cx="2667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F2F28E29-E049-452C-AC72-43241CE13DA8}" type="slidenum">
              <a:rPr lang="en-US" altLang="en-US"/>
              <a:pPr/>
              <a:t>‹#›</a:t>
            </a:fld>
            <a:endParaRPr lang="en-US" alt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95160032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rgbClr val="297FD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a:solidFill>
                  <a:srgbClr val="FFFFFF"/>
                </a:solidFill>
              </a:defRPr>
            </a:lvl1pPr>
          </a:lstStyle>
          <a:p>
            <a:fld id="{2177F1CC-3BA3-43DB-9DAD-826E951AB053}" type="slidenum">
              <a:rPr lang="en-US" altLang="en-US"/>
              <a:pPr/>
              <a:t>‹#›</a:t>
            </a:fld>
            <a:endParaRPr lang="en-US" altLang="en-US"/>
          </a:p>
        </p:txBody>
      </p:sp>
      <p:pic>
        <p:nvPicPr>
          <p:cNvPr id="1033" name="Picture 1" descr="GHLILogoBlueBlu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72200" y="6400800"/>
            <a:ext cx="27432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95BDFA2-C0C4-4E34-B433-5221CA43EAD8}"/>
              </a:ext>
            </a:extLst>
          </p:cNvPr>
          <p:cNvPicPr>
            <a:picLocks noChangeAspect="1"/>
          </p:cNvPicPr>
          <p:nvPr userDrawn="1"/>
        </p:nvPicPr>
        <p:blipFill>
          <a:blip r:embed="rId14"/>
          <a:stretch>
            <a:fillRect/>
          </a:stretch>
        </p:blipFill>
        <p:spPr>
          <a:xfrm>
            <a:off x="6172200" y="6395980"/>
            <a:ext cx="2919307" cy="225483"/>
          </a:xfrm>
          <a:prstGeom prst="rect">
            <a:avLst/>
          </a:prstGeom>
        </p:spPr>
      </p:pic>
    </p:spTree>
  </p:cSld>
  <p:clrMap bg1="lt1" tx1="dk1" bg2="lt2" tx2="dk2" accent1="accent1" accent2="accent2" accent3="accent3" accent4="accent4" accent5="accent5" accent6="accent6" hlink="hlink" folHlink="folHlink"/>
  <p:sldLayoutIdLst>
    <p:sldLayoutId id="2147484113" r:id="rId1"/>
    <p:sldLayoutId id="2147484109" r:id="rId2"/>
    <p:sldLayoutId id="2147484114" r:id="rId3"/>
    <p:sldLayoutId id="2147484115" r:id="rId4"/>
    <p:sldLayoutId id="2147484116" r:id="rId5"/>
    <p:sldLayoutId id="2147484110" r:id="rId6"/>
    <p:sldLayoutId id="2147484117" r:id="rId7"/>
    <p:sldLayoutId id="2147484111" r:id="rId8"/>
    <p:sldLayoutId id="2147484118" r:id="rId9"/>
    <p:sldLayoutId id="2147484112" r:id="rId10"/>
    <p:sldLayoutId id="2147484119"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000">
          <a:solidFill>
            <a:schemeClr val="tx2"/>
          </a:solidFill>
          <a:latin typeface="Tw Cen MT" charset="0"/>
          <a:ea typeface="MS PGothic" panose="020B0600070205080204" pitchFamily="34" charset="-128"/>
          <a:cs typeface="MS PGothic" charset="0"/>
        </a:defRPr>
      </a:lvl2pPr>
      <a:lvl3pPr algn="l" rtl="0" eaLnBrk="0" fontAlgn="base" hangingPunct="0">
        <a:spcBef>
          <a:spcPct val="0"/>
        </a:spcBef>
        <a:spcAft>
          <a:spcPct val="0"/>
        </a:spcAft>
        <a:defRPr sz="4000">
          <a:solidFill>
            <a:schemeClr val="tx2"/>
          </a:solidFill>
          <a:latin typeface="Tw Cen MT" charset="0"/>
          <a:ea typeface="MS PGothic" panose="020B0600070205080204" pitchFamily="34" charset="-128"/>
          <a:cs typeface="MS PGothic" charset="0"/>
        </a:defRPr>
      </a:lvl3pPr>
      <a:lvl4pPr algn="l" rtl="0" eaLnBrk="0" fontAlgn="base" hangingPunct="0">
        <a:spcBef>
          <a:spcPct val="0"/>
        </a:spcBef>
        <a:spcAft>
          <a:spcPct val="0"/>
        </a:spcAft>
        <a:defRPr sz="4000">
          <a:solidFill>
            <a:schemeClr val="tx2"/>
          </a:solidFill>
          <a:latin typeface="Tw Cen MT" charset="0"/>
          <a:ea typeface="MS PGothic" panose="020B0600070205080204" pitchFamily="34" charset="-128"/>
          <a:cs typeface="MS PGothic" charset="0"/>
        </a:defRPr>
      </a:lvl4pPr>
      <a:lvl5pPr algn="l" rtl="0" eaLnBrk="0" fontAlgn="base" hangingPunct="0">
        <a:spcBef>
          <a:spcPct val="0"/>
        </a:spcBef>
        <a:spcAft>
          <a:spcPct val="0"/>
        </a:spcAft>
        <a:defRPr sz="4000">
          <a:solidFill>
            <a:schemeClr val="tx2"/>
          </a:solidFill>
          <a:latin typeface="Tw Cen MT" charset="0"/>
          <a:ea typeface="MS PGothic" panose="020B0600070205080204" pitchFamily="34" charset="-128"/>
          <a:cs typeface="MS PGothic"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p:titleStyle>
    <p:bodyStyle>
      <a:lvl1pPr marL="319088" indent="-319088" algn="l" rtl="0" eaLnBrk="0" fontAlgn="base" hangingPunct="0">
        <a:spcBef>
          <a:spcPts val="700"/>
        </a:spcBef>
        <a:spcAft>
          <a:spcPct val="0"/>
        </a:spcAft>
        <a:buClr>
          <a:schemeClr val="accent2"/>
        </a:buClr>
        <a:buSzPct val="85000"/>
        <a:buFont typeface="Wingdings" panose="05000000000000000000" pitchFamily="2" charset="2"/>
        <a:buChar char="§"/>
        <a:defRPr sz="2600" kern="1200">
          <a:solidFill>
            <a:schemeClr val="tx1"/>
          </a:solidFill>
          <a:latin typeface="+mn-lt"/>
          <a:ea typeface="MS PGothic" panose="020B0600070205080204" pitchFamily="34" charset="-128"/>
          <a:cs typeface="MS PGothic" charset="0"/>
        </a:defRPr>
      </a:lvl1pPr>
      <a:lvl2pPr marL="639763" indent="-273050" algn="l" rtl="0" eaLnBrk="0" fontAlgn="base" hangingPunct="0">
        <a:spcBef>
          <a:spcPts val="550"/>
        </a:spcBef>
        <a:spcAft>
          <a:spcPct val="0"/>
        </a:spcAft>
        <a:buClr>
          <a:schemeClr val="accent1"/>
        </a:buClr>
        <a:buSzPct val="75000"/>
        <a:buFont typeface="Lucida Grande" pitchFamily="-84" charset="0"/>
        <a:buChar char="-"/>
        <a:defRPr sz="2600" kern="1200">
          <a:solidFill>
            <a:schemeClr val="tx1"/>
          </a:solidFill>
          <a:latin typeface="+mn-lt"/>
          <a:ea typeface="MS PGothic" panose="020B0600070205080204" pitchFamily="34" charset="-128"/>
          <a:cs typeface="MS PGothic" charset="0"/>
        </a:defRPr>
      </a:lvl2pPr>
      <a:lvl3pPr marL="1028700" indent="-342900" algn="l" rtl="0" eaLnBrk="0" fontAlgn="base" hangingPunct="0">
        <a:spcBef>
          <a:spcPts val="500"/>
        </a:spcBef>
        <a:spcAft>
          <a:spcPct val="0"/>
        </a:spcAft>
        <a:buClr>
          <a:schemeClr val="accent2"/>
        </a:buClr>
        <a:buSzPct val="85000"/>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371600" indent="-228600" algn="l" rtl="0" eaLnBrk="0" fontAlgn="base" hangingPunct="0">
        <a:spcBef>
          <a:spcPts val="400"/>
        </a:spcBef>
        <a:spcAft>
          <a:spcPct val="0"/>
        </a:spcAft>
        <a:buClr>
          <a:srgbClr val="297FD5"/>
        </a:buClr>
        <a:buSzPct val="65000"/>
        <a:buFont typeface="Wingdings" panose="05000000000000000000" pitchFamily="2" charset="2"/>
        <a:buChar char="§"/>
        <a:defRPr sz="2400" kern="1200">
          <a:solidFill>
            <a:schemeClr val="tx1"/>
          </a:solidFill>
          <a:latin typeface="+mn-lt"/>
          <a:ea typeface="MS PGothic" panose="020B0600070205080204" pitchFamily="34" charset="-128"/>
          <a:cs typeface="MS PGothic" charset="0"/>
        </a:defRPr>
      </a:lvl4pPr>
      <a:lvl5pPr marL="1828800" indent="-228600" algn="l" rtl="0" eaLnBrk="0" fontAlgn="base" hangingPunct="0">
        <a:spcBef>
          <a:spcPts val="400"/>
        </a:spcBef>
        <a:spcAft>
          <a:spcPct val="0"/>
        </a:spcAft>
        <a:buClr>
          <a:srgbClr val="297FD5"/>
        </a:buClr>
        <a:buSzPct val="85000"/>
        <a:buFont typeface="Lucida Grande" pitchFamily="-84" charset="0"/>
        <a:buChar char="-"/>
        <a:defRPr sz="2200" kern="1200">
          <a:solidFill>
            <a:schemeClr val="tx1"/>
          </a:solidFill>
          <a:latin typeface="+mn-lt"/>
          <a:ea typeface="MS PGothic" panose="020B0600070205080204" pitchFamily="34" charset="-128"/>
          <a:cs typeface="MS PGothic"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6"/>
            <a:ext cx="8229600" cy="10004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2" y="1275077"/>
            <a:ext cx="1312911" cy="285137"/>
          </a:xfrm>
          <a:prstGeom prst="rect">
            <a:avLst/>
          </a:prstGeom>
          <a:solidFill>
            <a:srgbClr val="81786D"/>
          </a:solidFill>
          <a:ln>
            <a:solidFill>
              <a:srgbClr val="8178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12702" y="1275069"/>
            <a:ext cx="7631298" cy="285136"/>
          </a:xfrm>
          <a:prstGeom prst="rect">
            <a:avLst/>
          </a:prstGeom>
          <a:solidFill>
            <a:srgbClr val="05264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57200" y="6260383"/>
            <a:ext cx="459994" cy="461099"/>
          </a:xfrm>
          <a:prstGeom prst="rect">
            <a:avLst/>
          </a:prstGeom>
          <a:noFill/>
          <a:ln>
            <a:noFill/>
          </a:ln>
        </p:spPr>
      </p:pic>
      <p:pic>
        <p:nvPicPr>
          <p:cNvPr id="9" name="Picture 8" descr="logo.jpg"/>
          <p:cNvPicPr/>
          <p:nvPr userDrawn="1"/>
        </p:nvPicPr>
        <p:blipFill>
          <a:blip r:embed="rId3">
            <a:extLst>
              <a:ext uri="{28A0092B-C50C-407E-A947-70E740481C1C}">
                <a14:useLocalDpi xmlns:a14="http://schemas.microsoft.com/office/drawing/2010/main"/>
              </a:ext>
            </a:extLst>
          </a:blip>
          <a:stretch>
            <a:fillRect/>
          </a:stretch>
        </p:blipFill>
        <p:spPr>
          <a:xfrm>
            <a:off x="7972521" y="6260376"/>
            <a:ext cx="823122" cy="461100"/>
          </a:xfrm>
          <a:prstGeom prst="rect">
            <a:avLst/>
          </a:prstGeom>
        </p:spPr>
      </p:pic>
      <p:sp>
        <p:nvSpPr>
          <p:cNvPr id="10" name="Footer Placeholder 4"/>
          <p:cNvSpPr txBox="1">
            <a:spLocks/>
          </p:cNvSpPr>
          <p:nvPr userDrawn="1"/>
        </p:nvSpPr>
        <p:spPr>
          <a:xfrm>
            <a:off x="2899396" y="6260384"/>
            <a:ext cx="3271442" cy="365125"/>
          </a:xfrm>
          <a:prstGeom prst="rect">
            <a:avLst/>
          </a:prstGeom>
          <a:ln>
            <a:noFill/>
          </a:ln>
        </p:spPr>
        <p:txBody>
          <a:bodyPr vert="horz" lIns="91440" tIns="45720" rIns="91440" bIns="45720" rtlCol="0" anchor="ctr"/>
          <a:lstStyle>
            <a:defPPr>
              <a:defRPr lang="en-US"/>
            </a:defPPr>
            <a:lvl1pPr marL="0" algn="ctr" defTabSz="457200" rtl="0" eaLnBrk="1" latinLnBrk="0" hangingPunct="1">
              <a:defRPr lang="en-US" sz="1400" b="1" kern="1200" cap="small" smtClean="0">
                <a:solidFill>
                  <a:schemeClr val="tx1"/>
                </a:solidFill>
                <a:effectLst/>
                <a:latin typeface="Copperplate Gothic Light"/>
                <a:ea typeface="+mn-ea"/>
                <a:cs typeface="Copperplate Gothic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17375E"/>
                </a:solidFill>
              </a:rPr>
              <a:t>Leadership</a:t>
            </a:r>
            <a:r>
              <a:rPr lang="en-US" dirty="0"/>
              <a:t> </a:t>
            </a:r>
            <a:r>
              <a:rPr lang="en-US" dirty="0">
                <a:solidFill>
                  <a:schemeClr val="tx1">
                    <a:lumMod val="65000"/>
                    <a:lumOff val="35000"/>
                  </a:schemeClr>
                </a:solidFill>
              </a:rPr>
              <a:t>Saves</a:t>
            </a:r>
            <a:r>
              <a:rPr lang="en-US" dirty="0"/>
              <a:t> </a:t>
            </a:r>
            <a:r>
              <a:rPr lang="en-US" dirty="0">
                <a:solidFill>
                  <a:schemeClr val="tx2">
                    <a:lumMod val="75000"/>
                  </a:schemeClr>
                </a:solidFill>
              </a:rPr>
              <a:t>Lives</a:t>
            </a:r>
          </a:p>
        </p:txBody>
      </p:sp>
    </p:spTree>
    <p:extLst>
      <p:ext uri="{BB962C8B-B14F-4D97-AF65-F5344CB8AC3E}">
        <p14:creationId xmlns:p14="http://schemas.microsoft.com/office/powerpoint/2010/main" val="3865398187"/>
      </p:ext>
    </p:extLst>
  </p:cSld>
  <p:clrMap bg1="lt1" tx1="dk1" bg2="lt2" tx2="dk2" accent1="accent1" accent2="accent2" accent3="accent3" accent4="accent4" accent5="accent5" accent6="accent6" hlink="hlink" folHlink="folHlink"/>
  <p:hf sldNum="0" hdr="0" ftr="0" dt="0"/>
  <p:txStyles>
    <p:titleStyle>
      <a:lvl1pPr algn="ctr" defTabSz="457200" rtl="0" eaLnBrk="1" latinLnBrk="0" hangingPunct="1">
        <a:spcBef>
          <a:spcPct val="0"/>
        </a:spcBef>
        <a:buNone/>
        <a:defRPr sz="4400" b="1" kern="1200">
          <a:solidFill>
            <a:schemeClr val="tx1"/>
          </a:solidFill>
          <a:latin typeface="Tw Cen MT"/>
          <a:ea typeface="+mj-ea"/>
          <a:cs typeface="Tw Cen MT"/>
        </a:defRPr>
      </a:lvl1pPr>
    </p:titleStyle>
    <p:bodyStyle>
      <a:lvl1pPr marL="342900" indent="-342900" algn="l" defTabSz="457200" rtl="0" eaLnBrk="1" latinLnBrk="0" hangingPunct="1">
        <a:spcBef>
          <a:spcPct val="20000"/>
        </a:spcBef>
        <a:buFont typeface="Wingdings" charset="2"/>
        <a:buChar char="§"/>
        <a:defRPr sz="3200" kern="1200">
          <a:solidFill>
            <a:schemeClr val="tx1"/>
          </a:solidFill>
          <a:latin typeface="Tw Cen MT"/>
          <a:ea typeface="+mn-ea"/>
          <a:cs typeface="Tw Cen MT"/>
        </a:defRPr>
      </a:lvl1pPr>
      <a:lvl2pPr marL="742950" indent="-285750" algn="l" defTabSz="457200" rtl="0" eaLnBrk="1" latinLnBrk="0" hangingPunct="1">
        <a:spcBef>
          <a:spcPct val="20000"/>
        </a:spcBef>
        <a:buFont typeface="Arial"/>
        <a:buChar char="•"/>
        <a:defRPr sz="3200" kern="1200">
          <a:solidFill>
            <a:schemeClr val="tx1"/>
          </a:solidFill>
          <a:latin typeface="Tw Cen MT"/>
          <a:ea typeface="+mn-ea"/>
          <a:cs typeface="Tw Cen MT"/>
        </a:defRPr>
      </a:lvl2pPr>
      <a:lvl3pPr marL="1143000" indent="-228600" algn="l" defTabSz="457200" rtl="0" eaLnBrk="1" latinLnBrk="0" hangingPunct="1">
        <a:spcBef>
          <a:spcPct val="20000"/>
        </a:spcBef>
        <a:buFont typeface="Courier New"/>
        <a:buChar char="o"/>
        <a:defRPr sz="3200" kern="1200">
          <a:solidFill>
            <a:schemeClr val="tx1"/>
          </a:solidFill>
          <a:latin typeface="Tw Cen MT"/>
          <a:ea typeface="+mn-ea"/>
          <a:cs typeface="Tw Cen MT"/>
        </a:defRPr>
      </a:lvl3pPr>
      <a:lvl4pPr marL="1600200" indent="-228600" algn="l" defTabSz="457200" rtl="0" eaLnBrk="1" latinLnBrk="0" hangingPunct="1">
        <a:spcBef>
          <a:spcPct val="20000"/>
        </a:spcBef>
        <a:buFont typeface="Arial"/>
        <a:buChar char="–"/>
        <a:defRPr sz="3200" kern="1200">
          <a:solidFill>
            <a:schemeClr val="tx1"/>
          </a:solidFill>
          <a:latin typeface="Tw Cen MT"/>
          <a:ea typeface="+mn-ea"/>
          <a:cs typeface="Tw Cen MT"/>
        </a:defRPr>
      </a:lvl4pPr>
      <a:lvl5pPr marL="2057400" indent="-228600" algn="l" defTabSz="457200" rtl="0" eaLnBrk="1" latinLnBrk="0" hangingPunct="1">
        <a:spcBef>
          <a:spcPct val="20000"/>
        </a:spcBef>
        <a:buFont typeface="Arial"/>
        <a:buChar char="»"/>
        <a:defRPr sz="3200" kern="1200">
          <a:solidFill>
            <a:schemeClr val="tx1"/>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Elizabeth.Bradley@yale.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ghli.yale.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6225" y="1329533"/>
            <a:ext cx="8185150" cy="3144837"/>
          </a:xfrm>
        </p:spPr>
        <p:txBody>
          <a:bodyPr anchor="ctr">
            <a:normAutofit fontScale="90000"/>
          </a:bodyPr>
          <a:lstStyle/>
          <a:p>
            <a:pPr eaLnBrk="1" fontAlgn="auto" hangingPunct="1">
              <a:spcAft>
                <a:spcPts val="0"/>
              </a:spcAft>
              <a:defRPr/>
            </a:pPr>
            <a:r>
              <a:rPr lang="en-US" dirty="0">
                <a:solidFill>
                  <a:schemeClr val="tx1"/>
                </a:solidFill>
                <a:ea typeface="+mj-ea"/>
                <a:cs typeface="+mj-cs"/>
              </a:rPr>
              <a:t>Using Qualitative methods in LARGE SCALE PROJECTS</a:t>
            </a:r>
            <a:br>
              <a:rPr lang="en-US" dirty="0">
                <a:solidFill>
                  <a:schemeClr val="tx1"/>
                </a:solidFill>
                <a:ea typeface="+mj-ea"/>
                <a:cs typeface="+mj-cs"/>
              </a:rPr>
            </a:br>
            <a:br>
              <a:rPr lang="en-US" dirty="0">
                <a:solidFill>
                  <a:schemeClr val="tx1"/>
                </a:solidFill>
                <a:ea typeface="+mj-ea"/>
                <a:cs typeface="+mj-cs"/>
              </a:rPr>
            </a:br>
            <a:br>
              <a:rPr lang="en-US" dirty="0">
                <a:solidFill>
                  <a:schemeClr val="tx1"/>
                </a:solidFill>
                <a:ea typeface="+mj-ea"/>
                <a:cs typeface="+mj-cs"/>
              </a:rPr>
            </a:br>
            <a:r>
              <a:rPr lang="en-US" sz="2700" dirty="0">
                <a:solidFill>
                  <a:schemeClr val="tx1"/>
                </a:solidFill>
                <a:ea typeface="+mj-ea"/>
                <a:cs typeface="+mj-cs"/>
              </a:rPr>
              <a:t>LESLIE CURRY, PHD, MPH</a:t>
            </a:r>
            <a:br>
              <a:rPr lang="en-US" sz="2700" dirty="0">
                <a:solidFill>
                  <a:schemeClr val="tx1"/>
                </a:solidFill>
                <a:ea typeface="+mj-ea"/>
                <a:cs typeface="+mj-cs"/>
              </a:rPr>
            </a:br>
            <a:r>
              <a:rPr lang="en-US" sz="2700" dirty="0">
                <a:solidFill>
                  <a:schemeClr val="tx1"/>
                </a:solidFill>
                <a:ea typeface="+mj-ea"/>
                <a:cs typeface="+mj-cs"/>
              </a:rPr>
              <a:t>SENIOR RESEARCH SCIENTIST, YALE SCHOOL OF PUBLIC HEALTH</a:t>
            </a:r>
            <a:br>
              <a:rPr lang="en-US" sz="2700" dirty="0">
                <a:solidFill>
                  <a:schemeClr val="tx1"/>
                </a:solidFill>
                <a:ea typeface="+mj-ea"/>
                <a:cs typeface="+mj-cs"/>
              </a:rPr>
            </a:br>
            <a:r>
              <a:rPr lang="en-US" sz="2700" dirty="0">
                <a:solidFill>
                  <a:schemeClr val="tx1"/>
                </a:solidFill>
                <a:ea typeface="+mj-ea"/>
                <a:cs typeface="+mj-cs"/>
              </a:rPr>
              <a:t>LECTURER, YALE COLLEGE</a:t>
            </a:r>
            <a:endParaRPr lang="en-US" sz="2700" cap="none" dirty="0">
              <a:solidFill>
                <a:schemeClr val="tx1"/>
              </a:solidFill>
              <a:latin typeface="+mn-lt"/>
              <a:ea typeface="+mj-ea"/>
              <a:cs typeface="+mj-cs"/>
            </a:endParaRPr>
          </a:p>
        </p:txBody>
      </p:sp>
      <p:sp>
        <p:nvSpPr>
          <p:cNvPr id="15363" name="TextBox 4"/>
          <p:cNvSpPr txBox="1">
            <a:spLocks noChangeArrowheads="1"/>
          </p:cNvSpPr>
          <p:nvPr/>
        </p:nvSpPr>
        <p:spPr bwMode="auto">
          <a:xfrm>
            <a:off x="381000" y="6262687"/>
            <a:ext cx="1752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w Cen MT" panose="020B0602020104020603" pitchFamily="34" charset="0"/>
                <a:ea typeface="MS PGothic" panose="020B0600070205080204" pitchFamily="34" charset="-128"/>
              </a:defRPr>
            </a:lvl1pPr>
            <a:lvl2pPr marL="742950" indent="-285750">
              <a:defRPr sz="2400">
                <a:solidFill>
                  <a:schemeClr val="tx1"/>
                </a:solidFill>
                <a:latin typeface="Tw Cen MT" panose="020B0602020104020603" pitchFamily="34" charset="0"/>
                <a:ea typeface="MS PGothic" panose="020B0600070205080204" pitchFamily="34" charset="-128"/>
              </a:defRPr>
            </a:lvl2pPr>
            <a:lvl3pPr marL="1143000" indent="-228600">
              <a:defRPr sz="2400">
                <a:solidFill>
                  <a:schemeClr val="tx1"/>
                </a:solidFill>
                <a:latin typeface="Tw Cen MT" panose="020B0602020104020603" pitchFamily="34" charset="0"/>
                <a:ea typeface="MS PGothic" panose="020B0600070205080204" pitchFamily="34" charset="-128"/>
              </a:defRPr>
            </a:lvl3pPr>
            <a:lvl4pPr marL="1600200" indent="-228600">
              <a:defRPr sz="2400">
                <a:solidFill>
                  <a:schemeClr val="tx1"/>
                </a:solidFill>
                <a:latin typeface="Tw Cen MT" panose="020B0602020104020603" pitchFamily="34" charset="0"/>
                <a:ea typeface="MS PGothic" panose="020B0600070205080204" pitchFamily="34" charset="-128"/>
              </a:defRPr>
            </a:lvl4pPr>
            <a:lvl5pPr marL="2057400" indent="-22860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algn="r" eaLnBrk="1" hangingPunct="1"/>
            <a:r>
              <a:rPr lang="en-US" altLang="en-US" sz="1600" dirty="0"/>
              <a:t>April 2018</a:t>
            </a:r>
          </a:p>
        </p:txBody>
      </p:sp>
      <p:pic>
        <p:nvPicPr>
          <p:cNvPr id="15364" name="Picture 3" descr="GHLI_banner_white cop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3800" y="6303962"/>
            <a:ext cx="35496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1E2A75-3F17-48C7-9F25-C42494E9AE30}"/>
              </a:ext>
            </a:extLst>
          </p:cNvPr>
          <p:cNvPicPr>
            <a:picLocks noChangeAspect="1"/>
          </p:cNvPicPr>
          <p:nvPr/>
        </p:nvPicPr>
        <p:blipFill>
          <a:blip r:embed="rId2"/>
          <a:stretch>
            <a:fillRect/>
          </a:stretch>
        </p:blipFill>
        <p:spPr>
          <a:xfrm>
            <a:off x="1176370" y="162282"/>
            <a:ext cx="6874871" cy="2712214"/>
          </a:xfrm>
          <a:prstGeom prst="rect">
            <a:avLst/>
          </a:prstGeom>
          <a:ln w="41275">
            <a:solidFill>
              <a:schemeClr val="tx1"/>
            </a:solidFill>
          </a:ln>
        </p:spPr>
      </p:pic>
      <p:pic>
        <p:nvPicPr>
          <p:cNvPr id="3" name="Picture 2">
            <a:extLst>
              <a:ext uri="{FF2B5EF4-FFF2-40B4-BE49-F238E27FC236}">
                <a16:creationId xmlns:a16="http://schemas.microsoft.com/office/drawing/2014/main" id="{9B13CDC5-D0AF-47CF-B29B-E2B77E380D47}"/>
              </a:ext>
            </a:extLst>
          </p:cNvPr>
          <p:cNvPicPr>
            <a:picLocks noChangeAspect="1"/>
          </p:cNvPicPr>
          <p:nvPr/>
        </p:nvPicPr>
        <p:blipFill>
          <a:blip r:embed="rId3"/>
          <a:stretch>
            <a:fillRect/>
          </a:stretch>
        </p:blipFill>
        <p:spPr>
          <a:xfrm>
            <a:off x="189281" y="2522137"/>
            <a:ext cx="5663950" cy="2718840"/>
          </a:xfrm>
          <a:prstGeom prst="rect">
            <a:avLst/>
          </a:prstGeom>
          <a:ln w="41275">
            <a:solidFill>
              <a:schemeClr val="tx1"/>
            </a:solidFill>
          </a:ln>
        </p:spPr>
      </p:pic>
      <p:pic>
        <p:nvPicPr>
          <p:cNvPr id="5" name="Picture 4">
            <a:extLst>
              <a:ext uri="{FF2B5EF4-FFF2-40B4-BE49-F238E27FC236}">
                <a16:creationId xmlns:a16="http://schemas.microsoft.com/office/drawing/2014/main" id="{70CA5708-C68B-4B65-B17C-D4DA56C5C456}"/>
              </a:ext>
            </a:extLst>
          </p:cNvPr>
          <p:cNvPicPr>
            <a:picLocks noChangeAspect="1"/>
          </p:cNvPicPr>
          <p:nvPr/>
        </p:nvPicPr>
        <p:blipFill>
          <a:blip r:embed="rId4"/>
          <a:stretch>
            <a:fillRect/>
          </a:stretch>
        </p:blipFill>
        <p:spPr>
          <a:xfrm>
            <a:off x="3542044" y="4395288"/>
            <a:ext cx="5451731" cy="2322034"/>
          </a:xfrm>
          <a:prstGeom prst="rect">
            <a:avLst/>
          </a:prstGeom>
          <a:ln w="41275">
            <a:solidFill>
              <a:schemeClr val="tx1"/>
            </a:solidFill>
          </a:ln>
        </p:spPr>
      </p:pic>
    </p:spTree>
    <p:extLst>
      <p:ext uri="{BB962C8B-B14F-4D97-AF65-F5344CB8AC3E}">
        <p14:creationId xmlns:p14="http://schemas.microsoft.com/office/powerpoint/2010/main" val="248626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2"/>
          <p:cNvSpPr>
            <a:spLocks noGrp="1"/>
          </p:cNvSpPr>
          <p:nvPr>
            <p:ph idx="4294967295"/>
          </p:nvPr>
        </p:nvSpPr>
        <p:spPr>
          <a:xfrm>
            <a:off x="5578475" y="2590800"/>
            <a:ext cx="3565525" cy="3686175"/>
          </a:xfrm>
        </p:spPr>
        <p:txBody>
          <a:bodyPr/>
          <a:lstStyle/>
          <a:p>
            <a:pPr eaLnBrk="1" hangingPunct="1">
              <a:buFontTx/>
              <a:buNone/>
            </a:pPr>
            <a:r>
              <a:rPr lang="en-US" altLang="en-US">
                <a:latin typeface="Calibri" charset="0"/>
                <a:ea typeface="ＭＳ Ｐゴシック" charset="-128"/>
              </a:rPr>
              <a:t>	</a:t>
            </a:r>
            <a:endParaRPr lang="en-US" altLang="en-US">
              <a:latin typeface="Century Gothic" charset="0"/>
              <a:ea typeface="ＭＳ Ｐゴシック" charset="-128"/>
            </a:endParaRPr>
          </a:p>
          <a:p>
            <a:pPr eaLnBrk="1" hangingPunct="1">
              <a:buFontTx/>
              <a:buNone/>
            </a:pPr>
            <a:endParaRPr lang="en-US" altLang="en-US">
              <a:latin typeface="Century Gothic" charset="0"/>
              <a:ea typeface="ＭＳ Ｐゴシック" charset="-128"/>
            </a:endParaRPr>
          </a:p>
          <a:p>
            <a:pPr eaLnBrk="1" hangingPunct="1">
              <a:buFontTx/>
              <a:buNone/>
            </a:pPr>
            <a:r>
              <a:rPr lang="en-US" altLang="en-US">
                <a:latin typeface="Century Gothic" charset="0"/>
                <a:ea typeface="ＭＳ Ｐゴシック" charset="-128"/>
              </a:rPr>
              <a:t>	</a:t>
            </a:r>
          </a:p>
        </p:txBody>
      </p:sp>
      <p:sp>
        <p:nvSpPr>
          <p:cNvPr id="73730" name="Text Placeholder 2"/>
          <p:cNvSpPr>
            <a:spLocks noGrp="1"/>
          </p:cNvSpPr>
          <p:nvPr>
            <p:ph type="body" sz="half" idx="4294967295"/>
          </p:nvPr>
        </p:nvSpPr>
        <p:spPr>
          <a:xfrm>
            <a:off x="144463" y="857817"/>
            <a:ext cx="4495800" cy="5672137"/>
          </a:xfrm>
        </p:spPr>
        <p:txBody>
          <a:bodyPr/>
          <a:lstStyle/>
          <a:p>
            <a:pPr eaLnBrk="1" hangingPunct="1">
              <a:buSzPct val="100000"/>
              <a:buFont typeface="Wingdings" panose="05000000000000000000" pitchFamily="2" charset="2"/>
              <a:buChar char="§"/>
            </a:pPr>
            <a:r>
              <a:rPr lang="en-US" altLang="en-US" sz="2800" dirty="0">
                <a:latin typeface="+mj-lt"/>
                <a:ea typeface="ＭＳ Ｐゴシック" charset="-128"/>
              </a:rPr>
              <a:t>Each year, over 800,000 people in the US have a heart attack</a:t>
            </a:r>
          </a:p>
          <a:p>
            <a:pPr eaLnBrk="1" hangingPunct="1">
              <a:buFont typeface="Wingdings" panose="05000000000000000000" pitchFamily="2" charset="2"/>
              <a:buChar char="q"/>
            </a:pPr>
            <a:endParaRPr lang="en-US" altLang="en-US" sz="2800" dirty="0">
              <a:latin typeface="+mj-lt"/>
              <a:ea typeface="ＭＳ Ｐゴシック" charset="-128"/>
            </a:endParaRPr>
          </a:p>
          <a:p>
            <a:pPr eaLnBrk="1" hangingPunct="1">
              <a:buSzPct val="100000"/>
            </a:pPr>
            <a:r>
              <a:rPr lang="en-US" altLang="en-US" sz="2800" dirty="0">
                <a:latin typeface="+mj-lt"/>
                <a:ea typeface="ＭＳ Ｐゴシック" charset="-128"/>
              </a:rPr>
              <a:t>About 200,000 die</a:t>
            </a:r>
          </a:p>
          <a:p>
            <a:pPr eaLnBrk="1" hangingPunct="1">
              <a:buFont typeface="Wingdings" panose="05000000000000000000" pitchFamily="2" charset="2"/>
              <a:buChar char="q"/>
            </a:pPr>
            <a:endParaRPr lang="en-US" altLang="en-US" sz="2800" dirty="0">
              <a:latin typeface="+mj-lt"/>
              <a:ea typeface="ＭＳ Ｐゴシック" charset="-128"/>
            </a:endParaRPr>
          </a:p>
          <a:p>
            <a:pPr eaLnBrk="1" hangingPunct="1">
              <a:buSzPct val="100000"/>
              <a:buFont typeface="Wingdings" panose="05000000000000000000" pitchFamily="2" charset="2"/>
              <a:buChar char="§"/>
            </a:pPr>
            <a:r>
              <a:rPr lang="en-US" altLang="en-US" sz="2800" dirty="0">
                <a:latin typeface="+mj-lt"/>
                <a:ea typeface="ＭＳ Ｐゴシック" charset="-128"/>
              </a:rPr>
              <a:t>Risk-standardized mortality rates vary substantially</a:t>
            </a:r>
          </a:p>
          <a:p>
            <a:pPr eaLnBrk="1" hangingPunct="1"/>
            <a:endParaRPr lang="en-US" altLang="en-US" dirty="0">
              <a:latin typeface="Century Gothic" charset="0"/>
              <a:ea typeface="ＭＳ Ｐゴシック" charset="-128"/>
            </a:endParaRPr>
          </a:p>
        </p:txBody>
      </p:sp>
      <p:pic>
        <p:nvPicPr>
          <p:cNvPr id="696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685800"/>
            <a:ext cx="3513138" cy="5621338"/>
          </a:xfrm>
          <a:prstGeom prst="rect">
            <a:avLst/>
          </a:prstGeom>
          <a:noFill/>
          <a:ln w="69850">
            <a:solidFill>
              <a:schemeClr val="accent6"/>
            </a:solidFill>
            <a:miter lim="800000"/>
            <a:headEnd/>
            <a:tailEnd/>
          </a:ln>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6129196" y="6400800"/>
            <a:ext cx="2869949" cy="307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1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199" y="0"/>
            <a:ext cx="8551333" cy="1275069"/>
          </a:xfrm>
        </p:spPr>
        <p:txBody>
          <a:bodyPr rtlCol="0">
            <a:noAutofit/>
          </a:bodyPr>
          <a:lstStyle/>
          <a:p>
            <a:pPr eaLnBrk="1" fontAlgn="auto" hangingPunct="1">
              <a:spcAft>
                <a:spcPts val="0"/>
              </a:spcAft>
              <a:defRPr/>
            </a:pPr>
            <a:r>
              <a:rPr lang="en-US" sz="3600" b="0" dirty="0">
                <a:ea typeface="+mj-ea"/>
              </a:rPr>
              <a:t>Hospital organizational culture is</a:t>
            </a:r>
            <a:br>
              <a:rPr lang="en-US" sz="3600" b="0" dirty="0">
                <a:ea typeface="+mj-ea"/>
              </a:rPr>
            </a:br>
            <a:r>
              <a:rPr lang="en-US" sz="3600" b="0" dirty="0">
                <a:ea typeface="+mj-ea"/>
              </a:rPr>
              <a:t>associated with </a:t>
            </a:r>
            <a:r>
              <a:rPr lang="en-US" sz="3600" dirty="0">
                <a:ea typeface="+mj-ea"/>
              </a:rPr>
              <a:t>lower RSMR for AMI</a:t>
            </a:r>
            <a:r>
              <a:rPr lang="en-US" sz="3600" b="0" dirty="0">
                <a:ea typeface="+mj-ea"/>
              </a:rPr>
              <a:t>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88070"/>
            <a:ext cx="5105400" cy="3808413"/>
          </a:xfrm>
          <a:prstGeom prst="rect">
            <a:avLst/>
          </a:prstGeom>
          <a:noFill/>
          <a:ln w="444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943" y="2991155"/>
            <a:ext cx="5257800" cy="3687763"/>
          </a:xfrm>
          <a:prstGeom prst="rect">
            <a:avLst/>
          </a:prstGeom>
          <a:noFill/>
          <a:ln w="412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54790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a:bodyPr>
          <a:lstStyle/>
          <a:p>
            <a:pPr eaLnBrk="1" hangingPunct="1"/>
            <a:r>
              <a:rPr lang="en-US" dirty="0">
                <a:latin typeface="Tw Cen MT" charset="0"/>
              </a:rPr>
              <a:t>Leadership Saves Lives</a:t>
            </a:r>
          </a:p>
        </p:txBody>
      </p:sp>
      <p:sp>
        <p:nvSpPr>
          <p:cNvPr id="44034" name="Content Placeholder 3"/>
          <p:cNvSpPr>
            <a:spLocks noGrp="1"/>
          </p:cNvSpPr>
          <p:nvPr>
            <p:ph idx="1"/>
          </p:nvPr>
        </p:nvSpPr>
        <p:spPr>
          <a:xfrm>
            <a:off x="457199" y="1702775"/>
            <a:ext cx="8517467" cy="4423388"/>
          </a:xfrm>
        </p:spPr>
        <p:txBody>
          <a:bodyPr>
            <a:noAutofit/>
          </a:bodyPr>
          <a:lstStyle/>
          <a:p>
            <a:pPr eaLnBrk="1" hangingPunct="1">
              <a:buSzPct val="100000"/>
              <a:defRPr/>
            </a:pPr>
            <a:r>
              <a:rPr lang="en-US" sz="2800" dirty="0">
                <a:latin typeface="Tw Cen MT" charset="0"/>
              </a:rPr>
              <a:t>Intervention to promote organizational culture change in US hospitals &amp; improve outcomes for patients with AMI</a:t>
            </a:r>
          </a:p>
          <a:p>
            <a:pPr eaLnBrk="1" hangingPunct="1">
              <a:buSzPct val="100000"/>
              <a:defRPr/>
            </a:pPr>
            <a:endParaRPr lang="en-US" sz="2800" dirty="0">
              <a:latin typeface="Tw Cen MT" charset="0"/>
            </a:endParaRPr>
          </a:p>
          <a:p>
            <a:pPr eaLnBrk="1" hangingPunct="1">
              <a:buSzPct val="100000"/>
              <a:defRPr/>
            </a:pPr>
            <a:r>
              <a:rPr lang="en-US" sz="2800" dirty="0">
                <a:latin typeface="Tw Cen MT" charset="0"/>
              </a:rPr>
              <a:t>Outcomes: </a:t>
            </a:r>
          </a:p>
          <a:p>
            <a:pPr lvl="1" eaLnBrk="1" hangingPunct="1">
              <a:buSzPct val="100000"/>
              <a:buFont typeface="Wingdings" panose="05000000000000000000" pitchFamily="2" charset="2"/>
              <a:buChar char="§"/>
              <a:defRPr/>
            </a:pPr>
            <a:r>
              <a:rPr lang="en-US" sz="2800" dirty="0">
                <a:latin typeface="Tw Cen MT" charset="0"/>
              </a:rPr>
              <a:t>Uptake of 5 evidence-based strategies</a:t>
            </a:r>
          </a:p>
          <a:p>
            <a:pPr lvl="1" eaLnBrk="1" hangingPunct="1">
              <a:buSzPct val="100000"/>
              <a:buFont typeface="Wingdings" panose="05000000000000000000" pitchFamily="2" charset="2"/>
              <a:buChar char="§"/>
              <a:defRPr/>
            </a:pPr>
            <a:r>
              <a:rPr lang="en-US" sz="2800" dirty="0">
                <a:latin typeface="Tw Cen MT" charset="0"/>
              </a:rPr>
              <a:t>Changes in key dimensions of culture</a:t>
            </a:r>
          </a:p>
          <a:p>
            <a:pPr lvl="1" eaLnBrk="1" hangingPunct="1">
              <a:buSzPct val="100000"/>
              <a:buFont typeface="Wingdings" panose="05000000000000000000" pitchFamily="2" charset="2"/>
              <a:buChar char="§"/>
              <a:defRPr/>
            </a:pPr>
            <a:r>
              <a:rPr lang="en-US" sz="2800" dirty="0">
                <a:latin typeface="Tw Cen MT" charset="0"/>
              </a:rPr>
              <a:t>RSMR for AMI </a:t>
            </a:r>
          </a:p>
          <a:p>
            <a:pPr eaLnBrk="1" hangingPunct="1">
              <a:buSzPct val="100000"/>
              <a:defRPr/>
            </a:pPr>
            <a:endParaRPr lang="en-US" sz="2800" dirty="0">
              <a:latin typeface="Tw Cen MT" charset="0"/>
            </a:endParaRPr>
          </a:p>
          <a:p>
            <a:pPr eaLnBrk="1" hangingPunct="1">
              <a:buSzPct val="100000"/>
              <a:defRPr/>
            </a:pPr>
            <a:r>
              <a:rPr lang="en-US" sz="2800" dirty="0">
                <a:latin typeface="Tw Cen MT" charset="0"/>
              </a:rPr>
              <a:t>Mixed methods evaluation to measure change AND describe the process of change</a:t>
            </a:r>
          </a:p>
        </p:txBody>
      </p:sp>
      <p:sp>
        <p:nvSpPr>
          <p:cNvPr id="2" name="Rectangle 1"/>
          <p:cNvSpPr/>
          <p:nvPr/>
        </p:nvSpPr>
        <p:spPr>
          <a:xfrm>
            <a:off x="6037943" y="6212114"/>
            <a:ext cx="3004457" cy="522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7289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4">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40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6"/>
          <p:cNvSpPr>
            <a:spLocks/>
          </p:cNvSpPr>
          <p:nvPr/>
        </p:nvSpPr>
        <p:spPr bwMode="auto">
          <a:xfrm>
            <a:off x="5473700" y="3400425"/>
            <a:ext cx="876300" cy="485775"/>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61" name="Freeform 7"/>
          <p:cNvSpPr>
            <a:spLocks/>
          </p:cNvSpPr>
          <p:nvPr/>
        </p:nvSpPr>
        <p:spPr bwMode="auto">
          <a:xfrm>
            <a:off x="4733925" y="3352800"/>
            <a:ext cx="755650" cy="655638"/>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62" name="Freeform 61"/>
          <p:cNvSpPr>
            <a:spLocks/>
          </p:cNvSpPr>
          <p:nvPr/>
        </p:nvSpPr>
        <p:spPr bwMode="auto">
          <a:xfrm>
            <a:off x="4922838" y="2260600"/>
            <a:ext cx="647700" cy="752475"/>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63" name="Freeform 62"/>
          <p:cNvSpPr>
            <a:spLocks/>
          </p:cNvSpPr>
          <p:nvPr/>
        </p:nvSpPr>
        <p:spPr bwMode="auto">
          <a:xfrm>
            <a:off x="5176838" y="2965450"/>
            <a:ext cx="492125" cy="862013"/>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64" name="Freeform 3053"/>
          <p:cNvSpPr>
            <a:spLocks/>
          </p:cNvSpPr>
          <p:nvPr/>
        </p:nvSpPr>
        <p:spPr bwMode="auto">
          <a:xfrm>
            <a:off x="6978650" y="2146300"/>
            <a:ext cx="128588" cy="490538"/>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65" name="Freeform 3054"/>
          <p:cNvSpPr>
            <a:spLocks/>
          </p:cNvSpPr>
          <p:nvPr/>
        </p:nvSpPr>
        <p:spPr bwMode="auto">
          <a:xfrm>
            <a:off x="6410325" y="2101850"/>
            <a:ext cx="771525" cy="701675"/>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66" name="Freeform 3055"/>
          <p:cNvSpPr>
            <a:spLocks/>
          </p:cNvSpPr>
          <p:nvPr/>
        </p:nvSpPr>
        <p:spPr bwMode="auto">
          <a:xfrm>
            <a:off x="7302500" y="2279650"/>
            <a:ext cx="52388" cy="36513"/>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67" name="Freeform 3056"/>
          <p:cNvSpPr>
            <a:spLocks/>
          </p:cNvSpPr>
          <p:nvPr/>
        </p:nvSpPr>
        <p:spPr bwMode="auto">
          <a:xfrm>
            <a:off x="7140575" y="1539875"/>
            <a:ext cx="481013" cy="769938"/>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68" name="Freeform 3057"/>
          <p:cNvSpPr>
            <a:spLocks/>
          </p:cNvSpPr>
          <p:nvPr/>
        </p:nvSpPr>
        <p:spPr bwMode="auto">
          <a:xfrm>
            <a:off x="6972300" y="2047875"/>
            <a:ext cx="150813" cy="434975"/>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69" name="Freeform 3058"/>
          <p:cNvSpPr>
            <a:spLocks/>
          </p:cNvSpPr>
          <p:nvPr/>
        </p:nvSpPr>
        <p:spPr bwMode="auto">
          <a:xfrm>
            <a:off x="7105650" y="1993900"/>
            <a:ext cx="250825" cy="477838"/>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70" name="Freeform 3059"/>
          <p:cNvSpPr>
            <a:spLocks/>
          </p:cNvSpPr>
          <p:nvPr/>
        </p:nvSpPr>
        <p:spPr bwMode="auto">
          <a:xfrm>
            <a:off x="7100888" y="2503488"/>
            <a:ext cx="212725" cy="233362"/>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71" name="Freeform 3060"/>
          <p:cNvSpPr>
            <a:spLocks/>
          </p:cNvSpPr>
          <p:nvPr/>
        </p:nvSpPr>
        <p:spPr bwMode="auto">
          <a:xfrm>
            <a:off x="7080250" y="2366963"/>
            <a:ext cx="428625" cy="195262"/>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72" name="Freeform 2853"/>
          <p:cNvSpPr>
            <a:spLocks/>
          </p:cNvSpPr>
          <p:nvPr/>
        </p:nvSpPr>
        <p:spPr bwMode="auto">
          <a:xfrm>
            <a:off x="7313613" y="2684463"/>
            <a:ext cx="3175" cy="3175"/>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73" name="Freeform 2854"/>
          <p:cNvSpPr>
            <a:spLocks/>
          </p:cNvSpPr>
          <p:nvPr/>
        </p:nvSpPr>
        <p:spPr bwMode="auto">
          <a:xfrm>
            <a:off x="2370138" y="3813175"/>
            <a:ext cx="746125" cy="1008063"/>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74" name="Freeform 2855"/>
          <p:cNvSpPr>
            <a:spLocks/>
          </p:cNvSpPr>
          <p:nvPr/>
        </p:nvSpPr>
        <p:spPr bwMode="auto">
          <a:xfrm>
            <a:off x="5000625" y="4476750"/>
            <a:ext cx="719138" cy="601663"/>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75" name="Freeform 2856"/>
          <p:cNvSpPr>
            <a:spLocks/>
          </p:cNvSpPr>
          <p:nvPr/>
        </p:nvSpPr>
        <p:spPr bwMode="auto">
          <a:xfrm>
            <a:off x="3071813" y="3916363"/>
            <a:ext cx="812800" cy="915987"/>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76" name="Freeform 2857"/>
          <p:cNvSpPr>
            <a:spLocks/>
          </p:cNvSpPr>
          <p:nvPr/>
        </p:nvSpPr>
        <p:spPr bwMode="auto">
          <a:xfrm>
            <a:off x="3403600" y="4019550"/>
            <a:ext cx="1698625" cy="1700213"/>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77" name="Freeform 2858"/>
          <p:cNvSpPr>
            <a:spLocks/>
          </p:cNvSpPr>
          <p:nvPr/>
        </p:nvSpPr>
        <p:spPr bwMode="auto">
          <a:xfrm>
            <a:off x="4902200" y="3957638"/>
            <a:ext cx="579438" cy="539750"/>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78" name="Freeform 2859"/>
          <p:cNvSpPr>
            <a:spLocks/>
          </p:cNvSpPr>
          <p:nvPr/>
        </p:nvSpPr>
        <p:spPr bwMode="auto">
          <a:xfrm>
            <a:off x="3892550" y="3898900"/>
            <a:ext cx="1038225" cy="523875"/>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79" name="Freeform 2860"/>
          <p:cNvSpPr>
            <a:spLocks/>
          </p:cNvSpPr>
          <p:nvPr/>
        </p:nvSpPr>
        <p:spPr bwMode="auto">
          <a:xfrm>
            <a:off x="2535238" y="3052763"/>
            <a:ext cx="641350" cy="858837"/>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80" name="Freeform 2861"/>
          <p:cNvSpPr>
            <a:spLocks/>
          </p:cNvSpPr>
          <p:nvPr/>
        </p:nvSpPr>
        <p:spPr bwMode="auto">
          <a:xfrm>
            <a:off x="5164138" y="2151063"/>
            <a:ext cx="684212" cy="323850"/>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81" name="Freeform 2862"/>
          <p:cNvSpPr>
            <a:spLocks/>
          </p:cNvSpPr>
          <p:nvPr/>
        </p:nvSpPr>
        <p:spPr bwMode="auto">
          <a:xfrm>
            <a:off x="3122613" y="3313113"/>
            <a:ext cx="869950" cy="611187"/>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82" name="Freeform 2863"/>
          <p:cNvSpPr>
            <a:spLocks/>
          </p:cNvSpPr>
          <p:nvPr/>
        </p:nvSpPr>
        <p:spPr bwMode="auto">
          <a:xfrm>
            <a:off x="1503363" y="2798763"/>
            <a:ext cx="954087" cy="1744662"/>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en-US" sz="1800" dirty="0">
              <a:solidFill>
                <a:prstClr val="black"/>
              </a:solidFill>
              <a:latin typeface="Calibri"/>
              <a:ea typeface="+mn-ea"/>
              <a:cs typeface="+mn-cs"/>
            </a:endParaRPr>
          </a:p>
        </p:txBody>
      </p:sp>
      <p:sp>
        <p:nvSpPr>
          <p:cNvPr id="83" name="Freeform 2864"/>
          <p:cNvSpPr>
            <a:spLocks/>
          </p:cNvSpPr>
          <p:nvPr/>
        </p:nvSpPr>
        <p:spPr bwMode="auto">
          <a:xfrm>
            <a:off x="2940050" y="2620963"/>
            <a:ext cx="844550" cy="706437"/>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84" name="Freeform 2865"/>
          <p:cNvSpPr>
            <a:spLocks/>
          </p:cNvSpPr>
          <p:nvPr/>
        </p:nvSpPr>
        <p:spPr bwMode="auto">
          <a:xfrm>
            <a:off x="5446713" y="3716338"/>
            <a:ext cx="979487" cy="415925"/>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85" name="Freeform 2866"/>
          <p:cNvSpPr>
            <a:spLocks/>
          </p:cNvSpPr>
          <p:nvPr/>
        </p:nvSpPr>
        <p:spPr bwMode="auto">
          <a:xfrm>
            <a:off x="6164263" y="3495675"/>
            <a:ext cx="1012825" cy="536575"/>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86" name="Freeform 2867"/>
          <p:cNvSpPr>
            <a:spLocks/>
          </p:cNvSpPr>
          <p:nvPr/>
        </p:nvSpPr>
        <p:spPr bwMode="auto">
          <a:xfrm>
            <a:off x="7170738" y="2690813"/>
            <a:ext cx="141287" cy="96837"/>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87" name="Freeform 2868"/>
          <p:cNvSpPr>
            <a:spLocks/>
          </p:cNvSpPr>
          <p:nvPr/>
        </p:nvSpPr>
        <p:spPr bwMode="auto">
          <a:xfrm>
            <a:off x="3984625" y="3455988"/>
            <a:ext cx="900113" cy="465137"/>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88" name="Freeform 2869"/>
          <p:cNvSpPr>
            <a:spLocks/>
          </p:cNvSpPr>
          <p:nvPr/>
        </p:nvSpPr>
        <p:spPr bwMode="auto">
          <a:xfrm>
            <a:off x="5629275" y="2355850"/>
            <a:ext cx="501650" cy="655638"/>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89" name="Freeform 2870"/>
          <p:cNvSpPr>
            <a:spLocks/>
          </p:cNvSpPr>
          <p:nvPr/>
        </p:nvSpPr>
        <p:spPr bwMode="auto">
          <a:xfrm>
            <a:off x="1927225" y="2924175"/>
            <a:ext cx="695325" cy="1211263"/>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90" name="Freeform 2871"/>
          <p:cNvSpPr>
            <a:spLocks/>
          </p:cNvSpPr>
          <p:nvPr/>
        </p:nvSpPr>
        <p:spPr bwMode="auto">
          <a:xfrm>
            <a:off x="7283450" y="2479675"/>
            <a:ext cx="109538" cy="200025"/>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91" name="Freeform 2872"/>
          <p:cNvSpPr>
            <a:spLocks/>
          </p:cNvSpPr>
          <p:nvPr/>
        </p:nvSpPr>
        <p:spPr bwMode="auto">
          <a:xfrm>
            <a:off x="6218238" y="3140075"/>
            <a:ext cx="912812" cy="609600"/>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92" name="Freeform 2873"/>
          <p:cNvSpPr>
            <a:spLocks/>
          </p:cNvSpPr>
          <p:nvPr/>
        </p:nvSpPr>
        <p:spPr bwMode="auto">
          <a:xfrm>
            <a:off x="6557963" y="3001963"/>
            <a:ext cx="568325" cy="28416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93" name="Freeform 2874"/>
          <p:cNvSpPr>
            <a:spLocks/>
          </p:cNvSpPr>
          <p:nvPr/>
        </p:nvSpPr>
        <p:spPr bwMode="auto">
          <a:xfrm>
            <a:off x="3981450" y="3463925"/>
            <a:ext cx="15875" cy="457200"/>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94" name="Freeform 2875"/>
          <p:cNvSpPr>
            <a:spLocks/>
          </p:cNvSpPr>
          <p:nvPr/>
        </p:nvSpPr>
        <p:spPr bwMode="auto">
          <a:xfrm>
            <a:off x="4722813" y="3367088"/>
            <a:ext cx="1587" cy="1587"/>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95" name="Freeform 2876"/>
          <p:cNvSpPr>
            <a:spLocks/>
          </p:cNvSpPr>
          <p:nvPr/>
        </p:nvSpPr>
        <p:spPr bwMode="auto">
          <a:xfrm>
            <a:off x="4732338" y="3354388"/>
            <a:ext cx="444500" cy="14287"/>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96" name="Rectangle 2877"/>
          <p:cNvSpPr>
            <a:spLocks noChangeArrowheads="1"/>
          </p:cNvSpPr>
          <p:nvPr/>
        </p:nvSpPr>
        <p:spPr bwMode="auto">
          <a:xfrm>
            <a:off x="5776913" y="4832350"/>
            <a:ext cx="1587" cy="4763"/>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97" name="Freeform 2878"/>
          <p:cNvSpPr>
            <a:spLocks/>
          </p:cNvSpPr>
          <p:nvPr/>
        </p:nvSpPr>
        <p:spPr bwMode="auto">
          <a:xfrm>
            <a:off x="5710238" y="4114800"/>
            <a:ext cx="68262" cy="717550"/>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98" name="Freeform 2879"/>
          <p:cNvSpPr>
            <a:spLocks/>
          </p:cNvSpPr>
          <p:nvPr/>
        </p:nvSpPr>
        <p:spPr bwMode="auto">
          <a:xfrm>
            <a:off x="6159500" y="3713163"/>
            <a:ext cx="273050" cy="319087"/>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99" name="Freeform 2880"/>
          <p:cNvSpPr>
            <a:spLocks/>
          </p:cNvSpPr>
          <p:nvPr/>
        </p:nvSpPr>
        <p:spPr bwMode="auto">
          <a:xfrm>
            <a:off x="6359525" y="3529013"/>
            <a:ext cx="3175" cy="1587"/>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00" name="Freeform 2881"/>
          <p:cNvSpPr>
            <a:spLocks/>
          </p:cNvSpPr>
          <p:nvPr/>
        </p:nvSpPr>
        <p:spPr bwMode="auto">
          <a:xfrm>
            <a:off x="6210300" y="3530600"/>
            <a:ext cx="152400" cy="222250"/>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01" name="Freeform 2882"/>
          <p:cNvSpPr>
            <a:spLocks/>
          </p:cNvSpPr>
          <p:nvPr/>
        </p:nvSpPr>
        <p:spPr bwMode="auto">
          <a:xfrm>
            <a:off x="7126288" y="3084513"/>
            <a:ext cx="3175" cy="6350"/>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02" name="Freeform 2883"/>
          <p:cNvSpPr>
            <a:spLocks/>
          </p:cNvSpPr>
          <p:nvPr/>
        </p:nvSpPr>
        <p:spPr bwMode="auto">
          <a:xfrm>
            <a:off x="7002463" y="2989263"/>
            <a:ext cx="123825" cy="10160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03" name="Freeform 2884"/>
          <p:cNvSpPr>
            <a:spLocks/>
          </p:cNvSpPr>
          <p:nvPr/>
        </p:nvSpPr>
        <p:spPr bwMode="auto">
          <a:xfrm>
            <a:off x="7167563" y="2787650"/>
            <a:ext cx="3175" cy="3175"/>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04" name="Freeform 2885"/>
          <p:cNvSpPr>
            <a:spLocks/>
          </p:cNvSpPr>
          <p:nvPr/>
        </p:nvSpPr>
        <p:spPr bwMode="auto">
          <a:xfrm>
            <a:off x="7312025" y="2687638"/>
            <a:ext cx="6350" cy="3175"/>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05" name="Freeform 2886"/>
          <p:cNvSpPr>
            <a:spLocks/>
          </p:cNvSpPr>
          <p:nvPr/>
        </p:nvSpPr>
        <p:spPr bwMode="auto">
          <a:xfrm>
            <a:off x="7010400" y="2687638"/>
            <a:ext cx="303213" cy="103187"/>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06" name="Rectangle 2887"/>
          <p:cNvSpPr>
            <a:spLocks noChangeArrowheads="1"/>
          </p:cNvSpPr>
          <p:nvPr/>
        </p:nvSpPr>
        <p:spPr bwMode="auto">
          <a:xfrm>
            <a:off x="1739900" y="2135188"/>
            <a:ext cx="7938" cy="7937"/>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07" name="Freeform 2888"/>
          <p:cNvSpPr>
            <a:spLocks/>
          </p:cNvSpPr>
          <p:nvPr/>
        </p:nvSpPr>
        <p:spPr bwMode="auto">
          <a:xfrm>
            <a:off x="1747838" y="1870075"/>
            <a:ext cx="2043112" cy="1252538"/>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08" name="Rectangle 2889"/>
          <p:cNvSpPr>
            <a:spLocks noChangeArrowheads="1"/>
          </p:cNvSpPr>
          <p:nvPr/>
        </p:nvSpPr>
        <p:spPr bwMode="auto">
          <a:xfrm>
            <a:off x="1590675" y="2798763"/>
            <a:ext cx="1588" cy="1587"/>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09" name="Freeform 2890"/>
          <p:cNvSpPr>
            <a:spLocks/>
          </p:cNvSpPr>
          <p:nvPr/>
        </p:nvSpPr>
        <p:spPr bwMode="auto">
          <a:xfrm>
            <a:off x="2366963" y="4543425"/>
            <a:ext cx="3175" cy="1588"/>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10" name="Freeform 2891"/>
          <p:cNvSpPr>
            <a:spLocks/>
          </p:cNvSpPr>
          <p:nvPr/>
        </p:nvSpPr>
        <p:spPr bwMode="auto">
          <a:xfrm>
            <a:off x="2528888" y="3049588"/>
            <a:ext cx="103187" cy="758825"/>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11" name="Freeform 2892"/>
          <p:cNvSpPr>
            <a:spLocks/>
          </p:cNvSpPr>
          <p:nvPr/>
        </p:nvSpPr>
        <p:spPr bwMode="auto">
          <a:xfrm>
            <a:off x="1590675" y="2798763"/>
            <a:ext cx="944563" cy="1744662"/>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12" name="Freeform 2893"/>
          <p:cNvSpPr>
            <a:spLocks/>
          </p:cNvSpPr>
          <p:nvPr/>
        </p:nvSpPr>
        <p:spPr bwMode="auto">
          <a:xfrm>
            <a:off x="2316163" y="2978150"/>
            <a:ext cx="4762" cy="4763"/>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13" name="Freeform 2894"/>
          <p:cNvSpPr>
            <a:spLocks/>
          </p:cNvSpPr>
          <p:nvPr/>
        </p:nvSpPr>
        <p:spPr bwMode="auto">
          <a:xfrm>
            <a:off x="2622550" y="3044825"/>
            <a:ext cx="9525" cy="7938"/>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14" name="Freeform 2895"/>
          <p:cNvSpPr>
            <a:spLocks/>
          </p:cNvSpPr>
          <p:nvPr/>
        </p:nvSpPr>
        <p:spPr bwMode="auto">
          <a:xfrm>
            <a:off x="5075238" y="5011738"/>
            <a:ext cx="4762" cy="1587"/>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15" name="Freeform 2896"/>
          <p:cNvSpPr>
            <a:spLocks/>
          </p:cNvSpPr>
          <p:nvPr/>
        </p:nvSpPr>
        <p:spPr bwMode="auto">
          <a:xfrm>
            <a:off x="3400425" y="4787900"/>
            <a:ext cx="3175" cy="4763"/>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16" name="Freeform 2897"/>
          <p:cNvSpPr>
            <a:spLocks/>
          </p:cNvSpPr>
          <p:nvPr/>
        </p:nvSpPr>
        <p:spPr bwMode="auto">
          <a:xfrm>
            <a:off x="3062288" y="4821238"/>
            <a:ext cx="9525" cy="3175"/>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17" name="Freeform 2898"/>
          <p:cNvSpPr>
            <a:spLocks/>
          </p:cNvSpPr>
          <p:nvPr/>
        </p:nvSpPr>
        <p:spPr bwMode="auto">
          <a:xfrm>
            <a:off x="4989513" y="4502150"/>
            <a:ext cx="119062" cy="509588"/>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18" name="Rectangle 2899"/>
          <p:cNvSpPr>
            <a:spLocks noChangeArrowheads="1"/>
          </p:cNvSpPr>
          <p:nvPr/>
        </p:nvSpPr>
        <p:spPr bwMode="auto">
          <a:xfrm>
            <a:off x="2528888" y="3808413"/>
            <a:ext cx="1587" cy="1587"/>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19" name="Freeform 2900"/>
          <p:cNvSpPr>
            <a:spLocks/>
          </p:cNvSpPr>
          <p:nvPr/>
        </p:nvSpPr>
        <p:spPr bwMode="auto">
          <a:xfrm>
            <a:off x="2535238" y="2671763"/>
            <a:ext cx="2465387" cy="2149475"/>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20" name="Freeform 2901"/>
          <p:cNvSpPr>
            <a:spLocks/>
          </p:cNvSpPr>
          <p:nvPr/>
        </p:nvSpPr>
        <p:spPr bwMode="auto">
          <a:xfrm>
            <a:off x="4595813" y="2860675"/>
            <a:ext cx="136525" cy="506413"/>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21" name="Freeform 2902"/>
          <p:cNvSpPr>
            <a:spLocks/>
          </p:cNvSpPr>
          <p:nvPr/>
        </p:nvSpPr>
        <p:spPr bwMode="auto">
          <a:xfrm>
            <a:off x="4481513" y="2044700"/>
            <a:ext cx="125412" cy="815975"/>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22" name="Rectangle 2903"/>
          <p:cNvSpPr>
            <a:spLocks noChangeArrowheads="1"/>
          </p:cNvSpPr>
          <p:nvPr/>
        </p:nvSpPr>
        <p:spPr bwMode="auto">
          <a:xfrm>
            <a:off x="3984625" y="3463925"/>
            <a:ext cx="1588" cy="3175"/>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23" name="Rectangle 2904"/>
          <p:cNvSpPr>
            <a:spLocks noChangeArrowheads="1"/>
          </p:cNvSpPr>
          <p:nvPr/>
        </p:nvSpPr>
        <p:spPr bwMode="auto">
          <a:xfrm>
            <a:off x="3992563" y="3921125"/>
            <a:ext cx="4762" cy="3175"/>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24" name="Freeform 2905"/>
          <p:cNvSpPr>
            <a:spLocks/>
          </p:cNvSpPr>
          <p:nvPr/>
        </p:nvSpPr>
        <p:spPr bwMode="auto">
          <a:xfrm>
            <a:off x="4722813" y="3367088"/>
            <a:ext cx="9525" cy="1587"/>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25" name="Freeform 2906"/>
          <p:cNvSpPr>
            <a:spLocks/>
          </p:cNvSpPr>
          <p:nvPr/>
        </p:nvSpPr>
        <p:spPr bwMode="auto">
          <a:xfrm>
            <a:off x="2967038" y="3117850"/>
            <a:ext cx="6350" cy="6350"/>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26" name="Rectangle 2907"/>
          <p:cNvSpPr>
            <a:spLocks noChangeArrowheads="1"/>
          </p:cNvSpPr>
          <p:nvPr/>
        </p:nvSpPr>
        <p:spPr bwMode="auto">
          <a:xfrm>
            <a:off x="3784600" y="2671763"/>
            <a:ext cx="1588" cy="1587"/>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27" name="Freeform 2908"/>
          <p:cNvSpPr>
            <a:spLocks/>
          </p:cNvSpPr>
          <p:nvPr/>
        </p:nvSpPr>
        <p:spPr bwMode="auto">
          <a:xfrm>
            <a:off x="2528888" y="3808413"/>
            <a:ext cx="6350" cy="4762"/>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28" name="Freeform 2909"/>
          <p:cNvSpPr>
            <a:spLocks/>
          </p:cNvSpPr>
          <p:nvPr/>
        </p:nvSpPr>
        <p:spPr bwMode="auto">
          <a:xfrm>
            <a:off x="3784600" y="2989263"/>
            <a:ext cx="827088" cy="79375"/>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29" name="Rectangle 2910"/>
          <p:cNvSpPr>
            <a:spLocks noChangeArrowheads="1"/>
          </p:cNvSpPr>
          <p:nvPr/>
        </p:nvSpPr>
        <p:spPr bwMode="auto">
          <a:xfrm>
            <a:off x="3784600" y="2990850"/>
            <a:ext cx="0" cy="4763"/>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30" name="Freeform 2911"/>
          <p:cNvSpPr>
            <a:spLocks/>
          </p:cNvSpPr>
          <p:nvPr/>
        </p:nvSpPr>
        <p:spPr bwMode="auto">
          <a:xfrm>
            <a:off x="5614988" y="3043238"/>
            <a:ext cx="4762" cy="6350"/>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31" name="Freeform 2912"/>
          <p:cNvSpPr>
            <a:spLocks/>
          </p:cNvSpPr>
          <p:nvPr/>
        </p:nvSpPr>
        <p:spPr bwMode="auto">
          <a:xfrm>
            <a:off x="5027613" y="2297113"/>
            <a:ext cx="7937" cy="7937"/>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32" name="Freeform 2913"/>
          <p:cNvSpPr>
            <a:spLocks/>
          </p:cNvSpPr>
          <p:nvPr/>
        </p:nvSpPr>
        <p:spPr bwMode="auto">
          <a:xfrm>
            <a:off x="4927600" y="2305050"/>
            <a:ext cx="741363" cy="1516063"/>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33" name="Rectangle 2914"/>
          <p:cNvSpPr>
            <a:spLocks noChangeArrowheads="1"/>
          </p:cNvSpPr>
          <p:nvPr/>
        </p:nvSpPr>
        <p:spPr bwMode="auto">
          <a:xfrm>
            <a:off x="5176838" y="3354388"/>
            <a:ext cx="3175" cy="476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34" name="Freeform 2915"/>
          <p:cNvSpPr>
            <a:spLocks/>
          </p:cNvSpPr>
          <p:nvPr/>
        </p:nvSpPr>
        <p:spPr bwMode="auto">
          <a:xfrm>
            <a:off x="4606925" y="2828925"/>
            <a:ext cx="549275" cy="31750"/>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35" name="Freeform 2916"/>
          <p:cNvSpPr>
            <a:spLocks/>
          </p:cNvSpPr>
          <p:nvPr/>
        </p:nvSpPr>
        <p:spPr bwMode="auto">
          <a:xfrm>
            <a:off x="4595813" y="2860675"/>
            <a:ext cx="1587" cy="1588"/>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36" name="Freeform 2917"/>
          <p:cNvSpPr>
            <a:spLocks/>
          </p:cNvSpPr>
          <p:nvPr/>
        </p:nvSpPr>
        <p:spPr bwMode="auto">
          <a:xfrm>
            <a:off x="4595813" y="2849563"/>
            <a:ext cx="11112" cy="12700"/>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37" name="Freeform 2918"/>
          <p:cNvSpPr>
            <a:spLocks/>
          </p:cNvSpPr>
          <p:nvPr/>
        </p:nvSpPr>
        <p:spPr bwMode="auto">
          <a:xfrm>
            <a:off x="3786188" y="2536825"/>
            <a:ext cx="787400" cy="6350"/>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38" name="Rectangle 2919"/>
          <p:cNvSpPr>
            <a:spLocks noChangeArrowheads="1"/>
          </p:cNvSpPr>
          <p:nvPr/>
        </p:nvSpPr>
        <p:spPr bwMode="auto">
          <a:xfrm>
            <a:off x="3784600" y="2538413"/>
            <a:ext cx="1588" cy="4762"/>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39" name="Freeform 2920"/>
          <p:cNvSpPr>
            <a:spLocks/>
          </p:cNvSpPr>
          <p:nvPr/>
        </p:nvSpPr>
        <p:spPr bwMode="auto">
          <a:xfrm>
            <a:off x="5500688" y="2474913"/>
            <a:ext cx="19050" cy="4762"/>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40" name="Freeform 2921"/>
          <p:cNvSpPr>
            <a:spLocks/>
          </p:cNvSpPr>
          <p:nvPr/>
        </p:nvSpPr>
        <p:spPr bwMode="auto">
          <a:xfrm>
            <a:off x="5156200" y="2322513"/>
            <a:ext cx="350838" cy="157162"/>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41" name="Freeform 2922"/>
          <p:cNvSpPr>
            <a:spLocks/>
          </p:cNvSpPr>
          <p:nvPr/>
        </p:nvSpPr>
        <p:spPr bwMode="auto">
          <a:xfrm>
            <a:off x="4760913" y="3448050"/>
            <a:ext cx="182562" cy="981075"/>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42" name="Freeform 2923"/>
          <p:cNvSpPr>
            <a:spLocks/>
          </p:cNvSpPr>
          <p:nvPr/>
        </p:nvSpPr>
        <p:spPr bwMode="auto">
          <a:xfrm>
            <a:off x="4930775" y="4422775"/>
            <a:ext cx="12700" cy="11113"/>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43" name="Freeform 2924"/>
          <p:cNvSpPr>
            <a:spLocks/>
          </p:cNvSpPr>
          <p:nvPr/>
        </p:nvSpPr>
        <p:spPr bwMode="auto">
          <a:xfrm>
            <a:off x="4884738" y="3890963"/>
            <a:ext cx="7937" cy="7937"/>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44" name="Freeform 2925"/>
          <p:cNvSpPr>
            <a:spLocks/>
          </p:cNvSpPr>
          <p:nvPr/>
        </p:nvSpPr>
        <p:spPr bwMode="auto">
          <a:xfrm>
            <a:off x="4752975" y="3448050"/>
            <a:ext cx="11113" cy="7938"/>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45" name="Freeform 2926"/>
          <p:cNvSpPr>
            <a:spLocks/>
          </p:cNvSpPr>
          <p:nvPr/>
        </p:nvSpPr>
        <p:spPr bwMode="auto">
          <a:xfrm>
            <a:off x="7131050" y="3489325"/>
            <a:ext cx="4763" cy="6350"/>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46" name="Freeform 2927"/>
          <p:cNvSpPr>
            <a:spLocks/>
          </p:cNvSpPr>
          <p:nvPr/>
        </p:nvSpPr>
        <p:spPr bwMode="auto">
          <a:xfrm>
            <a:off x="4902200" y="3489325"/>
            <a:ext cx="2232025" cy="530225"/>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47" name="Freeform 2928"/>
          <p:cNvSpPr>
            <a:spLocks/>
          </p:cNvSpPr>
          <p:nvPr/>
        </p:nvSpPr>
        <p:spPr bwMode="auto">
          <a:xfrm>
            <a:off x="6426200" y="3711575"/>
            <a:ext cx="7938" cy="4763"/>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48" name="Freeform 2929"/>
          <p:cNvSpPr>
            <a:spLocks/>
          </p:cNvSpPr>
          <p:nvPr/>
        </p:nvSpPr>
        <p:spPr bwMode="auto">
          <a:xfrm>
            <a:off x="6205538" y="3749675"/>
            <a:ext cx="12700" cy="9525"/>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49" name="Rectangle 2930"/>
          <p:cNvSpPr>
            <a:spLocks noChangeArrowheads="1"/>
          </p:cNvSpPr>
          <p:nvPr/>
        </p:nvSpPr>
        <p:spPr bwMode="auto">
          <a:xfrm>
            <a:off x="4897438" y="3962400"/>
            <a:ext cx="4762" cy="6350"/>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50" name="Freeform 2931"/>
          <p:cNvSpPr>
            <a:spLocks/>
          </p:cNvSpPr>
          <p:nvPr/>
        </p:nvSpPr>
        <p:spPr bwMode="auto">
          <a:xfrm>
            <a:off x="6880225" y="4027488"/>
            <a:ext cx="4763" cy="7937"/>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51" name="Freeform 2932"/>
          <p:cNvSpPr>
            <a:spLocks/>
          </p:cNvSpPr>
          <p:nvPr/>
        </p:nvSpPr>
        <p:spPr bwMode="auto">
          <a:xfrm>
            <a:off x="5624513" y="4865688"/>
            <a:ext cx="7937" cy="4762"/>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52" name="Freeform 2933"/>
          <p:cNvSpPr>
            <a:spLocks/>
          </p:cNvSpPr>
          <p:nvPr/>
        </p:nvSpPr>
        <p:spPr bwMode="auto">
          <a:xfrm>
            <a:off x="5000625" y="3894138"/>
            <a:ext cx="1881188" cy="971550"/>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53" name="Rectangle 2934"/>
          <p:cNvSpPr>
            <a:spLocks noChangeArrowheads="1"/>
          </p:cNvSpPr>
          <p:nvPr/>
        </p:nvSpPr>
        <p:spPr bwMode="auto">
          <a:xfrm>
            <a:off x="4989513" y="4502150"/>
            <a:ext cx="1587" cy="1588"/>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54" name="Freeform 2935"/>
          <p:cNvSpPr>
            <a:spLocks/>
          </p:cNvSpPr>
          <p:nvPr/>
        </p:nvSpPr>
        <p:spPr bwMode="auto">
          <a:xfrm>
            <a:off x="6156325" y="4032250"/>
            <a:ext cx="7938" cy="4763"/>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55" name="Freeform 2936"/>
          <p:cNvSpPr>
            <a:spLocks/>
          </p:cNvSpPr>
          <p:nvPr/>
        </p:nvSpPr>
        <p:spPr bwMode="auto">
          <a:xfrm>
            <a:off x="4989513" y="4497388"/>
            <a:ext cx="11112" cy="4762"/>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56" name="Rectangle 2937"/>
          <p:cNvSpPr>
            <a:spLocks noChangeArrowheads="1"/>
          </p:cNvSpPr>
          <p:nvPr/>
        </p:nvSpPr>
        <p:spPr bwMode="auto">
          <a:xfrm>
            <a:off x="5481638" y="4010025"/>
            <a:ext cx="4762" cy="1588"/>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57" name="Freeform 2938"/>
          <p:cNvSpPr>
            <a:spLocks/>
          </p:cNvSpPr>
          <p:nvPr/>
        </p:nvSpPr>
        <p:spPr bwMode="auto">
          <a:xfrm>
            <a:off x="5884863" y="4808538"/>
            <a:ext cx="7937" cy="4762"/>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58" name="Freeform 2939"/>
          <p:cNvSpPr>
            <a:spLocks/>
          </p:cNvSpPr>
          <p:nvPr/>
        </p:nvSpPr>
        <p:spPr bwMode="auto">
          <a:xfrm>
            <a:off x="5827713" y="4064000"/>
            <a:ext cx="858837" cy="747713"/>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59" name="Freeform 2940"/>
          <p:cNvSpPr>
            <a:spLocks/>
          </p:cNvSpPr>
          <p:nvPr/>
        </p:nvSpPr>
        <p:spPr bwMode="auto">
          <a:xfrm>
            <a:off x="6002338" y="4060825"/>
            <a:ext cx="7937" cy="4763"/>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60" name="Freeform 2941"/>
          <p:cNvSpPr>
            <a:spLocks/>
          </p:cNvSpPr>
          <p:nvPr/>
        </p:nvSpPr>
        <p:spPr bwMode="auto">
          <a:xfrm>
            <a:off x="6711950" y="4387850"/>
            <a:ext cx="4763" cy="6350"/>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61" name="Freeform 2942"/>
          <p:cNvSpPr>
            <a:spLocks/>
          </p:cNvSpPr>
          <p:nvPr/>
        </p:nvSpPr>
        <p:spPr bwMode="auto">
          <a:xfrm>
            <a:off x="6308725" y="3989388"/>
            <a:ext cx="406400" cy="400050"/>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62" name="Freeform 2943"/>
          <p:cNvSpPr>
            <a:spLocks/>
          </p:cNvSpPr>
          <p:nvPr/>
        </p:nvSpPr>
        <p:spPr bwMode="auto">
          <a:xfrm>
            <a:off x="6080125" y="2949575"/>
            <a:ext cx="15875" cy="6350"/>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63" name="Freeform 2944"/>
          <p:cNvSpPr>
            <a:spLocks/>
          </p:cNvSpPr>
          <p:nvPr/>
        </p:nvSpPr>
        <p:spPr bwMode="auto">
          <a:xfrm>
            <a:off x="5649913" y="3011488"/>
            <a:ext cx="11112" cy="7937"/>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64" name="Freeform 2945"/>
          <p:cNvSpPr>
            <a:spLocks/>
          </p:cNvSpPr>
          <p:nvPr/>
        </p:nvSpPr>
        <p:spPr bwMode="auto">
          <a:xfrm>
            <a:off x="5653088" y="2952750"/>
            <a:ext cx="434975" cy="439738"/>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65" name="Freeform 2946"/>
          <p:cNvSpPr>
            <a:spLocks/>
          </p:cNvSpPr>
          <p:nvPr/>
        </p:nvSpPr>
        <p:spPr bwMode="auto">
          <a:xfrm>
            <a:off x="5637213" y="3394075"/>
            <a:ext cx="357187" cy="301625"/>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66" name="Freeform 2947"/>
          <p:cNvSpPr>
            <a:spLocks/>
          </p:cNvSpPr>
          <p:nvPr/>
        </p:nvSpPr>
        <p:spPr bwMode="auto">
          <a:xfrm>
            <a:off x="6786563" y="3135313"/>
            <a:ext cx="3175" cy="3175"/>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67" name="Freeform 2948"/>
          <p:cNvSpPr>
            <a:spLocks/>
          </p:cNvSpPr>
          <p:nvPr/>
        </p:nvSpPr>
        <p:spPr bwMode="auto">
          <a:xfrm>
            <a:off x="5984875" y="3392488"/>
            <a:ext cx="1588" cy="1587"/>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68" name="Freeform 2949"/>
          <p:cNvSpPr>
            <a:spLocks/>
          </p:cNvSpPr>
          <p:nvPr/>
        </p:nvSpPr>
        <p:spPr bwMode="auto">
          <a:xfrm>
            <a:off x="5989638" y="2844800"/>
            <a:ext cx="431800" cy="685800"/>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69" name="Freeform 2950"/>
          <p:cNvSpPr>
            <a:spLocks/>
          </p:cNvSpPr>
          <p:nvPr/>
        </p:nvSpPr>
        <p:spPr bwMode="auto">
          <a:xfrm>
            <a:off x="6362700" y="3140075"/>
            <a:ext cx="423863" cy="436563"/>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70" name="Freeform 2951"/>
          <p:cNvSpPr>
            <a:spLocks/>
          </p:cNvSpPr>
          <p:nvPr/>
        </p:nvSpPr>
        <p:spPr bwMode="auto">
          <a:xfrm>
            <a:off x="6357938" y="3529013"/>
            <a:ext cx="4762" cy="4762"/>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71" name="Freeform 2952"/>
          <p:cNvSpPr>
            <a:spLocks/>
          </p:cNvSpPr>
          <p:nvPr/>
        </p:nvSpPr>
        <p:spPr bwMode="auto">
          <a:xfrm>
            <a:off x="5984875" y="3389313"/>
            <a:ext cx="4763" cy="7937"/>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72" name="Freeform 2953"/>
          <p:cNvSpPr>
            <a:spLocks/>
          </p:cNvSpPr>
          <p:nvPr/>
        </p:nvSpPr>
        <p:spPr bwMode="auto">
          <a:xfrm>
            <a:off x="7116763" y="3255963"/>
            <a:ext cx="4762" cy="7937"/>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73" name="Freeform 2954"/>
          <p:cNvSpPr>
            <a:spLocks/>
          </p:cNvSpPr>
          <p:nvPr/>
        </p:nvSpPr>
        <p:spPr bwMode="auto">
          <a:xfrm>
            <a:off x="6786563" y="3138488"/>
            <a:ext cx="331787" cy="150812"/>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74" name="Freeform 2955"/>
          <p:cNvSpPr>
            <a:spLocks/>
          </p:cNvSpPr>
          <p:nvPr/>
        </p:nvSpPr>
        <p:spPr bwMode="auto">
          <a:xfrm>
            <a:off x="6419850" y="3106738"/>
            <a:ext cx="366713" cy="92075"/>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75" name="Freeform 2956"/>
          <p:cNvSpPr>
            <a:spLocks/>
          </p:cNvSpPr>
          <p:nvPr/>
        </p:nvSpPr>
        <p:spPr bwMode="auto">
          <a:xfrm>
            <a:off x="6784975" y="3138488"/>
            <a:ext cx="4763" cy="1587"/>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76" name="Rectangle 2957"/>
          <p:cNvSpPr>
            <a:spLocks noChangeArrowheads="1"/>
          </p:cNvSpPr>
          <p:nvPr/>
        </p:nvSpPr>
        <p:spPr bwMode="auto">
          <a:xfrm>
            <a:off x="6419850" y="3111500"/>
            <a:ext cx="0" cy="3175"/>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77" name="Freeform 2958"/>
          <p:cNvSpPr>
            <a:spLocks/>
          </p:cNvSpPr>
          <p:nvPr/>
        </p:nvSpPr>
        <p:spPr bwMode="auto">
          <a:xfrm>
            <a:off x="6411913" y="2654300"/>
            <a:ext cx="630237" cy="347663"/>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78" name="Freeform 2959"/>
          <p:cNvSpPr>
            <a:spLocks/>
          </p:cNvSpPr>
          <p:nvPr/>
        </p:nvSpPr>
        <p:spPr bwMode="auto">
          <a:xfrm>
            <a:off x="6553200" y="2995613"/>
            <a:ext cx="411163" cy="144462"/>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79" name="Freeform 2960"/>
          <p:cNvSpPr>
            <a:spLocks/>
          </p:cNvSpPr>
          <p:nvPr/>
        </p:nvSpPr>
        <p:spPr bwMode="auto">
          <a:xfrm>
            <a:off x="6554788" y="3138488"/>
            <a:ext cx="3175" cy="1587"/>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80" name="Rectangle 2961"/>
          <p:cNvSpPr>
            <a:spLocks noChangeArrowheads="1"/>
          </p:cNvSpPr>
          <p:nvPr/>
        </p:nvSpPr>
        <p:spPr bwMode="auto">
          <a:xfrm>
            <a:off x="7126288" y="3171825"/>
            <a:ext cx="3175" cy="1588"/>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81" name="Rectangle 2962"/>
          <p:cNvSpPr>
            <a:spLocks noChangeArrowheads="1"/>
          </p:cNvSpPr>
          <p:nvPr/>
        </p:nvSpPr>
        <p:spPr bwMode="auto">
          <a:xfrm>
            <a:off x="6961188" y="2995613"/>
            <a:ext cx="1587" cy="1587"/>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82" name="Freeform 2963"/>
          <p:cNvSpPr>
            <a:spLocks/>
          </p:cNvSpPr>
          <p:nvPr/>
        </p:nvSpPr>
        <p:spPr bwMode="auto">
          <a:xfrm>
            <a:off x="6964363" y="3001963"/>
            <a:ext cx="161925" cy="207962"/>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83" name="Freeform 2964"/>
          <p:cNvSpPr>
            <a:spLocks/>
          </p:cNvSpPr>
          <p:nvPr/>
        </p:nvSpPr>
        <p:spPr bwMode="auto">
          <a:xfrm>
            <a:off x="6961188" y="2995613"/>
            <a:ext cx="3175" cy="6350"/>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84" name="Freeform 2965"/>
          <p:cNvSpPr>
            <a:spLocks/>
          </p:cNvSpPr>
          <p:nvPr/>
        </p:nvSpPr>
        <p:spPr bwMode="auto">
          <a:xfrm>
            <a:off x="7392988" y="2530475"/>
            <a:ext cx="3175" cy="6350"/>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85" name="Freeform 2966"/>
          <p:cNvSpPr>
            <a:spLocks/>
          </p:cNvSpPr>
          <p:nvPr/>
        </p:nvSpPr>
        <p:spPr bwMode="auto">
          <a:xfrm>
            <a:off x="7313613" y="2679700"/>
            <a:ext cx="4762" cy="7938"/>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86" name="Freeform 2967"/>
          <p:cNvSpPr>
            <a:spLocks/>
          </p:cNvSpPr>
          <p:nvPr/>
        </p:nvSpPr>
        <p:spPr bwMode="auto">
          <a:xfrm>
            <a:off x="7102475" y="2566988"/>
            <a:ext cx="80963" cy="174625"/>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87" name="Freeform 2968"/>
          <p:cNvSpPr>
            <a:spLocks/>
          </p:cNvSpPr>
          <p:nvPr/>
        </p:nvSpPr>
        <p:spPr bwMode="auto">
          <a:xfrm>
            <a:off x="6972300" y="2106613"/>
            <a:ext cx="130175" cy="46037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88" name="Freeform 2969"/>
          <p:cNvSpPr>
            <a:spLocks/>
          </p:cNvSpPr>
          <p:nvPr/>
        </p:nvSpPr>
        <p:spPr bwMode="auto">
          <a:xfrm>
            <a:off x="7278688" y="2476500"/>
            <a:ext cx="114300" cy="207963"/>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89" name="Rectangle 2970"/>
          <p:cNvSpPr>
            <a:spLocks noChangeArrowheads="1"/>
          </p:cNvSpPr>
          <p:nvPr/>
        </p:nvSpPr>
        <p:spPr bwMode="auto">
          <a:xfrm>
            <a:off x="7316788" y="2687638"/>
            <a:ext cx="1587" cy="1587"/>
          </a:xfrm>
          <a:prstGeom prst="rect">
            <a:avLst/>
          </a:prstGeom>
          <a:solidFill>
            <a:schemeClr val="tx1"/>
          </a:solidFill>
          <a:ln w="12700" cmpd="sng">
            <a:solidFill>
              <a:schemeClr val="bg1"/>
            </a:solidFill>
            <a:prstDash val="solid"/>
            <a:miter lim="800000"/>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90" name="Freeform 2971"/>
          <p:cNvSpPr>
            <a:spLocks/>
          </p:cNvSpPr>
          <p:nvPr/>
        </p:nvSpPr>
        <p:spPr bwMode="auto">
          <a:xfrm>
            <a:off x="7143750" y="2003425"/>
            <a:ext cx="214313" cy="319088"/>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91" name="Freeform 2972"/>
          <p:cNvSpPr>
            <a:spLocks/>
          </p:cNvSpPr>
          <p:nvPr/>
        </p:nvSpPr>
        <p:spPr bwMode="auto">
          <a:xfrm>
            <a:off x="2420938" y="1870075"/>
            <a:ext cx="82550" cy="439738"/>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92" name="Freeform 2973"/>
          <p:cNvSpPr>
            <a:spLocks/>
          </p:cNvSpPr>
          <p:nvPr/>
        </p:nvSpPr>
        <p:spPr bwMode="auto">
          <a:xfrm>
            <a:off x="1582738" y="2143125"/>
            <a:ext cx="877887" cy="835025"/>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93" name="Freeform 2974"/>
          <p:cNvSpPr>
            <a:spLocks/>
          </p:cNvSpPr>
          <p:nvPr/>
        </p:nvSpPr>
        <p:spPr bwMode="auto">
          <a:xfrm>
            <a:off x="1747838" y="1719263"/>
            <a:ext cx="755650" cy="623887"/>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bg1">
              <a:lumMod val="65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94" name="Freeform 2975"/>
          <p:cNvSpPr>
            <a:spLocks/>
          </p:cNvSpPr>
          <p:nvPr/>
        </p:nvSpPr>
        <p:spPr bwMode="auto">
          <a:xfrm>
            <a:off x="2420938" y="2309813"/>
            <a:ext cx="11112" cy="33337"/>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95" name="Freeform 2979"/>
          <p:cNvSpPr>
            <a:spLocks/>
          </p:cNvSpPr>
          <p:nvPr/>
        </p:nvSpPr>
        <p:spPr bwMode="auto">
          <a:xfrm>
            <a:off x="2655888" y="2314575"/>
            <a:ext cx="233362" cy="381000"/>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96" name="Freeform 2980"/>
          <p:cNvSpPr>
            <a:spLocks/>
          </p:cNvSpPr>
          <p:nvPr/>
        </p:nvSpPr>
        <p:spPr bwMode="auto">
          <a:xfrm>
            <a:off x="2798763" y="2665413"/>
            <a:ext cx="168275" cy="30162"/>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97" name="Freeform 2981"/>
          <p:cNvSpPr>
            <a:spLocks/>
          </p:cNvSpPr>
          <p:nvPr/>
        </p:nvSpPr>
        <p:spPr bwMode="auto">
          <a:xfrm>
            <a:off x="3008313" y="2081213"/>
            <a:ext cx="777875" cy="611187"/>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98" name="Freeform 2982"/>
          <p:cNvSpPr>
            <a:spLocks/>
          </p:cNvSpPr>
          <p:nvPr/>
        </p:nvSpPr>
        <p:spPr bwMode="auto">
          <a:xfrm>
            <a:off x="3784600" y="2081213"/>
            <a:ext cx="788988" cy="590550"/>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199" name="Freeform 2983"/>
          <p:cNvSpPr>
            <a:spLocks/>
          </p:cNvSpPr>
          <p:nvPr/>
        </p:nvSpPr>
        <p:spPr bwMode="auto">
          <a:xfrm>
            <a:off x="2925763" y="2659063"/>
            <a:ext cx="79375" cy="53975"/>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00" name="Freeform 2984"/>
          <p:cNvSpPr>
            <a:spLocks/>
          </p:cNvSpPr>
          <p:nvPr/>
        </p:nvSpPr>
        <p:spPr bwMode="auto">
          <a:xfrm>
            <a:off x="3005138" y="2692400"/>
            <a:ext cx="3175" cy="12700"/>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01" name="Freeform 2985"/>
          <p:cNvSpPr>
            <a:spLocks/>
          </p:cNvSpPr>
          <p:nvPr/>
        </p:nvSpPr>
        <p:spPr bwMode="auto">
          <a:xfrm>
            <a:off x="2889250" y="2671763"/>
            <a:ext cx="36513" cy="7937"/>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02" name="Freeform 2986"/>
          <p:cNvSpPr>
            <a:spLocks/>
          </p:cNvSpPr>
          <p:nvPr/>
        </p:nvSpPr>
        <p:spPr bwMode="auto">
          <a:xfrm>
            <a:off x="2328863" y="1866900"/>
            <a:ext cx="673100" cy="1243013"/>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03" name="Freeform 2987"/>
          <p:cNvSpPr>
            <a:spLocks/>
          </p:cNvSpPr>
          <p:nvPr/>
        </p:nvSpPr>
        <p:spPr bwMode="auto">
          <a:xfrm>
            <a:off x="4602163" y="3040063"/>
            <a:ext cx="150812" cy="407987"/>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04" name="Freeform 2988"/>
          <p:cNvSpPr>
            <a:spLocks/>
          </p:cNvSpPr>
          <p:nvPr/>
        </p:nvSpPr>
        <p:spPr bwMode="auto">
          <a:xfrm>
            <a:off x="4589463" y="2620963"/>
            <a:ext cx="12700" cy="419100"/>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05" name="Freeform 2989"/>
          <p:cNvSpPr>
            <a:spLocks/>
          </p:cNvSpPr>
          <p:nvPr/>
        </p:nvSpPr>
        <p:spPr bwMode="auto">
          <a:xfrm>
            <a:off x="3778250" y="2084388"/>
            <a:ext cx="833438" cy="124936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06" name="Freeform 2990"/>
          <p:cNvSpPr>
            <a:spLocks/>
          </p:cNvSpPr>
          <p:nvPr/>
        </p:nvSpPr>
        <p:spPr bwMode="auto">
          <a:xfrm>
            <a:off x="3989388" y="3448050"/>
            <a:ext cx="774700" cy="11113"/>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07" name="Freeform 2991"/>
          <p:cNvSpPr>
            <a:spLocks/>
          </p:cNvSpPr>
          <p:nvPr/>
        </p:nvSpPr>
        <p:spPr bwMode="auto">
          <a:xfrm>
            <a:off x="4481513" y="2044700"/>
            <a:ext cx="93662" cy="485775"/>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08" name="Freeform 2992"/>
          <p:cNvSpPr>
            <a:spLocks/>
          </p:cNvSpPr>
          <p:nvPr/>
        </p:nvSpPr>
        <p:spPr bwMode="auto">
          <a:xfrm>
            <a:off x="2571750" y="1893888"/>
            <a:ext cx="1206500" cy="806450"/>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bg1">
              <a:lumMod val="65000"/>
            </a:schemeClr>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09" name="Freeform 2993"/>
          <p:cNvSpPr>
            <a:spLocks/>
          </p:cNvSpPr>
          <p:nvPr/>
        </p:nvSpPr>
        <p:spPr bwMode="auto">
          <a:xfrm>
            <a:off x="4392613" y="2989263"/>
            <a:ext cx="215900" cy="71437"/>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10" name="Freeform 2994"/>
          <p:cNvSpPr>
            <a:spLocks/>
          </p:cNvSpPr>
          <p:nvPr/>
        </p:nvSpPr>
        <p:spPr bwMode="auto">
          <a:xfrm>
            <a:off x="3786188" y="2039938"/>
            <a:ext cx="788987" cy="498475"/>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11" name="Freeform 2995"/>
          <p:cNvSpPr>
            <a:spLocks/>
          </p:cNvSpPr>
          <p:nvPr/>
        </p:nvSpPr>
        <p:spPr bwMode="auto">
          <a:xfrm>
            <a:off x="3778250" y="2994025"/>
            <a:ext cx="974725" cy="465138"/>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12" name="Freeform 2996"/>
          <p:cNvSpPr>
            <a:spLocks/>
          </p:cNvSpPr>
          <p:nvPr/>
        </p:nvSpPr>
        <p:spPr bwMode="auto">
          <a:xfrm>
            <a:off x="3784600" y="2538413"/>
            <a:ext cx="823913" cy="522287"/>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13" name="Freeform 2997"/>
          <p:cNvSpPr>
            <a:spLocks/>
          </p:cNvSpPr>
          <p:nvPr/>
        </p:nvSpPr>
        <p:spPr bwMode="auto">
          <a:xfrm>
            <a:off x="4606925" y="2828925"/>
            <a:ext cx="673100" cy="538163"/>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14" name="Freeform 2998"/>
          <p:cNvSpPr>
            <a:spLocks/>
          </p:cNvSpPr>
          <p:nvPr/>
        </p:nvSpPr>
        <p:spPr bwMode="auto">
          <a:xfrm>
            <a:off x="4483100" y="2030413"/>
            <a:ext cx="754063" cy="819150"/>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15" name="Freeform 2999"/>
          <p:cNvSpPr>
            <a:spLocks/>
          </p:cNvSpPr>
          <p:nvPr/>
        </p:nvSpPr>
        <p:spPr bwMode="auto">
          <a:xfrm>
            <a:off x="5345113" y="3533775"/>
            <a:ext cx="104775" cy="177800"/>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16" name="Freeform 3000"/>
          <p:cNvSpPr>
            <a:spLocks/>
          </p:cNvSpPr>
          <p:nvPr/>
        </p:nvSpPr>
        <p:spPr bwMode="auto">
          <a:xfrm>
            <a:off x="5345113" y="3633788"/>
            <a:ext cx="300037" cy="187325"/>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17" name="Freeform 3001"/>
          <p:cNvSpPr>
            <a:spLocks/>
          </p:cNvSpPr>
          <p:nvPr/>
        </p:nvSpPr>
        <p:spPr bwMode="auto">
          <a:xfrm>
            <a:off x="5629275" y="3516313"/>
            <a:ext cx="36513" cy="209550"/>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18" name="Freeform 3003"/>
          <p:cNvSpPr>
            <a:spLocks/>
          </p:cNvSpPr>
          <p:nvPr/>
        </p:nvSpPr>
        <p:spPr bwMode="auto">
          <a:xfrm>
            <a:off x="5645150" y="3608388"/>
            <a:ext cx="4763" cy="2540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75" name="Freeform 3004"/>
          <p:cNvSpPr>
            <a:spLocks/>
          </p:cNvSpPr>
          <p:nvPr/>
        </p:nvSpPr>
        <p:spPr bwMode="auto">
          <a:xfrm>
            <a:off x="5707063" y="3582988"/>
            <a:ext cx="133350" cy="7620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76" name="Freeform 3005"/>
          <p:cNvSpPr>
            <a:spLocks/>
          </p:cNvSpPr>
          <p:nvPr/>
        </p:nvSpPr>
        <p:spPr bwMode="auto">
          <a:xfrm>
            <a:off x="5876925" y="3409950"/>
            <a:ext cx="112713" cy="190500"/>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77" name="Freeform 3006"/>
          <p:cNvSpPr>
            <a:spLocks/>
          </p:cNvSpPr>
          <p:nvPr/>
        </p:nvSpPr>
        <p:spPr bwMode="auto">
          <a:xfrm>
            <a:off x="5637213" y="3633788"/>
            <a:ext cx="100012" cy="61912"/>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78" name="Freeform 3007"/>
          <p:cNvSpPr>
            <a:spLocks/>
          </p:cNvSpPr>
          <p:nvPr/>
        </p:nvSpPr>
        <p:spPr bwMode="auto">
          <a:xfrm>
            <a:off x="5737225" y="3463925"/>
            <a:ext cx="206375" cy="195263"/>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79" name="Freeform 3008"/>
          <p:cNvSpPr>
            <a:spLocks/>
          </p:cNvSpPr>
          <p:nvPr/>
        </p:nvSpPr>
        <p:spPr bwMode="auto">
          <a:xfrm>
            <a:off x="5984875" y="3392488"/>
            <a:ext cx="4763" cy="17462"/>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80" name="Freeform 3010"/>
          <p:cNvSpPr>
            <a:spLocks/>
          </p:cNvSpPr>
          <p:nvPr/>
        </p:nvSpPr>
        <p:spPr bwMode="auto">
          <a:xfrm>
            <a:off x="5619750" y="3011488"/>
            <a:ext cx="369888" cy="673100"/>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81" name="Freeform 3011"/>
          <p:cNvSpPr>
            <a:spLocks/>
          </p:cNvSpPr>
          <p:nvPr/>
        </p:nvSpPr>
        <p:spPr bwMode="auto">
          <a:xfrm>
            <a:off x="5710238" y="4114800"/>
            <a:ext cx="41275" cy="449263"/>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82" name="Freeform 3012"/>
          <p:cNvSpPr>
            <a:spLocks/>
          </p:cNvSpPr>
          <p:nvPr/>
        </p:nvSpPr>
        <p:spPr bwMode="auto">
          <a:xfrm>
            <a:off x="5353050" y="4111625"/>
            <a:ext cx="420688" cy="754063"/>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83" name="Freeform 3013"/>
          <p:cNvSpPr>
            <a:spLocks/>
          </p:cNvSpPr>
          <p:nvPr/>
        </p:nvSpPr>
        <p:spPr bwMode="auto">
          <a:xfrm>
            <a:off x="5751513" y="4564063"/>
            <a:ext cx="25400" cy="268287"/>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84" name="Freeform 3014"/>
          <p:cNvSpPr>
            <a:spLocks/>
          </p:cNvSpPr>
          <p:nvPr/>
        </p:nvSpPr>
        <p:spPr bwMode="auto">
          <a:xfrm>
            <a:off x="5711825" y="4065588"/>
            <a:ext cx="473075" cy="766762"/>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85" name="Freeform 3015"/>
          <p:cNvSpPr>
            <a:spLocks/>
          </p:cNvSpPr>
          <p:nvPr/>
        </p:nvSpPr>
        <p:spPr bwMode="auto">
          <a:xfrm>
            <a:off x="6308725" y="4052888"/>
            <a:ext cx="69850" cy="49212"/>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86" name="Freeform 3016"/>
          <p:cNvSpPr>
            <a:spLocks/>
          </p:cNvSpPr>
          <p:nvPr/>
        </p:nvSpPr>
        <p:spPr bwMode="auto">
          <a:xfrm>
            <a:off x="6308725" y="4006850"/>
            <a:ext cx="69850" cy="53975"/>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87" name="Freeform 3017"/>
          <p:cNvSpPr>
            <a:spLocks/>
          </p:cNvSpPr>
          <p:nvPr/>
        </p:nvSpPr>
        <p:spPr bwMode="auto">
          <a:xfrm>
            <a:off x="6375400" y="4052888"/>
            <a:ext cx="339725" cy="334962"/>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88" name="Freeform 3018"/>
          <p:cNvSpPr>
            <a:spLocks/>
          </p:cNvSpPr>
          <p:nvPr/>
        </p:nvSpPr>
        <p:spPr bwMode="auto">
          <a:xfrm>
            <a:off x="6308725" y="3989388"/>
            <a:ext cx="36513" cy="71437"/>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89" name="Freeform 3019"/>
          <p:cNvSpPr>
            <a:spLocks/>
          </p:cNvSpPr>
          <p:nvPr/>
        </p:nvSpPr>
        <p:spPr bwMode="auto">
          <a:xfrm>
            <a:off x="6316663" y="3902075"/>
            <a:ext cx="563562" cy="485775"/>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90" name="Freeform 3020"/>
          <p:cNvSpPr>
            <a:spLocks/>
          </p:cNvSpPr>
          <p:nvPr/>
        </p:nvSpPr>
        <p:spPr bwMode="auto">
          <a:xfrm>
            <a:off x="6192838" y="4618038"/>
            <a:ext cx="411162" cy="107950"/>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91" name="Freeform 3021"/>
          <p:cNvSpPr>
            <a:spLocks/>
          </p:cNvSpPr>
          <p:nvPr/>
        </p:nvSpPr>
        <p:spPr bwMode="auto">
          <a:xfrm>
            <a:off x="6596063" y="4616450"/>
            <a:ext cx="90487" cy="4763"/>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92" name="Freeform 3022"/>
          <p:cNvSpPr>
            <a:spLocks/>
          </p:cNvSpPr>
          <p:nvPr/>
        </p:nvSpPr>
        <p:spPr bwMode="auto">
          <a:xfrm>
            <a:off x="6596063" y="4618038"/>
            <a:ext cx="90487" cy="73025"/>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93" name="Freeform 3023"/>
          <p:cNvSpPr>
            <a:spLocks/>
          </p:cNvSpPr>
          <p:nvPr/>
        </p:nvSpPr>
        <p:spPr bwMode="auto">
          <a:xfrm>
            <a:off x="6184900" y="4672013"/>
            <a:ext cx="31750" cy="53975"/>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94" name="Freeform 3024"/>
          <p:cNvSpPr>
            <a:spLocks/>
          </p:cNvSpPr>
          <p:nvPr/>
        </p:nvSpPr>
        <p:spPr bwMode="auto">
          <a:xfrm>
            <a:off x="5832475" y="4699000"/>
            <a:ext cx="57150" cy="109538"/>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95" name="Freeform 3025"/>
          <p:cNvSpPr>
            <a:spLocks/>
          </p:cNvSpPr>
          <p:nvPr/>
        </p:nvSpPr>
        <p:spPr bwMode="auto">
          <a:xfrm>
            <a:off x="6010275" y="3986213"/>
            <a:ext cx="701675" cy="733425"/>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96" name="Freeform 3026"/>
          <p:cNvSpPr>
            <a:spLocks/>
          </p:cNvSpPr>
          <p:nvPr/>
        </p:nvSpPr>
        <p:spPr bwMode="auto">
          <a:xfrm>
            <a:off x="5832475" y="4621213"/>
            <a:ext cx="1190625" cy="855662"/>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97" name="Freeform 3027"/>
          <p:cNvSpPr>
            <a:spLocks/>
          </p:cNvSpPr>
          <p:nvPr/>
        </p:nvSpPr>
        <p:spPr bwMode="auto">
          <a:xfrm>
            <a:off x="6972300" y="2106613"/>
            <a:ext cx="130175" cy="46037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98" name="Freeform 3028"/>
          <p:cNvSpPr>
            <a:spLocks/>
          </p:cNvSpPr>
          <p:nvPr/>
        </p:nvSpPr>
        <p:spPr bwMode="auto">
          <a:xfrm>
            <a:off x="7102475" y="2566988"/>
            <a:ext cx="80963" cy="174625"/>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299" name="Freeform 3029"/>
          <p:cNvSpPr>
            <a:spLocks/>
          </p:cNvSpPr>
          <p:nvPr/>
        </p:nvSpPr>
        <p:spPr bwMode="auto">
          <a:xfrm>
            <a:off x="6324600" y="2844800"/>
            <a:ext cx="96838" cy="258763"/>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00" name="Freeform 3030"/>
          <p:cNvSpPr>
            <a:spLocks/>
          </p:cNvSpPr>
          <p:nvPr/>
        </p:nvSpPr>
        <p:spPr bwMode="auto">
          <a:xfrm>
            <a:off x="6280150" y="3117850"/>
            <a:ext cx="504825" cy="454025"/>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01" name="Freeform 3031"/>
          <p:cNvSpPr>
            <a:spLocks/>
          </p:cNvSpPr>
          <p:nvPr/>
        </p:nvSpPr>
        <p:spPr bwMode="auto">
          <a:xfrm>
            <a:off x="6280150" y="3454400"/>
            <a:ext cx="7938" cy="7938"/>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02" name="Freeform 3032"/>
          <p:cNvSpPr>
            <a:spLocks/>
          </p:cNvSpPr>
          <p:nvPr/>
        </p:nvSpPr>
        <p:spPr bwMode="auto">
          <a:xfrm>
            <a:off x="6407150" y="3114675"/>
            <a:ext cx="14288" cy="100013"/>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03" name="Freeform 3033"/>
          <p:cNvSpPr>
            <a:spLocks/>
          </p:cNvSpPr>
          <p:nvPr/>
        </p:nvSpPr>
        <p:spPr bwMode="auto">
          <a:xfrm>
            <a:off x="6288088" y="3214688"/>
            <a:ext cx="119062" cy="247650"/>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04" name="Freeform 3034"/>
          <p:cNvSpPr>
            <a:spLocks/>
          </p:cNvSpPr>
          <p:nvPr/>
        </p:nvSpPr>
        <p:spPr bwMode="auto">
          <a:xfrm>
            <a:off x="6419850" y="3103563"/>
            <a:ext cx="1588" cy="7937"/>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05" name="Freeform 3035"/>
          <p:cNvSpPr>
            <a:spLocks/>
          </p:cNvSpPr>
          <p:nvPr/>
        </p:nvSpPr>
        <p:spPr bwMode="auto">
          <a:xfrm>
            <a:off x="5905500" y="2847975"/>
            <a:ext cx="508000" cy="600075"/>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06" name="Freeform 3036"/>
          <p:cNvSpPr>
            <a:spLocks/>
          </p:cNvSpPr>
          <p:nvPr/>
        </p:nvSpPr>
        <p:spPr bwMode="auto">
          <a:xfrm>
            <a:off x="6972300" y="2106613"/>
            <a:ext cx="130175" cy="46037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07" name="Freeform 3037"/>
          <p:cNvSpPr>
            <a:spLocks/>
          </p:cNvSpPr>
          <p:nvPr/>
        </p:nvSpPr>
        <p:spPr bwMode="auto">
          <a:xfrm>
            <a:off x="7102475" y="2566988"/>
            <a:ext cx="80963" cy="174625"/>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08" name="Freeform 3038"/>
          <p:cNvSpPr>
            <a:spLocks/>
          </p:cNvSpPr>
          <p:nvPr/>
        </p:nvSpPr>
        <p:spPr bwMode="auto">
          <a:xfrm>
            <a:off x="6434138" y="2654300"/>
            <a:ext cx="608012" cy="334963"/>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09" name="Freeform 3039"/>
          <p:cNvSpPr>
            <a:spLocks/>
          </p:cNvSpPr>
          <p:nvPr/>
        </p:nvSpPr>
        <p:spPr bwMode="auto">
          <a:xfrm>
            <a:off x="6411913" y="2659063"/>
            <a:ext cx="490537" cy="153987"/>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10" name="Freeform 3040"/>
          <p:cNvSpPr>
            <a:spLocks/>
          </p:cNvSpPr>
          <p:nvPr/>
        </p:nvSpPr>
        <p:spPr bwMode="auto">
          <a:xfrm>
            <a:off x="6964363" y="2989263"/>
            <a:ext cx="161925" cy="215900"/>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11" name="Freeform 3041"/>
          <p:cNvSpPr>
            <a:spLocks/>
          </p:cNvSpPr>
          <p:nvPr/>
        </p:nvSpPr>
        <p:spPr bwMode="auto">
          <a:xfrm>
            <a:off x="6321425" y="2659063"/>
            <a:ext cx="717550" cy="512762"/>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12" name="Freeform 3042"/>
          <p:cNvSpPr>
            <a:spLocks/>
          </p:cNvSpPr>
          <p:nvPr/>
        </p:nvSpPr>
        <p:spPr bwMode="auto">
          <a:xfrm>
            <a:off x="6972300" y="2106613"/>
            <a:ext cx="130175" cy="460375"/>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13" name="Freeform 3043"/>
          <p:cNvSpPr>
            <a:spLocks/>
          </p:cNvSpPr>
          <p:nvPr/>
        </p:nvSpPr>
        <p:spPr bwMode="auto">
          <a:xfrm>
            <a:off x="7010400" y="2741613"/>
            <a:ext cx="95250" cy="23812"/>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14" name="Freeform 3044"/>
          <p:cNvSpPr>
            <a:spLocks/>
          </p:cNvSpPr>
          <p:nvPr/>
        </p:nvSpPr>
        <p:spPr bwMode="auto">
          <a:xfrm>
            <a:off x="7102475" y="2566988"/>
            <a:ext cx="80963" cy="174625"/>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15" name="Freeform 3045"/>
          <p:cNvSpPr>
            <a:spLocks/>
          </p:cNvSpPr>
          <p:nvPr/>
        </p:nvSpPr>
        <p:spPr bwMode="auto">
          <a:xfrm>
            <a:off x="7105650" y="2765425"/>
            <a:ext cx="65088" cy="17463"/>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16" name="Freeform 3046"/>
          <p:cNvSpPr>
            <a:spLocks/>
          </p:cNvSpPr>
          <p:nvPr/>
        </p:nvSpPr>
        <p:spPr bwMode="auto">
          <a:xfrm>
            <a:off x="6992938" y="2738438"/>
            <a:ext cx="177800" cy="346075"/>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rgbClr val="A6A6A6"/>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17" name="Freeform 3047"/>
          <p:cNvSpPr>
            <a:spLocks/>
          </p:cNvSpPr>
          <p:nvPr/>
        </p:nvSpPr>
        <p:spPr bwMode="auto">
          <a:xfrm>
            <a:off x="7102475" y="2566988"/>
            <a:ext cx="15875" cy="104775"/>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18" name="Freeform 3048"/>
          <p:cNvSpPr>
            <a:spLocks/>
          </p:cNvSpPr>
          <p:nvPr/>
        </p:nvSpPr>
        <p:spPr bwMode="auto">
          <a:xfrm>
            <a:off x="6972300" y="2106613"/>
            <a:ext cx="130175" cy="460375"/>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19" name="Freeform 3049"/>
          <p:cNvSpPr>
            <a:spLocks/>
          </p:cNvSpPr>
          <p:nvPr/>
        </p:nvSpPr>
        <p:spPr bwMode="auto">
          <a:xfrm>
            <a:off x="6972300" y="2106613"/>
            <a:ext cx="9525" cy="44450"/>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20" name="Freeform 3050"/>
          <p:cNvSpPr>
            <a:spLocks/>
          </p:cNvSpPr>
          <p:nvPr/>
        </p:nvSpPr>
        <p:spPr bwMode="auto">
          <a:xfrm>
            <a:off x="7118350" y="2671763"/>
            <a:ext cx="65088" cy="69850"/>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21" name="Freeform 3051"/>
          <p:cNvSpPr>
            <a:spLocks/>
          </p:cNvSpPr>
          <p:nvPr/>
        </p:nvSpPr>
        <p:spPr bwMode="auto">
          <a:xfrm>
            <a:off x="7110413" y="2641600"/>
            <a:ext cx="66675" cy="95250"/>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22" name="Line 3080"/>
          <p:cNvSpPr>
            <a:spLocks noChangeShapeType="1"/>
          </p:cNvSpPr>
          <p:nvPr/>
        </p:nvSpPr>
        <p:spPr bwMode="auto">
          <a:xfrm>
            <a:off x="4011613" y="5784850"/>
            <a:ext cx="0" cy="1588"/>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23" name="Line 3117"/>
          <p:cNvSpPr>
            <a:spLocks noChangeShapeType="1"/>
          </p:cNvSpPr>
          <p:nvPr/>
        </p:nvSpPr>
        <p:spPr bwMode="auto">
          <a:xfrm>
            <a:off x="7100888" y="2084388"/>
            <a:ext cx="0" cy="1587"/>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24" name="Line 3118"/>
          <p:cNvSpPr>
            <a:spLocks noChangeShapeType="1"/>
          </p:cNvSpPr>
          <p:nvPr/>
        </p:nvSpPr>
        <p:spPr bwMode="auto">
          <a:xfrm>
            <a:off x="7100888" y="2084388"/>
            <a:ext cx="0" cy="1587"/>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25" name="Line 3119"/>
          <p:cNvSpPr>
            <a:spLocks noChangeShapeType="1"/>
          </p:cNvSpPr>
          <p:nvPr/>
        </p:nvSpPr>
        <p:spPr bwMode="auto">
          <a:xfrm>
            <a:off x="7038975" y="2830513"/>
            <a:ext cx="0" cy="0"/>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326" name="Line 3120"/>
          <p:cNvSpPr>
            <a:spLocks noChangeShapeType="1"/>
          </p:cNvSpPr>
          <p:nvPr/>
        </p:nvSpPr>
        <p:spPr bwMode="auto">
          <a:xfrm>
            <a:off x="7351713" y="2647950"/>
            <a:ext cx="1587" cy="0"/>
          </a:xfrm>
          <a:prstGeom prst="line">
            <a:avLst/>
          </a:prstGeom>
          <a:solidFill>
            <a:schemeClr val="tx1"/>
          </a:solidFill>
          <a:ln w="12700" cmpd="sng">
            <a:solidFill>
              <a:schemeClr val="bg1"/>
            </a:solidFill>
            <a:prstDash val="solid"/>
            <a:round/>
            <a:headEnd/>
            <a:tailEnd/>
          </a:ln>
        </p:spPr>
        <p:txBody>
          <a:bodyPr/>
          <a:lstStyle/>
          <a:p>
            <a:pPr defTabSz="457200" fontAlgn="auto">
              <a:spcBef>
                <a:spcPts val="0"/>
              </a:spcBef>
              <a:spcAft>
                <a:spcPts val="0"/>
              </a:spcAft>
              <a:defRPr/>
            </a:pPr>
            <a:endParaRPr lang="da-DK" sz="1800" kern="0">
              <a:solidFill>
                <a:prstClr val="white"/>
              </a:solidFill>
              <a:latin typeface="Calibri"/>
              <a:ea typeface="ＭＳ Ｐゴシック" pitchFamily="-97" charset="-128"/>
              <a:cs typeface="+mn-cs"/>
            </a:endParaRPr>
          </a:p>
        </p:txBody>
      </p:sp>
      <p:sp>
        <p:nvSpPr>
          <p:cNvPr id="4" name="Oval 3"/>
          <p:cNvSpPr/>
          <p:nvPr/>
        </p:nvSpPr>
        <p:spPr>
          <a:xfrm>
            <a:off x="1927225" y="4060825"/>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46" name="Oval 245"/>
          <p:cNvSpPr/>
          <p:nvPr/>
        </p:nvSpPr>
        <p:spPr>
          <a:xfrm>
            <a:off x="2376488" y="4429125"/>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47" name="Oval 246"/>
          <p:cNvSpPr/>
          <p:nvPr/>
        </p:nvSpPr>
        <p:spPr>
          <a:xfrm>
            <a:off x="2797175" y="4478338"/>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48" name="Oval 247"/>
          <p:cNvSpPr/>
          <p:nvPr/>
        </p:nvSpPr>
        <p:spPr>
          <a:xfrm>
            <a:off x="3340100" y="3629025"/>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49" name="Oval 248"/>
          <p:cNvSpPr/>
          <p:nvPr/>
        </p:nvSpPr>
        <p:spPr>
          <a:xfrm>
            <a:off x="3340100" y="3370263"/>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50" name="Oval 249"/>
          <p:cNvSpPr/>
          <p:nvPr/>
        </p:nvSpPr>
        <p:spPr>
          <a:xfrm>
            <a:off x="3910013" y="2068513"/>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51" name="Oval 250"/>
          <p:cNvSpPr/>
          <p:nvPr/>
        </p:nvSpPr>
        <p:spPr>
          <a:xfrm>
            <a:off x="4392613" y="2143125"/>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52" name="Oval 251"/>
          <p:cNvSpPr/>
          <p:nvPr/>
        </p:nvSpPr>
        <p:spPr>
          <a:xfrm>
            <a:off x="4687888" y="2433638"/>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53" name="Oval 252"/>
          <p:cNvSpPr/>
          <p:nvPr/>
        </p:nvSpPr>
        <p:spPr>
          <a:xfrm>
            <a:off x="4867275" y="2638425"/>
            <a:ext cx="152400" cy="134938"/>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54" name="Oval 253"/>
          <p:cNvSpPr/>
          <p:nvPr/>
        </p:nvSpPr>
        <p:spPr>
          <a:xfrm>
            <a:off x="5027613" y="3057525"/>
            <a:ext cx="152400" cy="134938"/>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55" name="Oval 254"/>
          <p:cNvSpPr/>
          <p:nvPr/>
        </p:nvSpPr>
        <p:spPr>
          <a:xfrm>
            <a:off x="4892675" y="3397250"/>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56" name="Oval 255"/>
          <p:cNvSpPr/>
          <p:nvPr/>
        </p:nvSpPr>
        <p:spPr>
          <a:xfrm>
            <a:off x="6750050" y="5241925"/>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57" name="Oval 256"/>
          <p:cNvSpPr/>
          <p:nvPr/>
        </p:nvSpPr>
        <p:spPr>
          <a:xfrm>
            <a:off x="6172200" y="3516313"/>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58" name="Oval 257"/>
          <p:cNvSpPr/>
          <p:nvPr/>
        </p:nvSpPr>
        <p:spPr>
          <a:xfrm>
            <a:off x="4597400" y="3541713"/>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59" name="Oval 258"/>
          <p:cNvSpPr/>
          <p:nvPr/>
        </p:nvSpPr>
        <p:spPr>
          <a:xfrm>
            <a:off x="6172200" y="4370388"/>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61" name="Oval 260"/>
          <p:cNvSpPr/>
          <p:nvPr/>
        </p:nvSpPr>
        <p:spPr>
          <a:xfrm>
            <a:off x="5300663" y="3300413"/>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65" name="Oval 264"/>
          <p:cNvSpPr/>
          <p:nvPr/>
        </p:nvSpPr>
        <p:spPr>
          <a:xfrm>
            <a:off x="2495550" y="4213225"/>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66" name="Oval 265"/>
          <p:cNvSpPr/>
          <p:nvPr/>
        </p:nvSpPr>
        <p:spPr>
          <a:xfrm>
            <a:off x="3170238" y="2322513"/>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69" name="Oval 268"/>
          <p:cNvSpPr/>
          <p:nvPr/>
        </p:nvSpPr>
        <p:spPr>
          <a:xfrm>
            <a:off x="5326063" y="2605088"/>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70" name="Oval 269"/>
          <p:cNvSpPr/>
          <p:nvPr/>
        </p:nvSpPr>
        <p:spPr>
          <a:xfrm>
            <a:off x="5462588" y="2986088"/>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71" name="Oval 270"/>
          <p:cNvSpPr/>
          <p:nvPr/>
        </p:nvSpPr>
        <p:spPr>
          <a:xfrm>
            <a:off x="6103938" y="4065588"/>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338" name="Oval 337"/>
          <p:cNvSpPr/>
          <p:nvPr/>
        </p:nvSpPr>
        <p:spPr>
          <a:xfrm>
            <a:off x="5857875" y="4672013"/>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339" name="Oval 338"/>
          <p:cNvSpPr/>
          <p:nvPr/>
        </p:nvSpPr>
        <p:spPr>
          <a:xfrm>
            <a:off x="5943600" y="3409950"/>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340" name="Oval 339"/>
          <p:cNvSpPr/>
          <p:nvPr/>
        </p:nvSpPr>
        <p:spPr>
          <a:xfrm>
            <a:off x="5908675" y="2762250"/>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341" name="Oval 340"/>
          <p:cNvSpPr/>
          <p:nvPr/>
        </p:nvSpPr>
        <p:spPr>
          <a:xfrm>
            <a:off x="7080250" y="2128838"/>
            <a:ext cx="152400" cy="134937"/>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342" name="Oval 341"/>
          <p:cNvSpPr/>
          <p:nvPr/>
        </p:nvSpPr>
        <p:spPr>
          <a:xfrm>
            <a:off x="4127500" y="2322513"/>
            <a:ext cx="152400"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343" name="Rectangle 342"/>
          <p:cNvSpPr/>
          <p:nvPr/>
        </p:nvSpPr>
        <p:spPr>
          <a:xfrm>
            <a:off x="106452" y="6612273"/>
            <a:ext cx="3392487" cy="254000"/>
          </a:xfrm>
          <a:prstGeom prst="rect">
            <a:avLst/>
          </a:prstGeom>
        </p:spPr>
        <p:txBody>
          <a:bodyPr>
            <a:spAutoFit/>
          </a:bodyPr>
          <a:lstStyle/>
          <a:p>
            <a:pPr algn="r" defTabSz="457200" fontAlgn="auto">
              <a:spcBef>
                <a:spcPts val="0"/>
              </a:spcBef>
              <a:spcAft>
                <a:spcPts val="0"/>
              </a:spcAft>
              <a:defRPr/>
            </a:pPr>
            <a:r>
              <a:rPr lang="en-US" sz="1000" dirty="0">
                <a:solidFill>
                  <a:prstClr val="black"/>
                </a:solidFill>
                <a:latin typeface="Tw Cen MT"/>
                <a:ea typeface="+mn-ea"/>
                <a:cs typeface="Tw Cen MT"/>
              </a:rPr>
              <a:t>Creative Commons Attribution-</a:t>
            </a:r>
            <a:r>
              <a:rPr lang="en-US" sz="1000" dirty="0" err="1">
                <a:solidFill>
                  <a:prstClr val="black"/>
                </a:solidFill>
                <a:latin typeface="Tw Cen MT"/>
                <a:ea typeface="+mn-ea"/>
                <a:cs typeface="Tw Cen MT"/>
              </a:rPr>
              <a:t>NoDerivs</a:t>
            </a:r>
            <a:r>
              <a:rPr lang="en-US" sz="1000" dirty="0">
                <a:solidFill>
                  <a:prstClr val="black"/>
                </a:solidFill>
                <a:latin typeface="Tw Cen MT"/>
                <a:ea typeface="+mn-ea"/>
                <a:cs typeface="Tw Cen MT"/>
              </a:rPr>
              <a:t> 3.0 </a:t>
            </a:r>
            <a:r>
              <a:rPr lang="en-US" sz="1000" dirty="0" err="1">
                <a:solidFill>
                  <a:prstClr val="black"/>
                </a:solidFill>
                <a:latin typeface="Tw Cen MT"/>
                <a:ea typeface="+mn-ea"/>
                <a:cs typeface="Tw Cen MT"/>
              </a:rPr>
              <a:t>ppt-toolkit.com</a:t>
            </a:r>
            <a:endParaRPr lang="en-US" sz="1000" dirty="0">
              <a:solidFill>
                <a:prstClr val="black"/>
              </a:solidFill>
              <a:latin typeface="Tw Cen MT"/>
              <a:ea typeface="+mn-ea"/>
              <a:cs typeface="Tw Cen MT"/>
            </a:endParaRPr>
          </a:p>
        </p:txBody>
      </p:sp>
      <p:sp>
        <p:nvSpPr>
          <p:cNvPr id="6" name="TextBox 5"/>
          <p:cNvSpPr txBox="1"/>
          <p:nvPr/>
        </p:nvSpPr>
        <p:spPr>
          <a:xfrm>
            <a:off x="273049" y="5575300"/>
            <a:ext cx="2524125" cy="923925"/>
          </a:xfrm>
          <a:prstGeom prst="rect">
            <a:avLst/>
          </a:prstGeom>
          <a:solidFill>
            <a:schemeClr val="accent1">
              <a:lumMod val="20000"/>
              <a:lumOff val="80000"/>
            </a:schemeClr>
          </a:solidFill>
        </p:spPr>
        <p:txBody>
          <a:bodyPr wrap="square">
            <a:spAutoFit/>
          </a:bodyPr>
          <a:lstStyle/>
          <a:p>
            <a:pPr defTabSz="457200" fontAlgn="auto">
              <a:spcBef>
                <a:spcPts val="0"/>
              </a:spcBef>
              <a:spcAft>
                <a:spcPts val="0"/>
              </a:spcAft>
              <a:defRPr/>
            </a:pPr>
            <a:r>
              <a:rPr lang="en-US" sz="1800" b="1" dirty="0">
                <a:solidFill>
                  <a:prstClr val="black"/>
                </a:solidFill>
                <a:latin typeface="Tw Cen MT"/>
                <a:ea typeface="+mn-ea"/>
                <a:cs typeface="Tw Cen MT"/>
              </a:rPr>
              <a:t>KEY</a:t>
            </a:r>
          </a:p>
          <a:p>
            <a:pPr defTabSz="457200" fontAlgn="auto">
              <a:spcBef>
                <a:spcPts val="0"/>
              </a:spcBef>
              <a:spcAft>
                <a:spcPts val="0"/>
              </a:spcAft>
              <a:defRPr/>
            </a:pPr>
            <a:r>
              <a:rPr lang="en-US" sz="1800" dirty="0">
                <a:solidFill>
                  <a:prstClr val="black"/>
                </a:solidFill>
                <a:latin typeface="Tw Cen MT"/>
                <a:ea typeface="+mn-ea"/>
                <a:cs typeface="Tw Cen MT"/>
              </a:rPr>
              <a:t>   MCCN Hospital</a:t>
            </a:r>
          </a:p>
          <a:p>
            <a:pPr defTabSz="457200" fontAlgn="auto">
              <a:spcBef>
                <a:spcPts val="0"/>
              </a:spcBef>
              <a:spcAft>
                <a:spcPts val="0"/>
              </a:spcAft>
              <a:defRPr/>
            </a:pPr>
            <a:r>
              <a:rPr lang="en-US" sz="1800" dirty="0">
                <a:solidFill>
                  <a:prstClr val="black"/>
                </a:solidFill>
                <a:latin typeface="Tw Cen MT"/>
                <a:ea typeface="+mn-ea"/>
                <a:cs typeface="Tw Cen MT"/>
              </a:rPr>
              <a:t>   Intervention Hospital</a:t>
            </a:r>
          </a:p>
        </p:txBody>
      </p:sp>
      <p:sp>
        <p:nvSpPr>
          <p:cNvPr id="7" name="Oval 6"/>
          <p:cNvSpPr/>
          <p:nvPr/>
        </p:nvSpPr>
        <p:spPr>
          <a:xfrm>
            <a:off x="328613" y="5935663"/>
            <a:ext cx="128587" cy="133350"/>
          </a:xfrm>
          <a:prstGeom prst="ellipse">
            <a:avLst/>
          </a:prstGeom>
          <a:solidFill>
            <a:srgbClr val="00408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60" name="Oval 259"/>
          <p:cNvSpPr/>
          <p:nvPr/>
        </p:nvSpPr>
        <p:spPr>
          <a:xfrm>
            <a:off x="328613" y="6264275"/>
            <a:ext cx="128587" cy="133350"/>
          </a:xfrm>
          <a:prstGeom prst="ellipse">
            <a:avLst/>
          </a:prstGeom>
          <a:solidFill>
            <a:srgbClr val="008040"/>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lstStyle/>
          <a:p>
            <a:pPr marL="177800" indent="-177800" algn="ctr" defTabSz="457200" fontAlgn="auto">
              <a:spcBef>
                <a:spcPts val="0"/>
              </a:spcBef>
              <a:spcAft>
                <a:spcPts val="0"/>
              </a:spcAft>
              <a:defRPr/>
            </a:pPr>
            <a:endParaRPr lang="en-US" sz="1800" b="1" dirty="0">
              <a:solidFill>
                <a:srgbClr val="F7941E"/>
              </a:solidFill>
              <a:latin typeface="Calibri"/>
            </a:endParaRPr>
          </a:p>
        </p:txBody>
      </p:sp>
      <p:sp>
        <p:nvSpPr>
          <p:cNvPr id="2" name="Title 1"/>
          <p:cNvSpPr>
            <a:spLocks noGrp="1"/>
          </p:cNvSpPr>
          <p:nvPr>
            <p:ph type="title"/>
          </p:nvPr>
        </p:nvSpPr>
        <p:spPr/>
        <p:txBody>
          <a:bodyPr/>
          <a:lstStyle/>
          <a:p>
            <a:r>
              <a:rPr lang="en-US" dirty="0"/>
              <a:t>Sample</a:t>
            </a:r>
          </a:p>
        </p:txBody>
      </p:sp>
    </p:spTree>
    <p:extLst>
      <p:ext uri="{BB962C8B-B14F-4D97-AF65-F5344CB8AC3E}">
        <p14:creationId xmlns:p14="http://schemas.microsoft.com/office/powerpoint/2010/main" val="2841128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mph" presetSubtype="0" fill="hold" grpId="1" nodeType="clickEffect">
                                  <p:stCondLst>
                                    <p:cond delay="0"/>
                                  </p:stCondLst>
                                  <p:childTnLst>
                                    <p:animClr clrSpc="hsl" dir="cw">
                                      <p:cBhvr override="childStyle">
                                        <p:cTn id="60" dur="500" fill="hold"/>
                                        <p:tgtEl>
                                          <p:spTgt spid="265"/>
                                        </p:tgtEl>
                                        <p:attrNameLst>
                                          <p:attrName>style.color</p:attrName>
                                        </p:attrNameLst>
                                      </p:cBhvr>
                                      <p:by>
                                        <p:hsl h="-7200000" s="0" l="0"/>
                                      </p:by>
                                    </p:animClr>
                                    <p:animClr clrSpc="hsl" dir="cw">
                                      <p:cBhvr>
                                        <p:cTn id="61" dur="500" fill="hold"/>
                                        <p:tgtEl>
                                          <p:spTgt spid="265"/>
                                        </p:tgtEl>
                                        <p:attrNameLst>
                                          <p:attrName>fillcolor</p:attrName>
                                        </p:attrNameLst>
                                      </p:cBhvr>
                                      <p:by>
                                        <p:hsl h="-7200000" s="0" l="0"/>
                                      </p:by>
                                    </p:animClr>
                                    <p:animClr clrSpc="hsl" dir="cw">
                                      <p:cBhvr>
                                        <p:cTn id="62" dur="500" fill="hold"/>
                                        <p:tgtEl>
                                          <p:spTgt spid="265"/>
                                        </p:tgtEl>
                                        <p:attrNameLst>
                                          <p:attrName>stroke.color</p:attrName>
                                        </p:attrNameLst>
                                      </p:cBhvr>
                                      <p:by>
                                        <p:hsl h="-7200000" s="0" l="0"/>
                                      </p:by>
                                    </p:animClr>
                                    <p:set>
                                      <p:cBhvr>
                                        <p:cTn id="63" dur="500" fill="hold"/>
                                        <p:tgtEl>
                                          <p:spTgt spid="265"/>
                                        </p:tgtEl>
                                        <p:attrNameLst>
                                          <p:attrName>fill.type</p:attrName>
                                        </p:attrNameLst>
                                      </p:cBhvr>
                                      <p:to>
                                        <p:strVal val="solid"/>
                                      </p:to>
                                    </p:set>
                                  </p:childTnLst>
                                </p:cTn>
                              </p:par>
                              <p:par>
                                <p:cTn id="64" presetID="22" presetClass="emph" presetSubtype="0" fill="hold" grpId="1" nodeType="withEffect">
                                  <p:stCondLst>
                                    <p:cond delay="0"/>
                                  </p:stCondLst>
                                  <p:childTnLst>
                                    <p:animClr clrSpc="hsl" dir="cw">
                                      <p:cBhvr override="childStyle">
                                        <p:cTn id="65" dur="500" fill="hold"/>
                                        <p:tgtEl>
                                          <p:spTgt spid="266"/>
                                        </p:tgtEl>
                                        <p:attrNameLst>
                                          <p:attrName>style.color</p:attrName>
                                        </p:attrNameLst>
                                      </p:cBhvr>
                                      <p:by>
                                        <p:hsl h="-7200000" s="0" l="0"/>
                                      </p:by>
                                    </p:animClr>
                                    <p:animClr clrSpc="hsl" dir="cw">
                                      <p:cBhvr>
                                        <p:cTn id="66" dur="500" fill="hold"/>
                                        <p:tgtEl>
                                          <p:spTgt spid="266"/>
                                        </p:tgtEl>
                                        <p:attrNameLst>
                                          <p:attrName>fillcolor</p:attrName>
                                        </p:attrNameLst>
                                      </p:cBhvr>
                                      <p:by>
                                        <p:hsl h="-7200000" s="0" l="0"/>
                                      </p:by>
                                    </p:animClr>
                                    <p:animClr clrSpc="hsl" dir="cw">
                                      <p:cBhvr>
                                        <p:cTn id="67" dur="500" fill="hold"/>
                                        <p:tgtEl>
                                          <p:spTgt spid="266"/>
                                        </p:tgtEl>
                                        <p:attrNameLst>
                                          <p:attrName>stroke.color</p:attrName>
                                        </p:attrNameLst>
                                      </p:cBhvr>
                                      <p:by>
                                        <p:hsl h="-7200000" s="0" l="0"/>
                                      </p:by>
                                    </p:animClr>
                                    <p:set>
                                      <p:cBhvr>
                                        <p:cTn id="68" dur="500" fill="hold"/>
                                        <p:tgtEl>
                                          <p:spTgt spid="266"/>
                                        </p:tgtEl>
                                        <p:attrNameLst>
                                          <p:attrName>fill.type</p:attrName>
                                        </p:attrNameLst>
                                      </p:cBhvr>
                                      <p:to>
                                        <p:strVal val="solid"/>
                                      </p:to>
                                    </p:set>
                                  </p:childTnLst>
                                </p:cTn>
                              </p:par>
                              <p:par>
                                <p:cTn id="69" presetID="22" presetClass="emph" presetSubtype="0" fill="hold" grpId="1" nodeType="withEffect">
                                  <p:stCondLst>
                                    <p:cond delay="0"/>
                                  </p:stCondLst>
                                  <p:childTnLst>
                                    <p:animClr clrSpc="hsl" dir="cw">
                                      <p:cBhvr override="childStyle">
                                        <p:cTn id="70" dur="500" fill="hold"/>
                                        <p:tgtEl>
                                          <p:spTgt spid="255"/>
                                        </p:tgtEl>
                                        <p:attrNameLst>
                                          <p:attrName>style.color</p:attrName>
                                        </p:attrNameLst>
                                      </p:cBhvr>
                                      <p:by>
                                        <p:hsl h="-7200000" s="0" l="0"/>
                                      </p:by>
                                    </p:animClr>
                                    <p:animClr clrSpc="hsl" dir="cw">
                                      <p:cBhvr>
                                        <p:cTn id="71" dur="500" fill="hold"/>
                                        <p:tgtEl>
                                          <p:spTgt spid="255"/>
                                        </p:tgtEl>
                                        <p:attrNameLst>
                                          <p:attrName>fillcolor</p:attrName>
                                        </p:attrNameLst>
                                      </p:cBhvr>
                                      <p:by>
                                        <p:hsl h="-7200000" s="0" l="0"/>
                                      </p:by>
                                    </p:animClr>
                                    <p:animClr clrSpc="hsl" dir="cw">
                                      <p:cBhvr>
                                        <p:cTn id="72" dur="500" fill="hold"/>
                                        <p:tgtEl>
                                          <p:spTgt spid="255"/>
                                        </p:tgtEl>
                                        <p:attrNameLst>
                                          <p:attrName>stroke.color</p:attrName>
                                        </p:attrNameLst>
                                      </p:cBhvr>
                                      <p:by>
                                        <p:hsl h="-7200000" s="0" l="0"/>
                                      </p:by>
                                    </p:animClr>
                                    <p:set>
                                      <p:cBhvr>
                                        <p:cTn id="73" dur="500" fill="hold"/>
                                        <p:tgtEl>
                                          <p:spTgt spid="255"/>
                                        </p:tgtEl>
                                        <p:attrNameLst>
                                          <p:attrName>fill.type</p:attrName>
                                        </p:attrNameLst>
                                      </p:cBhvr>
                                      <p:to>
                                        <p:strVal val="solid"/>
                                      </p:to>
                                    </p:set>
                                  </p:childTnLst>
                                </p:cTn>
                              </p:par>
                              <p:par>
                                <p:cTn id="74" presetID="22" presetClass="emph" presetSubtype="0" fill="hold" grpId="1" nodeType="withEffect">
                                  <p:stCondLst>
                                    <p:cond delay="0"/>
                                  </p:stCondLst>
                                  <p:childTnLst>
                                    <p:animClr clrSpc="hsl" dir="cw">
                                      <p:cBhvr override="childStyle">
                                        <p:cTn id="75" dur="500" fill="hold"/>
                                        <p:tgtEl>
                                          <p:spTgt spid="342"/>
                                        </p:tgtEl>
                                        <p:attrNameLst>
                                          <p:attrName>style.color</p:attrName>
                                        </p:attrNameLst>
                                      </p:cBhvr>
                                      <p:by>
                                        <p:hsl h="-7200000" s="0" l="0"/>
                                      </p:by>
                                    </p:animClr>
                                    <p:animClr clrSpc="hsl" dir="cw">
                                      <p:cBhvr>
                                        <p:cTn id="76" dur="500" fill="hold"/>
                                        <p:tgtEl>
                                          <p:spTgt spid="342"/>
                                        </p:tgtEl>
                                        <p:attrNameLst>
                                          <p:attrName>fillcolor</p:attrName>
                                        </p:attrNameLst>
                                      </p:cBhvr>
                                      <p:by>
                                        <p:hsl h="-7200000" s="0" l="0"/>
                                      </p:by>
                                    </p:animClr>
                                    <p:animClr clrSpc="hsl" dir="cw">
                                      <p:cBhvr>
                                        <p:cTn id="77" dur="500" fill="hold"/>
                                        <p:tgtEl>
                                          <p:spTgt spid="342"/>
                                        </p:tgtEl>
                                        <p:attrNameLst>
                                          <p:attrName>stroke.color</p:attrName>
                                        </p:attrNameLst>
                                      </p:cBhvr>
                                      <p:by>
                                        <p:hsl h="-7200000" s="0" l="0"/>
                                      </p:by>
                                    </p:animClr>
                                    <p:set>
                                      <p:cBhvr>
                                        <p:cTn id="78" dur="500" fill="hold"/>
                                        <p:tgtEl>
                                          <p:spTgt spid="342"/>
                                        </p:tgtEl>
                                        <p:attrNameLst>
                                          <p:attrName>fill.type</p:attrName>
                                        </p:attrNameLst>
                                      </p:cBhvr>
                                      <p:to>
                                        <p:strVal val="solid"/>
                                      </p:to>
                                    </p:set>
                                  </p:childTnLst>
                                </p:cTn>
                              </p:par>
                              <p:par>
                                <p:cTn id="79" presetID="22" presetClass="emph" presetSubtype="0" fill="hold" grpId="1" nodeType="withEffect">
                                  <p:stCondLst>
                                    <p:cond delay="0"/>
                                  </p:stCondLst>
                                  <p:childTnLst>
                                    <p:animClr clrSpc="hsl" dir="cw">
                                      <p:cBhvr override="childStyle">
                                        <p:cTn id="80" dur="500" fill="hold"/>
                                        <p:tgtEl>
                                          <p:spTgt spid="270"/>
                                        </p:tgtEl>
                                        <p:attrNameLst>
                                          <p:attrName>style.color</p:attrName>
                                        </p:attrNameLst>
                                      </p:cBhvr>
                                      <p:by>
                                        <p:hsl h="-7200000" s="0" l="0"/>
                                      </p:by>
                                    </p:animClr>
                                    <p:animClr clrSpc="hsl" dir="cw">
                                      <p:cBhvr>
                                        <p:cTn id="81" dur="500" fill="hold"/>
                                        <p:tgtEl>
                                          <p:spTgt spid="270"/>
                                        </p:tgtEl>
                                        <p:attrNameLst>
                                          <p:attrName>fillcolor</p:attrName>
                                        </p:attrNameLst>
                                      </p:cBhvr>
                                      <p:by>
                                        <p:hsl h="-7200000" s="0" l="0"/>
                                      </p:by>
                                    </p:animClr>
                                    <p:animClr clrSpc="hsl" dir="cw">
                                      <p:cBhvr>
                                        <p:cTn id="82" dur="500" fill="hold"/>
                                        <p:tgtEl>
                                          <p:spTgt spid="270"/>
                                        </p:tgtEl>
                                        <p:attrNameLst>
                                          <p:attrName>stroke.color</p:attrName>
                                        </p:attrNameLst>
                                      </p:cBhvr>
                                      <p:by>
                                        <p:hsl h="-7200000" s="0" l="0"/>
                                      </p:by>
                                    </p:animClr>
                                    <p:set>
                                      <p:cBhvr>
                                        <p:cTn id="83" dur="500" fill="hold"/>
                                        <p:tgtEl>
                                          <p:spTgt spid="270"/>
                                        </p:tgtEl>
                                        <p:attrNameLst>
                                          <p:attrName>fill.type</p:attrName>
                                        </p:attrNameLst>
                                      </p:cBhvr>
                                      <p:to>
                                        <p:strVal val="solid"/>
                                      </p:to>
                                    </p:set>
                                  </p:childTnLst>
                                </p:cTn>
                              </p:par>
                              <p:par>
                                <p:cTn id="84" presetID="22" presetClass="emph" presetSubtype="0" fill="hold" grpId="1" nodeType="withEffect">
                                  <p:stCondLst>
                                    <p:cond delay="0"/>
                                  </p:stCondLst>
                                  <p:childTnLst>
                                    <p:animClr clrSpc="hsl" dir="cw">
                                      <p:cBhvr override="childStyle">
                                        <p:cTn id="85" dur="500" fill="hold"/>
                                        <p:tgtEl>
                                          <p:spTgt spid="340"/>
                                        </p:tgtEl>
                                        <p:attrNameLst>
                                          <p:attrName>style.color</p:attrName>
                                        </p:attrNameLst>
                                      </p:cBhvr>
                                      <p:by>
                                        <p:hsl h="-7200000" s="0" l="0"/>
                                      </p:by>
                                    </p:animClr>
                                    <p:animClr clrSpc="hsl" dir="cw">
                                      <p:cBhvr>
                                        <p:cTn id="86" dur="500" fill="hold"/>
                                        <p:tgtEl>
                                          <p:spTgt spid="340"/>
                                        </p:tgtEl>
                                        <p:attrNameLst>
                                          <p:attrName>fillcolor</p:attrName>
                                        </p:attrNameLst>
                                      </p:cBhvr>
                                      <p:by>
                                        <p:hsl h="-7200000" s="0" l="0"/>
                                      </p:by>
                                    </p:animClr>
                                    <p:animClr clrSpc="hsl" dir="cw">
                                      <p:cBhvr>
                                        <p:cTn id="87" dur="500" fill="hold"/>
                                        <p:tgtEl>
                                          <p:spTgt spid="340"/>
                                        </p:tgtEl>
                                        <p:attrNameLst>
                                          <p:attrName>stroke.color</p:attrName>
                                        </p:attrNameLst>
                                      </p:cBhvr>
                                      <p:by>
                                        <p:hsl h="-7200000" s="0" l="0"/>
                                      </p:by>
                                    </p:animClr>
                                    <p:set>
                                      <p:cBhvr>
                                        <p:cTn id="88" dur="500" fill="hold"/>
                                        <p:tgtEl>
                                          <p:spTgt spid="340"/>
                                        </p:tgtEl>
                                        <p:attrNameLst>
                                          <p:attrName>fill.type</p:attrName>
                                        </p:attrNameLst>
                                      </p:cBhvr>
                                      <p:to>
                                        <p:strVal val="solid"/>
                                      </p:to>
                                    </p:set>
                                  </p:childTnLst>
                                </p:cTn>
                              </p:par>
                              <p:par>
                                <p:cTn id="89" presetID="22" presetClass="emph" presetSubtype="0" fill="hold" grpId="1" nodeType="withEffect">
                                  <p:stCondLst>
                                    <p:cond delay="0"/>
                                  </p:stCondLst>
                                  <p:childTnLst>
                                    <p:animClr clrSpc="hsl" dir="cw">
                                      <p:cBhvr override="childStyle">
                                        <p:cTn id="90" dur="500" fill="hold"/>
                                        <p:tgtEl>
                                          <p:spTgt spid="339"/>
                                        </p:tgtEl>
                                        <p:attrNameLst>
                                          <p:attrName>style.color</p:attrName>
                                        </p:attrNameLst>
                                      </p:cBhvr>
                                      <p:by>
                                        <p:hsl h="-7200000" s="0" l="0"/>
                                      </p:by>
                                    </p:animClr>
                                    <p:animClr clrSpc="hsl" dir="cw">
                                      <p:cBhvr>
                                        <p:cTn id="91" dur="500" fill="hold"/>
                                        <p:tgtEl>
                                          <p:spTgt spid="339"/>
                                        </p:tgtEl>
                                        <p:attrNameLst>
                                          <p:attrName>fillcolor</p:attrName>
                                        </p:attrNameLst>
                                      </p:cBhvr>
                                      <p:by>
                                        <p:hsl h="-7200000" s="0" l="0"/>
                                      </p:by>
                                    </p:animClr>
                                    <p:animClr clrSpc="hsl" dir="cw">
                                      <p:cBhvr>
                                        <p:cTn id="92" dur="500" fill="hold"/>
                                        <p:tgtEl>
                                          <p:spTgt spid="339"/>
                                        </p:tgtEl>
                                        <p:attrNameLst>
                                          <p:attrName>stroke.color</p:attrName>
                                        </p:attrNameLst>
                                      </p:cBhvr>
                                      <p:by>
                                        <p:hsl h="-7200000" s="0" l="0"/>
                                      </p:by>
                                    </p:animClr>
                                    <p:set>
                                      <p:cBhvr>
                                        <p:cTn id="93" dur="500" fill="hold"/>
                                        <p:tgtEl>
                                          <p:spTgt spid="339"/>
                                        </p:tgtEl>
                                        <p:attrNameLst>
                                          <p:attrName>fill.type</p:attrName>
                                        </p:attrNameLst>
                                      </p:cBhvr>
                                      <p:to>
                                        <p:strVal val="solid"/>
                                      </p:to>
                                    </p:set>
                                  </p:childTnLst>
                                </p:cTn>
                              </p:par>
                              <p:par>
                                <p:cTn id="94" presetID="22" presetClass="emph" presetSubtype="0" fill="hold" grpId="1" nodeType="withEffect">
                                  <p:stCondLst>
                                    <p:cond delay="0"/>
                                  </p:stCondLst>
                                  <p:childTnLst>
                                    <p:animClr clrSpc="hsl" dir="cw">
                                      <p:cBhvr override="childStyle">
                                        <p:cTn id="95" dur="500" fill="hold"/>
                                        <p:tgtEl>
                                          <p:spTgt spid="338"/>
                                        </p:tgtEl>
                                        <p:attrNameLst>
                                          <p:attrName>style.color</p:attrName>
                                        </p:attrNameLst>
                                      </p:cBhvr>
                                      <p:by>
                                        <p:hsl h="-7200000" s="0" l="0"/>
                                      </p:by>
                                    </p:animClr>
                                    <p:animClr clrSpc="hsl" dir="cw">
                                      <p:cBhvr>
                                        <p:cTn id="96" dur="500" fill="hold"/>
                                        <p:tgtEl>
                                          <p:spTgt spid="338"/>
                                        </p:tgtEl>
                                        <p:attrNameLst>
                                          <p:attrName>fillcolor</p:attrName>
                                        </p:attrNameLst>
                                      </p:cBhvr>
                                      <p:by>
                                        <p:hsl h="-7200000" s="0" l="0"/>
                                      </p:by>
                                    </p:animClr>
                                    <p:animClr clrSpc="hsl" dir="cw">
                                      <p:cBhvr>
                                        <p:cTn id="97" dur="500" fill="hold"/>
                                        <p:tgtEl>
                                          <p:spTgt spid="338"/>
                                        </p:tgtEl>
                                        <p:attrNameLst>
                                          <p:attrName>stroke.color</p:attrName>
                                        </p:attrNameLst>
                                      </p:cBhvr>
                                      <p:by>
                                        <p:hsl h="-7200000" s="0" l="0"/>
                                      </p:by>
                                    </p:animClr>
                                    <p:set>
                                      <p:cBhvr>
                                        <p:cTn id="98" dur="500" fill="hold"/>
                                        <p:tgtEl>
                                          <p:spTgt spid="338"/>
                                        </p:tgtEl>
                                        <p:attrNameLst>
                                          <p:attrName>fill.type</p:attrName>
                                        </p:attrNameLst>
                                      </p:cBhvr>
                                      <p:to>
                                        <p:strVal val="solid"/>
                                      </p:to>
                                    </p:set>
                                  </p:childTnLst>
                                </p:cTn>
                              </p:par>
                              <p:par>
                                <p:cTn id="99" presetID="22" presetClass="emph" presetSubtype="0" fill="hold" grpId="1" nodeType="withEffect">
                                  <p:stCondLst>
                                    <p:cond delay="0"/>
                                  </p:stCondLst>
                                  <p:childTnLst>
                                    <p:animClr clrSpc="hsl" dir="cw">
                                      <p:cBhvr override="childStyle">
                                        <p:cTn id="100" dur="500" fill="hold"/>
                                        <p:tgtEl>
                                          <p:spTgt spid="259"/>
                                        </p:tgtEl>
                                        <p:attrNameLst>
                                          <p:attrName>style.color</p:attrName>
                                        </p:attrNameLst>
                                      </p:cBhvr>
                                      <p:by>
                                        <p:hsl h="-7200000" s="0" l="0"/>
                                      </p:by>
                                    </p:animClr>
                                    <p:animClr clrSpc="hsl" dir="cw">
                                      <p:cBhvr>
                                        <p:cTn id="101" dur="500" fill="hold"/>
                                        <p:tgtEl>
                                          <p:spTgt spid="259"/>
                                        </p:tgtEl>
                                        <p:attrNameLst>
                                          <p:attrName>fillcolor</p:attrName>
                                        </p:attrNameLst>
                                      </p:cBhvr>
                                      <p:by>
                                        <p:hsl h="-7200000" s="0" l="0"/>
                                      </p:by>
                                    </p:animClr>
                                    <p:animClr clrSpc="hsl" dir="cw">
                                      <p:cBhvr>
                                        <p:cTn id="102" dur="500" fill="hold"/>
                                        <p:tgtEl>
                                          <p:spTgt spid="259"/>
                                        </p:tgtEl>
                                        <p:attrNameLst>
                                          <p:attrName>stroke.color</p:attrName>
                                        </p:attrNameLst>
                                      </p:cBhvr>
                                      <p:by>
                                        <p:hsl h="-7200000" s="0" l="0"/>
                                      </p:by>
                                    </p:animClr>
                                    <p:set>
                                      <p:cBhvr>
                                        <p:cTn id="103" dur="500" fill="hold"/>
                                        <p:tgtEl>
                                          <p:spTgt spid="259"/>
                                        </p:tgtEl>
                                        <p:attrNameLst>
                                          <p:attrName>fill.type</p:attrName>
                                        </p:attrNameLst>
                                      </p:cBhvr>
                                      <p:to>
                                        <p:strVal val="solid"/>
                                      </p:to>
                                    </p:set>
                                  </p:childTnLst>
                                </p:cTn>
                              </p:par>
                              <p:par>
                                <p:cTn id="104" presetID="22" presetClass="emph" presetSubtype="0" fill="hold" grpId="1" nodeType="withEffect">
                                  <p:stCondLst>
                                    <p:cond delay="0"/>
                                  </p:stCondLst>
                                  <p:childTnLst>
                                    <p:animClr clrSpc="hsl" dir="cw">
                                      <p:cBhvr override="childStyle">
                                        <p:cTn id="105" dur="500" fill="hold"/>
                                        <p:tgtEl>
                                          <p:spTgt spid="341"/>
                                        </p:tgtEl>
                                        <p:attrNameLst>
                                          <p:attrName>style.color</p:attrName>
                                        </p:attrNameLst>
                                      </p:cBhvr>
                                      <p:by>
                                        <p:hsl h="-7200000" s="0" l="0"/>
                                      </p:by>
                                    </p:animClr>
                                    <p:animClr clrSpc="hsl" dir="cw">
                                      <p:cBhvr>
                                        <p:cTn id="106" dur="500" fill="hold"/>
                                        <p:tgtEl>
                                          <p:spTgt spid="341"/>
                                        </p:tgtEl>
                                        <p:attrNameLst>
                                          <p:attrName>fillcolor</p:attrName>
                                        </p:attrNameLst>
                                      </p:cBhvr>
                                      <p:by>
                                        <p:hsl h="-7200000" s="0" l="0"/>
                                      </p:by>
                                    </p:animClr>
                                    <p:animClr clrSpc="hsl" dir="cw">
                                      <p:cBhvr>
                                        <p:cTn id="107" dur="500" fill="hold"/>
                                        <p:tgtEl>
                                          <p:spTgt spid="341"/>
                                        </p:tgtEl>
                                        <p:attrNameLst>
                                          <p:attrName>stroke.color</p:attrName>
                                        </p:attrNameLst>
                                      </p:cBhvr>
                                      <p:by>
                                        <p:hsl h="-7200000" s="0" l="0"/>
                                      </p:by>
                                    </p:animClr>
                                    <p:set>
                                      <p:cBhvr>
                                        <p:cTn id="108" dur="500" fill="hold"/>
                                        <p:tgtEl>
                                          <p:spTgt spid="3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5" grpId="1" animBg="1"/>
      <p:bldP spid="256" grpId="0" animBg="1"/>
      <p:bldP spid="257" grpId="0" animBg="1"/>
      <p:bldP spid="258" grpId="0" animBg="1"/>
      <p:bldP spid="259" grpId="0" animBg="1"/>
      <p:bldP spid="259" grpId="1" animBg="1"/>
      <p:bldP spid="261" grpId="0" animBg="1"/>
      <p:bldP spid="265" grpId="0" animBg="1"/>
      <p:bldP spid="265" grpId="1" animBg="1"/>
      <p:bldP spid="266" grpId="0" animBg="1"/>
      <p:bldP spid="266" grpId="1" animBg="1"/>
      <p:bldP spid="269" grpId="0" animBg="1"/>
      <p:bldP spid="270" grpId="0" animBg="1"/>
      <p:bldP spid="270" grpId="1" animBg="1"/>
      <p:bldP spid="271" grpId="0" animBg="1"/>
      <p:bldP spid="338" grpId="0" animBg="1"/>
      <p:bldP spid="338" grpId="1" animBg="1"/>
      <p:bldP spid="339" grpId="0" animBg="1"/>
      <p:bldP spid="339" grpId="1" animBg="1"/>
      <p:bldP spid="340" grpId="0" animBg="1"/>
      <p:bldP spid="340" grpId="1" animBg="1"/>
      <p:bldP spid="341" grpId="0" animBg="1"/>
      <p:bldP spid="341" grpId="1" animBg="1"/>
      <p:bldP spid="342" grpId="0" animBg="1"/>
      <p:bldP spid="34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B3DF5D-D9DF-401D-99AF-0AAF8B9B48F2}"/>
              </a:ext>
            </a:extLst>
          </p:cNvPr>
          <p:cNvPicPr>
            <a:picLocks noChangeAspect="1"/>
          </p:cNvPicPr>
          <p:nvPr/>
        </p:nvPicPr>
        <p:blipFill>
          <a:blip r:embed="rId3"/>
          <a:stretch>
            <a:fillRect/>
          </a:stretch>
        </p:blipFill>
        <p:spPr>
          <a:xfrm>
            <a:off x="9782" y="1285277"/>
            <a:ext cx="9134218" cy="4874658"/>
          </a:xfrm>
          <a:prstGeom prst="rect">
            <a:avLst/>
          </a:prstGeom>
        </p:spPr>
      </p:pic>
      <p:sp>
        <p:nvSpPr>
          <p:cNvPr id="45057" name="Title 1"/>
          <p:cNvSpPr>
            <a:spLocks noGrp="1"/>
          </p:cNvSpPr>
          <p:nvPr>
            <p:ph type="title" idx="4294967295"/>
          </p:nvPr>
        </p:nvSpPr>
        <p:spPr>
          <a:xfrm>
            <a:off x="2660822" y="-149965"/>
            <a:ext cx="8031892" cy="1435242"/>
          </a:xfrm>
        </p:spPr>
        <p:txBody>
          <a:bodyPr>
            <a:normAutofit/>
          </a:bodyPr>
          <a:lstStyle/>
          <a:p>
            <a:pPr eaLnBrk="1" hangingPunct="1"/>
            <a:r>
              <a:rPr lang="en-US" sz="3600" dirty="0">
                <a:latin typeface="Tw Cen MT" charset="0"/>
              </a:rPr>
              <a:t>Guiding Coalitions</a:t>
            </a:r>
          </a:p>
        </p:txBody>
      </p:sp>
      <p:sp>
        <p:nvSpPr>
          <p:cNvPr id="2" name="Rectangle 1"/>
          <p:cNvSpPr/>
          <p:nvPr/>
        </p:nvSpPr>
        <p:spPr>
          <a:xfrm>
            <a:off x="6037943" y="6212114"/>
            <a:ext cx="3004457" cy="522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8AF06F5-688D-43C6-9261-1CA285FD202B}"/>
              </a:ext>
            </a:extLst>
          </p:cNvPr>
          <p:cNvSpPr/>
          <p:nvPr/>
        </p:nvSpPr>
        <p:spPr>
          <a:xfrm>
            <a:off x="5206314" y="1799556"/>
            <a:ext cx="3836086" cy="1752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ACROSS DEPARTMENTS WITHIN AND OUTSIDE HOSPITAL</a:t>
            </a:r>
          </a:p>
        </p:txBody>
      </p:sp>
      <p:sp>
        <p:nvSpPr>
          <p:cNvPr id="8" name="Oval 7">
            <a:extLst>
              <a:ext uri="{FF2B5EF4-FFF2-40B4-BE49-F238E27FC236}">
                <a16:creationId xmlns:a16="http://schemas.microsoft.com/office/drawing/2014/main" id="{193F5269-D80E-45F1-8A9F-1A47F056AF56}"/>
              </a:ext>
            </a:extLst>
          </p:cNvPr>
          <p:cNvSpPr/>
          <p:nvPr/>
        </p:nvSpPr>
        <p:spPr>
          <a:xfrm>
            <a:off x="526796" y="1450551"/>
            <a:ext cx="3756880" cy="1225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MULTIDISCIPLINARY</a:t>
            </a:r>
          </a:p>
        </p:txBody>
      </p:sp>
      <p:sp>
        <p:nvSpPr>
          <p:cNvPr id="12" name="Oval 11">
            <a:extLst>
              <a:ext uri="{FF2B5EF4-FFF2-40B4-BE49-F238E27FC236}">
                <a16:creationId xmlns:a16="http://schemas.microsoft.com/office/drawing/2014/main" id="{071AC628-061D-46AC-BAD7-01CE5B928236}"/>
              </a:ext>
            </a:extLst>
          </p:cNvPr>
          <p:cNvSpPr/>
          <p:nvPr/>
        </p:nvSpPr>
        <p:spPr>
          <a:xfrm>
            <a:off x="1812326" y="3722606"/>
            <a:ext cx="3196986" cy="1775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ACROSS ALL LEVELS OF THE ORGANIZATION</a:t>
            </a:r>
          </a:p>
        </p:txBody>
      </p:sp>
    </p:spTree>
    <p:extLst>
      <p:ext uri="{BB962C8B-B14F-4D97-AF65-F5344CB8AC3E}">
        <p14:creationId xmlns:p14="http://schemas.microsoft.com/office/powerpoint/2010/main" val="148784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TextBox 3"/>
          <p:cNvSpPr txBox="1">
            <a:spLocks noChangeArrowheads="1"/>
          </p:cNvSpPr>
          <p:nvPr/>
        </p:nvSpPr>
        <p:spPr bwMode="auto">
          <a:xfrm>
            <a:off x="44450" y="3529013"/>
            <a:ext cx="771525"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b="1" dirty="0">
                <a:solidFill>
                  <a:srgbClr val="000000"/>
                </a:solidFill>
                <a:latin typeface="Tw Cen MT" charset="0"/>
                <a:cs typeface="Tw Cen MT" charset="0"/>
              </a:rPr>
              <a:t>Month 0</a:t>
            </a:r>
          </a:p>
        </p:txBody>
      </p:sp>
      <p:sp>
        <p:nvSpPr>
          <p:cNvPr id="54279" name="TextBox 4"/>
          <p:cNvSpPr txBox="1">
            <a:spLocks noChangeArrowheads="1"/>
          </p:cNvSpPr>
          <p:nvPr/>
        </p:nvSpPr>
        <p:spPr bwMode="auto">
          <a:xfrm>
            <a:off x="8343902" y="3530600"/>
            <a:ext cx="836612"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b="1" dirty="0">
                <a:solidFill>
                  <a:srgbClr val="000000"/>
                </a:solidFill>
                <a:latin typeface="Tw Cen MT" charset="0"/>
                <a:cs typeface="Tw Cen MT" charset="0"/>
              </a:rPr>
              <a:t>Month</a:t>
            </a:r>
          </a:p>
          <a:p>
            <a:pPr algn="ctr" eaLnBrk="1" hangingPunct="1"/>
            <a:r>
              <a:rPr lang="en-US" sz="1700" b="1" dirty="0">
                <a:solidFill>
                  <a:srgbClr val="000000"/>
                </a:solidFill>
                <a:latin typeface="Tw Cen MT" charset="0"/>
                <a:cs typeface="Tw Cen MT" charset="0"/>
              </a:rPr>
              <a:t>24</a:t>
            </a:r>
          </a:p>
        </p:txBody>
      </p:sp>
      <p:cxnSp>
        <p:nvCxnSpPr>
          <p:cNvPr id="7" name="Straight Connector 6"/>
          <p:cNvCxnSpPr/>
          <p:nvPr/>
        </p:nvCxnSpPr>
        <p:spPr>
          <a:xfrm flipV="1">
            <a:off x="815975" y="3868738"/>
            <a:ext cx="7491296" cy="9617"/>
          </a:xfrm>
          <a:prstGeom prst="line">
            <a:avLst/>
          </a:prstGeom>
          <a:ln w="25400">
            <a:solidFill>
              <a:srgbClr val="000000"/>
            </a:solidFill>
            <a:prstDash val="lgDash"/>
          </a:ln>
        </p:spPr>
        <p:style>
          <a:lnRef idx="1">
            <a:schemeClr val="dk1"/>
          </a:lnRef>
          <a:fillRef idx="0">
            <a:schemeClr val="dk1"/>
          </a:fillRef>
          <a:effectRef idx="0">
            <a:schemeClr val="dk1"/>
          </a:effectRef>
          <a:fontRef idx="minor">
            <a:schemeClr val="tx1"/>
          </a:fontRef>
        </p:style>
      </p:cxnSp>
      <p:sp>
        <p:nvSpPr>
          <p:cNvPr id="15" name="Oval 14"/>
          <p:cNvSpPr>
            <a:spLocks noChangeArrowheads="1"/>
          </p:cNvSpPr>
          <p:nvPr/>
        </p:nvSpPr>
        <p:spPr bwMode="auto">
          <a:xfrm>
            <a:off x="44450" y="519907"/>
            <a:ext cx="1600200" cy="1524000"/>
          </a:xfrm>
          <a:prstGeom prst="ellipse">
            <a:avLst/>
          </a:prstGeom>
          <a:solidFill>
            <a:schemeClr val="tx2"/>
          </a:solidFill>
          <a:ln>
            <a:noFill/>
            <a:headEnd/>
            <a:tailEnd/>
          </a:ln>
          <a:effectLst>
            <a:softEdge rad="12700"/>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000" dirty="0">
                <a:solidFill>
                  <a:prstClr val="white"/>
                </a:solidFill>
              </a:rPr>
              <a:t>Convene</a:t>
            </a:r>
          </a:p>
        </p:txBody>
      </p:sp>
      <p:sp>
        <p:nvSpPr>
          <p:cNvPr id="34" name="Rectangle 33"/>
          <p:cNvSpPr>
            <a:spLocks noChangeArrowheads="1"/>
          </p:cNvSpPr>
          <p:nvPr/>
        </p:nvSpPr>
        <p:spPr bwMode="auto">
          <a:xfrm>
            <a:off x="901700" y="4114800"/>
            <a:ext cx="1646238" cy="1006475"/>
          </a:xfrm>
          <a:prstGeom prst="rect">
            <a:avLst/>
          </a:prstGeom>
          <a:solidFill>
            <a:srgbClr val="5E5E5E"/>
          </a:solidFill>
          <a:ln w="10000">
            <a:noFill/>
            <a:miter lim="800000"/>
            <a:headEnd/>
            <a:tailEnd/>
          </a:ln>
          <a:effectLst>
            <a:outerShdw blurRad="38100" dist="30000" dir="5400000" rotWithShape="0">
              <a:srgbClr val="000000">
                <a:alpha val="45000"/>
              </a:srgbClr>
            </a:outerShdw>
            <a:softEdge rad="12700"/>
          </a:effectLst>
        </p:spPr>
        <p:txBody>
          <a:bodyPr anchor="ctr"/>
          <a:lstStyle/>
          <a:p>
            <a:pPr algn="ctr">
              <a:defRPr/>
            </a:pPr>
            <a:r>
              <a:rPr lang="en-US" sz="2000" dirty="0">
                <a:solidFill>
                  <a:schemeClr val="bg1"/>
                </a:solidFill>
                <a:latin typeface="Tw Cen MT"/>
              </a:rPr>
              <a:t>Interviews and Observations</a:t>
            </a:r>
          </a:p>
        </p:txBody>
      </p:sp>
      <p:cxnSp>
        <p:nvCxnSpPr>
          <p:cNvPr id="65" name="Straight Connector 64"/>
          <p:cNvCxnSpPr/>
          <p:nvPr/>
        </p:nvCxnSpPr>
        <p:spPr>
          <a:xfrm>
            <a:off x="8435975" y="3894138"/>
            <a:ext cx="0" cy="0"/>
          </a:xfrm>
          <a:prstGeom prst="line">
            <a:avLst/>
          </a:prstGeom>
          <a:ln w="38100" cmpd="sng"/>
        </p:spPr>
        <p:style>
          <a:lnRef idx="1">
            <a:schemeClr val="accent1"/>
          </a:lnRef>
          <a:fillRef idx="0">
            <a:schemeClr val="accent1"/>
          </a:fillRef>
          <a:effectRef idx="0">
            <a:schemeClr val="accent1"/>
          </a:effectRef>
          <a:fontRef idx="minor">
            <a:schemeClr val="tx1"/>
          </a:fontRef>
        </p:style>
      </p:cxnSp>
      <p:sp>
        <p:nvSpPr>
          <p:cNvPr id="82" name="TextBox 81"/>
          <p:cNvSpPr txBox="1">
            <a:spLocks noChangeArrowheads="1"/>
          </p:cNvSpPr>
          <p:nvPr/>
        </p:nvSpPr>
        <p:spPr bwMode="auto">
          <a:xfrm>
            <a:off x="987425" y="2676525"/>
            <a:ext cx="15049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chemeClr val="bg1"/>
                </a:solidFill>
                <a:latin typeface="Tw Cen MT" charset="0"/>
                <a:cs typeface="Tw Cen MT" charset="0"/>
              </a:rPr>
              <a:t>Workshop</a:t>
            </a:r>
          </a:p>
        </p:txBody>
      </p:sp>
      <p:sp>
        <p:nvSpPr>
          <p:cNvPr id="88" name="TextBox 87"/>
          <p:cNvSpPr txBox="1">
            <a:spLocks noChangeArrowheads="1"/>
          </p:cNvSpPr>
          <p:nvPr/>
        </p:nvSpPr>
        <p:spPr bwMode="auto">
          <a:xfrm>
            <a:off x="2886075" y="2676525"/>
            <a:ext cx="15049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chemeClr val="bg1"/>
                </a:solidFill>
                <a:latin typeface="Tw Cen MT" charset="0"/>
                <a:cs typeface="Tw Cen MT" charset="0"/>
              </a:rPr>
              <a:t>Workshop</a:t>
            </a:r>
          </a:p>
        </p:txBody>
      </p:sp>
      <p:sp>
        <p:nvSpPr>
          <p:cNvPr id="89" name="TextBox 88"/>
          <p:cNvSpPr txBox="1">
            <a:spLocks noChangeArrowheads="1"/>
          </p:cNvSpPr>
          <p:nvPr/>
        </p:nvSpPr>
        <p:spPr bwMode="auto">
          <a:xfrm>
            <a:off x="4840288" y="2676525"/>
            <a:ext cx="15049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chemeClr val="bg1"/>
                </a:solidFill>
                <a:latin typeface="Tw Cen MT" charset="0"/>
                <a:cs typeface="Tw Cen MT" charset="0"/>
              </a:rPr>
              <a:t>Workshop</a:t>
            </a:r>
          </a:p>
        </p:txBody>
      </p:sp>
      <p:sp>
        <p:nvSpPr>
          <p:cNvPr id="90" name="TextBox 89"/>
          <p:cNvSpPr txBox="1">
            <a:spLocks noChangeArrowheads="1"/>
          </p:cNvSpPr>
          <p:nvPr/>
        </p:nvSpPr>
        <p:spPr bwMode="auto">
          <a:xfrm>
            <a:off x="6662738" y="2660650"/>
            <a:ext cx="15049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chemeClr val="bg1"/>
                </a:solidFill>
                <a:latin typeface="Tw Cen MT" charset="0"/>
                <a:cs typeface="Tw Cen MT" charset="0"/>
              </a:rPr>
              <a:t>Workshop</a:t>
            </a:r>
          </a:p>
        </p:txBody>
      </p:sp>
      <p:sp>
        <p:nvSpPr>
          <p:cNvPr id="57" name="Rectangle 56"/>
          <p:cNvSpPr>
            <a:spLocks noChangeArrowheads="1"/>
          </p:cNvSpPr>
          <p:nvPr/>
        </p:nvSpPr>
        <p:spPr bwMode="auto">
          <a:xfrm>
            <a:off x="901700" y="5486400"/>
            <a:ext cx="1646238" cy="685800"/>
          </a:xfrm>
          <a:prstGeom prst="rect">
            <a:avLst/>
          </a:prstGeom>
          <a:solidFill>
            <a:schemeClr val="bg1">
              <a:lumMod val="65000"/>
            </a:schemeClr>
          </a:solidFill>
          <a:ln w="10000">
            <a:noFill/>
            <a:miter lim="800000"/>
            <a:headEnd/>
            <a:tailEnd/>
          </a:ln>
          <a:effectLst>
            <a:outerShdw blurRad="38100" dist="30000" dir="5400000" rotWithShape="0">
              <a:srgbClr val="000000">
                <a:alpha val="45000"/>
              </a:srgbClr>
            </a:outerShdw>
          </a:effectLst>
        </p:spPr>
        <p:txBody>
          <a:bodyPr anchor="ctr"/>
          <a:lstStyle/>
          <a:p>
            <a:pPr algn="ctr">
              <a:defRPr/>
            </a:pPr>
            <a:r>
              <a:rPr lang="en-US" sz="2400" dirty="0">
                <a:solidFill>
                  <a:schemeClr val="bg1"/>
                </a:solidFill>
                <a:latin typeface="Tw Cen MT"/>
              </a:rPr>
              <a:t>Survey</a:t>
            </a:r>
          </a:p>
        </p:txBody>
      </p:sp>
      <p:sp>
        <p:nvSpPr>
          <p:cNvPr id="60" name="Rectangle 59"/>
          <p:cNvSpPr>
            <a:spLocks noChangeArrowheads="1"/>
          </p:cNvSpPr>
          <p:nvPr/>
        </p:nvSpPr>
        <p:spPr bwMode="auto">
          <a:xfrm>
            <a:off x="3797300" y="5486400"/>
            <a:ext cx="1646238" cy="685800"/>
          </a:xfrm>
          <a:prstGeom prst="rect">
            <a:avLst/>
          </a:prstGeom>
          <a:solidFill>
            <a:srgbClr val="A6A6A6"/>
          </a:solidFill>
          <a:ln w="10000">
            <a:noFill/>
            <a:miter lim="800000"/>
            <a:headEnd/>
            <a:tailEnd/>
          </a:ln>
          <a:effectLst>
            <a:outerShdw blurRad="38100" dist="30000" dir="5400000" rotWithShape="0">
              <a:srgbClr val="000000">
                <a:alpha val="45000"/>
              </a:srgbClr>
            </a:outerShdw>
          </a:effectLst>
        </p:spPr>
        <p:txBody>
          <a:bodyPr anchor="ctr"/>
          <a:lstStyle/>
          <a:p>
            <a:pPr algn="ctr">
              <a:defRPr/>
            </a:pPr>
            <a:r>
              <a:rPr lang="en-US" sz="2400" dirty="0">
                <a:solidFill>
                  <a:schemeClr val="bg1"/>
                </a:solidFill>
                <a:latin typeface="Tw Cen MT"/>
              </a:rPr>
              <a:t>Survey</a:t>
            </a:r>
            <a:endParaRPr lang="en-US" sz="2000" dirty="0">
              <a:solidFill>
                <a:schemeClr val="bg1"/>
              </a:solidFill>
              <a:latin typeface="Tw Cen MT"/>
            </a:endParaRPr>
          </a:p>
        </p:txBody>
      </p:sp>
      <p:sp>
        <p:nvSpPr>
          <p:cNvPr id="61" name="Rectangle 60"/>
          <p:cNvSpPr>
            <a:spLocks noChangeArrowheads="1"/>
          </p:cNvSpPr>
          <p:nvPr/>
        </p:nvSpPr>
        <p:spPr bwMode="auto">
          <a:xfrm>
            <a:off x="6616700" y="5486400"/>
            <a:ext cx="1646238" cy="685800"/>
          </a:xfrm>
          <a:prstGeom prst="rect">
            <a:avLst/>
          </a:prstGeom>
          <a:solidFill>
            <a:srgbClr val="A6A6A6"/>
          </a:solidFill>
          <a:ln w="10000">
            <a:noFill/>
            <a:miter lim="800000"/>
            <a:headEnd/>
            <a:tailEnd/>
          </a:ln>
          <a:effectLst>
            <a:outerShdw blurRad="38100" dist="30000" dir="5400000" rotWithShape="0">
              <a:srgbClr val="000000">
                <a:alpha val="45000"/>
              </a:srgbClr>
            </a:outerShdw>
          </a:effectLst>
        </p:spPr>
        <p:txBody>
          <a:bodyPr anchor="ctr"/>
          <a:lstStyle/>
          <a:p>
            <a:pPr algn="ctr">
              <a:defRPr/>
            </a:pPr>
            <a:r>
              <a:rPr lang="en-US" sz="2400" dirty="0">
                <a:solidFill>
                  <a:schemeClr val="bg1"/>
                </a:solidFill>
                <a:latin typeface="Tw Cen MT"/>
              </a:rPr>
              <a:t>Survey</a:t>
            </a:r>
            <a:endParaRPr lang="en-US" sz="2000" dirty="0">
              <a:solidFill>
                <a:schemeClr val="bg1"/>
              </a:solidFill>
              <a:latin typeface="Tw Cen MT"/>
            </a:endParaRPr>
          </a:p>
        </p:txBody>
      </p:sp>
      <p:sp>
        <p:nvSpPr>
          <p:cNvPr id="2" name="Rectangle 1"/>
          <p:cNvSpPr>
            <a:spLocks noChangeArrowheads="1"/>
          </p:cNvSpPr>
          <p:nvPr/>
        </p:nvSpPr>
        <p:spPr bwMode="auto">
          <a:xfrm>
            <a:off x="815975" y="3509182"/>
            <a:ext cx="7505700" cy="313459"/>
          </a:xfrm>
          <a:prstGeom prst="rect">
            <a:avLst/>
          </a:prstGeom>
          <a:solidFill>
            <a:srgbClr val="05264F"/>
          </a:solidFill>
          <a:ln w="38100" cmpd="sng">
            <a:solidFill>
              <a:srgbClr val="000000"/>
            </a:solidFill>
            <a:miter lim="800000"/>
            <a:headEnd/>
            <a:tailEnd/>
          </a:ln>
          <a:effectLst>
            <a:softEdge rad="12700"/>
          </a:effectLst>
        </p:spPr>
        <p:txBody>
          <a:bodyPr anchor="ctr"/>
          <a:lstStyle/>
          <a:p>
            <a:pPr algn="ctr">
              <a:defRPr/>
            </a:pPr>
            <a:r>
              <a:rPr lang="en-US" sz="2000" dirty="0">
                <a:solidFill>
                  <a:schemeClr val="bg1"/>
                </a:solidFill>
                <a:latin typeface="Tw Cen MT"/>
              </a:rPr>
              <a:t>Remote Support</a:t>
            </a:r>
          </a:p>
        </p:txBody>
      </p:sp>
      <p:sp>
        <p:nvSpPr>
          <p:cNvPr id="3" name="Rectangle 2"/>
          <p:cNvSpPr/>
          <p:nvPr/>
        </p:nvSpPr>
        <p:spPr>
          <a:xfrm>
            <a:off x="901700" y="2327812"/>
            <a:ext cx="1597603" cy="99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Workshop</a:t>
            </a:r>
          </a:p>
        </p:txBody>
      </p:sp>
      <p:sp>
        <p:nvSpPr>
          <p:cNvPr id="44" name="Oval 43"/>
          <p:cNvSpPr>
            <a:spLocks noChangeArrowheads="1"/>
          </p:cNvSpPr>
          <p:nvPr/>
        </p:nvSpPr>
        <p:spPr bwMode="auto">
          <a:xfrm>
            <a:off x="3761523" y="617431"/>
            <a:ext cx="1600200" cy="1524000"/>
          </a:xfrm>
          <a:prstGeom prst="ellipse">
            <a:avLst/>
          </a:prstGeom>
          <a:solidFill>
            <a:schemeClr val="tx2"/>
          </a:solidFill>
          <a:ln>
            <a:noFill/>
            <a:headEnd/>
            <a:tailEnd/>
          </a:ln>
          <a:effectLst>
            <a:softEdge rad="12700"/>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000" dirty="0">
                <a:solidFill>
                  <a:prstClr val="white"/>
                </a:solidFill>
              </a:rPr>
              <a:t>Convene</a:t>
            </a:r>
          </a:p>
        </p:txBody>
      </p:sp>
      <p:sp>
        <p:nvSpPr>
          <p:cNvPr id="47" name="Oval 46"/>
          <p:cNvSpPr>
            <a:spLocks noChangeArrowheads="1"/>
          </p:cNvSpPr>
          <p:nvPr/>
        </p:nvSpPr>
        <p:spPr bwMode="auto">
          <a:xfrm>
            <a:off x="7526772" y="506324"/>
            <a:ext cx="1600200" cy="1524000"/>
          </a:xfrm>
          <a:prstGeom prst="ellipse">
            <a:avLst/>
          </a:prstGeom>
          <a:solidFill>
            <a:schemeClr val="tx2"/>
          </a:solidFill>
          <a:ln>
            <a:noFill/>
            <a:headEnd/>
            <a:tailEnd/>
          </a:ln>
          <a:effectLst>
            <a:softEdge rad="12700"/>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000" dirty="0">
                <a:solidFill>
                  <a:prstClr val="white"/>
                </a:solidFill>
              </a:rPr>
              <a:t>Convene</a:t>
            </a:r>
          </a:p>
        </p:txBody>
      </p:sp>
      <p:sp>
        <p:nvSpPr>
          <p:cNvPr id="50" name="Rectangle 49"/>
          <p:cNvSpPr>
            <a:spLocks noChangeArrowheads="1"/>
          </p:cNvSpPr>
          <p:nvPr/>
        </p:nvSpPr>
        <p:spPr bwMode="auto">
          <a:xfrm>
            <a:off x="2770689" y="4116423"/>
            <a:ext cx="1646238" cy="1006475"/>
          </a:xfrm>
          <a:prstGeom prst="rect">
            <a:avLst/>
          </a:prstGeom>
          <a:solidFill>
            <a:srgbClr val="5E5E5E"/>
          </a:solidFill>
          <a:ln w="10000">
            <a:noFill/>
            <a:miter lim="800000"/>
            <a:headEnd/>
            <a:tailEnd/>
          </a:ln>
          <a:effectLst>
            <a:outerShdw blurRad="38100" dist="30000" dir="5400000" rotWithShape="0">
              <a:srgbClr val="000000">
                <a:alpha val="45000"/>
              </a:srgbClr>
            </a:outerShdw>
            <a:softEdge rad="12700"/>
          </a:effectLst>
        </p:spPr>
        <p:txBody>
          <a:bodyPr anchor="ctr"/>
          <a:lstStyle/>
          <a:p>
            <a:pPr algn="ctr">
              <a:defRPr/>
            </a:pPr>
            <a:r>
              <a:rPr lang="en-US" sz="2000" dirty="0">
                <a:solidFill>
                  <a:schemeClr val="bg1"/>
                </a:solidFill>
                <a:latin typeface="Tw Cen MT"/>
              </a:rPr>
              <a:t>Interviews and Observations</a:t>
            </a:r>
          </a:p>
        </p:txBody>
      </p:sp>
      <p:sp>
        <p:nvSpPr>
          <p:cNvPr id="64" name="Rectangle 63"/>
          <p:cNvSpPr>
            <a:spLocks noChangeArrowheads="1"/>
          </p:cNvSpPr>
          <p:nvPr/>
        </p:nvSpPr>
        <p:spPr bwMode="auto">
          <a:xfrm>
            <a:off x="6631781" y="4080854"/>
            <a:ext cx="1646238" cy="1006475"/>
          </a:xfrm>
          <a:prstGeom prst="rect">
            <a:avLst/>
          </a:prstGeom>
          <a:solidFill>
            <a:srgbClr val="5E5E5E"/>
          </a:solidFill>
          <a:ln w="10000">
            <a:noFill/>
            <a:miter lim="800000"/>
            <a:headEnd/>
            <a:tailEnd/>
          </a:ln>
          <a:effectLst>
            <a:outerShdw blurRad="38100" dist="30000" dir="5400000" rotWithShape="0">
              <a:srgbClr val="000000">
                <a:alpha val="45000"/>
              </a:srgbClr>
            </a:outerShdw>
            <a:softEdge rad="12700"/>
          </a:effectLst>
        </p:spPr>
        <p:txBody>
          <a:bodyPr anchor="ctr"/>
          <a:lstStyle/>
          <a:p>
            <a:pPr algn="ctr">
              <a:defRPr/>
            </a:pPr>
            <a:r>
              <a:rPr lang="en-US" sz="2000" dirty="0">
                <a:solidFill>
                  <a:schemeClr val="bg1"/>
                </a:solidFill>
                <a:latin typeface="Tw Cen MT"/>
              </a:rPr>
              <a:t>Interviews and Observations</a:t>
            </a:r>
          </a:p>
        </p:txBody>
      </p:sp>
      <p:sp>
        <p:nvSpPr>
          <p:cNvPr id="66" name="Rectangle 65"/>
          <p:cNvSpPr/>
          <p:nvPr/>
        </p:nvSpPr>
        <p:spPr>
          <a:xfrm>
            <a:off x="2792928" y="2311600"/>
            <a:ext cx="1597603" cy="99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Workshop</a:t>
            </a:r>
          </a:p>
        </p:txBody>
      </p:sp>
      <p:sp>
        <p:nvSpPr>
          <p:cNvPr id="67" name="Rectangle 66"/>
          <p:cNvSpPr/>
          <p:nvPr/>
        </p:nvSpPr>
        <p:spPr>
          <a:xfrm>
            <a:off x="4771016" y="2304687"/>
            <a:ext cx="1597603" cy="990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Workshop</a:t>
            </a:r>
          </a:p>
        </p:txBody>
      </p:sp>
      <p:sp>
        <p:nvSpPr>
          <p:cNvPr id="68" name="Rectangle 67"/>
          <p:cNvSpPr/>
          <p:nvPr/>
        </p:nvSpPr>
        <p:spPr>
          <a:xfrm>
            <a:off x="6631781" y="2327812"/>
            <a:ext cx="1597603" cy="954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Workshop</a:t>
            </a:r>
          </a:p>
        </p:txBody>
      </p:sp>
      <p:sp>
        <p:nvSpPr>
          <p:cNvPr id="4" name="Rectangle 3"/>
          <p:cNvSpPr/>
          <p:nvPr/>
        </p:nvSpPr>
        <p:spPr>
          <a:xfrm>
            <a:off x="5892800" y="6172200"/>
            <a:ext cx="307702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99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p:bldP spid="54279" grpId="0"/>
      <p:bldP spid="15" grpId="0" animBg="1"/>
      <p:bldP spid="34" grpId="0" animBg="1"/>
      <p:bldP spid="57" grpId="0" animBg="1"/>
      <p:bldP spid="60" grpId="0" animBg="1"/>
      <p:bldP spid="61" grpId="0" animBg="1"/>
      <p:bldP spid="2" grpId="0" animBg="1"/>
      <p:bldP spid="3" grpId="0" animBg="1"/>
      <p:bldP spid="44" grpId="0" animBg="1"/>
      <p:bldP spid="47" grpId="0" animBg="1"/>
      <p:bldP spid="50" grpId="0" animBg="1"/>
      <p:bldP spid="64" grpId="0" animBg="1"/>
      <p:bldP spid="66" grpId="0" animBg="1"/>
      <p:bldP spid="67" grpId="0" animBg="1"/>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flipV="1">
            <a:off x="6758401" y="3322746"/>
            <a:ext cx="633906" cy="6084"/>
          </a:xfrm>
          <a:prstGeom prst="straightConnector1">
            <a:avLst/>
          </a:prstGeom>
          <a:ln w="76200" cmpd="sng">
            <a:solidFill>
              <a:schemeClr val="bg1">
                <a:lumMod val="75000"/>
              </a:schemeClr>
            </a:solidFill>
            <a:headEnd type="none"/>
            <a:tailEnd type="triangle" w="lg" len="sm"/>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7431314" y="2506466"/>
            <a:ext cx="1649186" cy="1632561"/>
          </a:xfrm>
          <a:prstGeom prst="ellipse">
            <a:avLst/>
          </a:prstGeom>
          <a:solidFill>
            <a:schemeClr val="bg1">
              <a:lumMod val="65000"/>
              <a:alpha val="49000"/>
            </a:schemeClr>
          </a:solidFill>
          <a:ln w="57150" cmpd="sng">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Describe </a:t>
            </a:r>
            <a:r>
              <a:rPr lang="en-US" sz="2000" i="1" dirty="0">
                <a:solidFill>
                  <a:schemeClr val="tx1"/>
                </a:solidFill>
              </a:rPr>
              <a:t>what </a:t>
            </a:r>
            <a:r>
              <a:rPr lang="en-US" sz="2000" dirty="0">
                <a:solidFill>
                  <a:schemeClr val="tx1"/>
                </a:solidFill>
              </a:rPr>
              <a:t>changed and </a:t>
            </a:r>
            <a:r>
              <a:rPr lang="en-US" sz="2000" i="1" dirty="0">
                <a:solidFill>
                  <a:schemeClr val="tx1"/>
                </a:solidFill>
              </a:rPr>
              <a:t>how</a:t>
            </a:r>
          </a:p>
        </p:txBody>
      </p:sp>
      <p:cxnSp>
        <p:nvCxnSpPr>
          <p:cNvPr id="7" name="Straight Arrow Connector 6"/>
          <p:cNvCxnSpPr/>
          <p:nvPr/>
        </p:nvCxnSpPr>
        <p:spPr>
          <a:xfrm>
            <a:off x="4515359" y="1316274"/>
            <a:ext cx="1010534" cy="1270881"/>
          </a:xfrm>
          <a:prstGeom prst="straightConnector1">
            <a:avLst/>
          </a:prstGeom>
          <a:ln w="76200" cmpd="sng">
            <a:solidFill>
              <a:schemeClr val="accent1"/>
            </a:solidFill>
            <a:headEnd type="none"/>
            <a:tailEnd type="triangle" w="lg" len="sm"/>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0601" y="190658"/>
            <a:ext cx="1478205" cy="2862322"/>
          </a:xfrm>
          <a:prstGeom prst="rect">
            <a:avLst/>
          </a:prstGeom>
          <a:solidFill>
            <a:schemeClr val="accent1"/>
          </a:solidFill>
          <a:ln w="34925" cmpd="sng">
            <a:noFill/>
          </a:ln>
          <a:effectLst>
            <a:outerShdw blurRad="38100" dist="30000" dir="5400000" rotWithShape="0">
              <a:srgbClr val="000000">
                <a:alpha val="4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srgbClr val="000000"/>
              </a:solidFill>
              <a:latin typeface="Tw Cen MT"/>
              <a:cs typeface="Tw Cen MT"/>
            </a:endParaRPr>
          </a:p>
        </p:txBody>
      </p:sp>
      <p:sp>
        <p:nvSpPr>
          <p:cNvPr id="4" name="Rectangle 3"/>
          <p:cNvSpPr/>
          <p:nvPr/>
        </p:nvSpPr>
        <p:spPr>
          <a:xfrm>
            <a:off x="45903" y="3161009"/>
            <a:ext cx="1462904" cy="3170099"/>
          </a:xfrm>
          <a:prstGeom prst="rect">
            <a:avLst/>
          </a:prstGeom>
          <a:solidFill>
            <a:srgbClr val="152D68"/>
          </a:solidFill>
          <a:ln w="34925" cmpd="sng">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solidFill>
                <a:prstClr val="black"/>
              </a:solidFill>
              <a:latin typeface="Tw Cen MT"/>
              <a:cs typeface="Tw Cen MT"/>
            </a:endParaRPr>
          </a:p>
        </p:txBody>
      </p:sp>
      <p:sp>
        <p:nvSpPr>
          <p:cNvPr id="17" name="TextBox 16"/>
          <p:cNvSpPr txBox="1"/>
          <p:nvPr/>
        </p:nvSpPr>
        <p:spPr>
          <a:xfrm>
            <a:off x="-176028" y="2087422"/>
            <a:ext cx="1190538" cy="369332"/>
          </a:xfrm>
          <a:prstGeom prst="rect">
            <a:avLst/>
          </a:prstGeom>
          <a:noFill/>
        </p:spPr>
        <p:txBody>
          <a:bodyPr wrap="square" rtlCol="0">
            <a:spAutoFit/>
          </a:bodyPr>
          <a:lstStyle/>
          <a:p>
            <a:endParaRPr lang="en-US" dirty="0">
              <a:solidFill>
                <a:prstClr val="black"/>
              </a:solidFill>
              <a:latin typeface="Calibri"/>
            </a:endParaRPr>
          </a:p>
        </p:txBody>
      </p:sp>
      <p:sp>
        <p:nvSpPr>
          <p:cNvPr id="18" name="TextBox 17"/>
          <p:cNvSpPr txBox="1"/>
          <p:nvPr/>
        </p:nvSpPr>
        <p:spPr>
          <a:xfrm rot="16200000">
            <a:off x="-298329" y="1300431"/>
            <a:ext cx="2102457" cy="584775"/>
          </a:xfrm>
          <a:prstGeom prst="rect">
            <a:avLst/>
          </a:prstGeom>
          <a:noFill/>
        </p:spPr>
        <p:txBody>
          <a:bodyPr wrap="square" rtlCol="0">
            <a:spAutoFit/>
          </a:bodyPr>
          <a:lstStyle/>
          <a:p>
            <a:pPr algn="ctr"/>
            <a:r>
              <a:rPr lang="en-US" sz="3200" dirty="0">
                <a:solidFill>
                  <a:prstClr val="white"/>
                </a:solidFill>
                <a:latin typeface="Tw Cen MT"/>
                <a:cs typeface="Tw Cen MT"/>
              </a:rPr>
              <a:t>Qualitative</a:t>
            </a:r>
          </a:p>
        </p:txBody>
      </p:sp>
      <p:sp>
        <p:nvSpPr>
          <p:cNvPr id="21" name="TextBox 20"/>
          <p:cNvSpPr txBox="1"/>
          <p:nvPr/>
        </p:nvSpPr>
        <p:spPr>
          <a:xfrm rot="16200000">
            <a:off x="-366042" y="4385001"/>
            <a:ext cx="2237882" cy="584775"/>
          </a:xfrm>
          <a:prstGeom prst="rect">
            <a:avLst/>
          </a:prstGeom>
          <a:noFill/>
        </p:spPr>
        <p:txBody>
          <a:bodyPr wrap="square" rtlCol="0">
            <a:spAutoFit/>
          </a:bodyPr>
          <a:lstStyle/>
          <a:p>
            <a:pPr algn="ctr"/>
            <a:r>
              <a:rPr lang="en-US" sz="3200" dirty="0">
                <a:solidFill>
                  <a:prstClr val="white"/>
                </a:solidFill>
                <a:latin typeface="Tw Cen MT"/>
                <a:cs typeface="Tw Cen MT"/>
              </a:rPr>
              <a:t>Quantitative</a:t>
            </a:r>
            <a:endParaRPr lang="en-US" sz="2800" dirty="0">
              <a:solidFill>
                <a:prstClr val="white"/>
              </a:solidFill>
              <a:latin typeface="Tw Cen MT"/>
              <a:cs typeface="Tw Cen MT"/>
            </a:endParaRPr>
          </a:p>
        </p:txBody>
      </p:sp>
      <p:cxnSp>
        <p:nvCxnSpPr>
          <p:cNvPr id="29" name="Straight Arrow Connector 28"/>
          <p:cNvCxnSpPr/>
          <p:nvPr/>
        </p:nvCxnSpPr>
        <p:spPr>
          <a:xfrm flipV="1">
            <a:off x="4862891" y="4026072"/>
            <a:ext cx="626485" cy="651316"/>
          </a:xfrm>
          <a:prstGeom prst="straightConnector1">
            <a:avLst/>
          </a:prstGeom>
          <a:ln w="76200" cmpd="sng">
            <a:solidFill>
              <a:srgbClr val="242852"/>
            </a:solidFill>
            <a:headEnd type="none"/>
            <a:tailEnd type="triangle" w="lg" len="sm"/>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779957" y="4037052"/>
            <a:ext cx="3398402" cy="1323439"/>
          </a:xfrm>
          <a:prstGeom prst="rect">
            <a:avLst/>
          </a:prstGeom>
          <a:solidFill>
            <a:srgbClr val="0A2B6B"/>
          </a:solidFill>
          <a:ln w="34925" cmpd="sng">
            <a:noFill/>
          </a:ln>
          <a:effectLst>
            <a:softEdge rad="12700"/>
          </a:effectLst>
        </p:spPr>
        <p:txBody>
          <a:bodyPr wrap="square" rtlCol="0">
            <a:spAutoFit/>
          </a:bodyPr>
          <a:lstStyle/>
          <a:p>
            <a:r>
              <a:rPr lang="en-US" sz="2000" dirty="0">
                <a:solidFill>
                  <a:prstClr val="white"/>
                </a:solidFill>
                <a:latin typeface="Tw Cen MT"/>
                <a:cs typeface="Tw Cen MT"/>
              </a:rPr>
              <a:t>Surveys</a:t>
            </a:r>
          </a:p>
          <a:p>
            <a:pPr lvl="1" indent="-55563"/>
            <a:r>
              <a:rPr lang="en-US" sz="2000" dirty="0">
                <a:solidFill>
                  <a:prstClr val="white"/>
                </a:solidFill>
                <a:latin typeface="Tw Cen MT"/>
                <a:cs typeface="Tw Cen MT"/>
              </a:rPr>
              <a:t>Wave 1: n=146 (87%)</a:t>
            </a:r>
          </a:p>
          <a:p>
            <a:pPr lvl="1" indent="-55563"/>
            <a:r>
              <a:rPr lang="en-US" sz="2000" dirty="0">
                <a:solidFill>
                  <a:prstClr val="white"/>
                </a:solidFill>
                <a:latin typeface="Tw Cen MT"/>
                <a:cs typeface="Tw Cen MT"/>
              </a:rPr>
              <a:t>Wave 2: n=153 (83%)</a:t>
            </a:r>
          </a:p>
          <a:p>
            <a:pPr lvl="1" indent="-55563"/>
            <a:r>
              <a:rPr lang="en-US" sz="2000" dirty="0">
                <a:solidFill>
                  <a:prstClr val="white"/>
                </a:solidFill>
                <a:latin typeface="Tw Cen MT"/>
                <a:cs typeface="Tw Cen MT"/>
              </a:rPr>
              <a:t>Wave 3: n=162 (96%)</a:t>
            </a:r>
          </a:p>
        </p:txBody>
      </p:sp>
      <p:sp>
        <p:nvSpPr>
          <p:cNvPr id="2" name="TextBox 1"/>
          <p:cNvSpPr txBox="1"/>
          <p:nvPr/>
        </p:nvSpPr>
        <p:spPr>
          <a:xfrm>
            <a:off x="1779957" y="889721"/>
            <a:ext cx="3398402" cy="1754326"/>
          </a:xfrm>
          <a:prstGeom prst="rect">
            <a:avLst/>
          </a:prstGeom>
          <a:solidFill>
            <a:schemeClr val="accent1"/>
          </a:solidFill>
          <a:ln w="34925" cmpd="sng">
            <a:noFill/>
          </a:ln>
          <a:effectLst>
            <a:softEdge rad="12700"/>
          </a:effectLst>
        </p:spPr>
        <p:txBody>
          <a:bodyPr wrap="square" rtlCol="0">
            <a:spAutoFit/>
          </a:bodyPr>
          <a:lstStyle/>
          <a:p>
            <a:r>
              <a:rPr lang="en-US" sz="2000" dirty="0">
                <a:solidFill>
                  <a:srgbClr val="FFFFFF"/>
                </a:solidFill>
                <a:latin typeface="Tw Cen MT"/>
                <a:cs typeface="Tw Cen MT"/>
              </a:rPr>
              <a:t>Key informant interviews</a:t>
            </a:r>
          </a:p>
          <a:p>
            <a:r>
              <a:rPr lang="en-US" sz="2000" b="1" dirty="0">
                <a:solidFill>
                  <a:srgbClr val="FFFFFF"/>
                </a:solidFill>
                <a:latin typeface="Tw Cen MT"/>
                <a:cs typeface="Tw Cen MT"/>
              </a:rPr>
              <a:t>   </a:t>
            </a:r>
            <a:r>
              <a:rPr lang="en-US" sz="2000" dirty="0">
                <a:solidFill>
                  <a:srgbClr val="FFFFFF"/>
                </a:solidFill>
                <a:latin typeface="Tw Cen MT"/>
                <a:cs typeface="Tw Cen MT"/>
              </a:rPr>
              <a:t>    wave 1  (n=162)</a:t>
            </a:r>
          </a:p>
          <a:p>
            <a:r>
              <a:rPr lang="en-US" sz="2000" dirty="0">
                <a:solidFill>
                  <a:srgbClr val="FFFFFF"/>
                </a:solidFill>
                <a:latin typeface="Tw Cen MT"/>
                <a:cs typeface="Tw Cen MT"/>
              </a:rPr>
              <a:t>       wave 2  (n=118)</a:t>
            </a:r>
          </a:p>
          <a:p>
            <a:r>
              <a:rPr lang="en-US" sz="2000" dirty="0">
                <a:solidFill>
                  <a:srgbClr val="FFFFFF"/>
                </a:solidFill>
                <a:latin typeface="Tw Cen MT"/>
                <a:cs typeface="Tw Cen MT"/>
              </a:rPr>
              <a:t>       wave 3  (n=113) </a:t>
            </a:r>
          </a:p>
          <a:p>
            <a:endParaRPr lang="en-US" sz="800" b="1" dirty="0">
              <a:solidFill>
                <a:srgbClr val="FFFFFF"/>
              </a:solidFill>
              <a:latin typeface="Tw Cen MT"/>
              <a:cs typeface="Tw Cen MT"/>
            </a:endParaRPr>
          </a:p>
          <a:p>
            <a:r>
              <a:rPr lang="en-US" sz="2000" dirty="0">
                <a:solidFill>
                  <a:srgbClr val="FFFFFF"/>
                </a:solidFill>
                <a:latin typeface="Tw Cen MT"/>
                <a:cs typeface="Tw Cen MT"/>
              </a:rPr>
              <a:t>Observations (56 hours)</a:t>
            </a:r>
          </a:p>
        </p:txBody>
      </p:sp>
      <p:sp>
        <p:nvSpPr>
          <p:cNvPr id="23" name="Oval 22"/>
          <p:cNvSpPr/>
          <p:nvPr/>
        </p:nvSpPr>
        <p:spPr>
          <a:xfrm>
            <a:off x="5178360" y="2518635"/>
            <a:ext cx="1619048" cy="1620392"/>
          </a:xfrm>
          <a:prstGeom prst="ellipse">
            <a:avLst/>
          </a:prstGeom>
          <a:solidFill>
            <a:schemeClr val="bg1">
              <a:lumMod val="65000"/>
              <a:alpha val="49000"/>
            </a:schemeClr>
          </a:solidFill>
          <a:ln w="57150" cmpd="sng">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Merge</a:t>
            </a:r>
          </a:p>
        </p:txBody>
      </p:sp>
      <p:sp>
        <p:nvSpPr>
          <p:cNvPr id="5" name="Rectangle 4"/>
          <p:cNvSpPr/>
          <p:nvPr/>
        </p:nvSpPr>
        <p:spPr>
          <a:xfrm>
            <a:off x="5704114" y="6125029"/>
            <a:ext cx="3376386"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8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11" grpId="0" animBg="1"/>
      <p:bldP spid="2" grpId="0" animBg="1"/>
      <p:bldP spid="23" grpId="0" animBg="1"/>
      <p:bldP spid="2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7A9B-64EC-43EE-BFE8-642AFFEFDA27}"/>
              </a:ext>
            </a:extLst>
          </p:cNvPr>
          <p:cNvSpPr>
            <a:spLocks noGrp="1"/>
          </p:cNvSpPr>
          <p:nvPr>
            <p:ph type="title"/>
          </p:nvPr>
        </p:nvSpPr>
        <p:spPr/>
        <p:txBody>
          <a:bodyPr/>
          <a:lstStyle/>
          <a:p>
            <a:r>
              <a:rPr lang="en-US" sz="3600" dirty="0"/>
              <a:t>Building and managing the team</a:t>
            </a:r>
          </a:p>
        </p:txBody>
      </p:sp>
      <p:sp>
        <p:nvSpPr>
          <p:cNvPr id="3" name="Content Placeholder 2">
            <a:extLst>
              <a:ext uri="{FF2B5EF4-FFF2-40B4-BE49-F238E27FC236}">
                <a16:creationId xmlns:a16="http://schemas.microsoft.com/office/drawing/2014/main" id="{A36D1BC2-24D3-456E-8090-1B084DB2F8BF}"/>
              </a:ext>
            </a:extLst>
          </p:cNvPr>
          <p:cNvSpPr>
            <a:spLocks noGrp="1"/>
          </p:cNvSpPr>
          <p:nvPr>
            <p:ph sz="quarter" idx="1"/>
          </p:nvPr>
        </p:nvSpPr>
        <p:spPr>
          <a:xfrm>
            <a:off x="572454" y="1921245"/>
            <a:ext cx="8153400" cy="4495800"/>
          </a:xfrm>
        </p:spPr>
        <p:txBody>
          <a:bodyPr/>
          <a:lstStyle/>
          <a:p>
            <a:r>
              <a:rPr lang="en-US" sz="2800" dirty="0"/>
              <a:t>Include essential and complementary expertise</a:t>
            </a:r>
          </a:p>
          <a:p>
            <a:r>
              <a:rPr lang="en-US" sz="2800" dirty="0"/>
              <a:t>Explicitly define roles</a:t>
            </a:r>
          </a:p>
          <a:p>
            <a:r>
              <a:rPr lang="en-US" sz="2800" dirty="0"/>
              <a:t>Tend to group dynamics</a:t>
            </a:r>
          </a:p>
          <a:p>
            <a:r>
              <a:rPr lang="en-US" sz="2800" dirty="0"/>
              <a:t>Be mindful throughout the project</a:t>
            </a:r>
          </a:p>
          <a:p>
            <a:endParaRPr lang="en-US" sz="2800" dirty="0"/>
          </a:p>
          <a:p>
            <a:endParaRPr lang="en-US" sz="2800" dirty="0"/>
          </a:p>
          <a:p>
            <a:pPr marL="0" indent="0">
              <a:buNone/>
            </a:pPr>
            <a:r>
              <a:rPr lang="en-US" sz="1800" i="1" dirty="0"/>
              <a:t>Curry LA, </a:t>
            </a:r>
            <a:r>
              <a:rPr lang="en-US" sz="1800" i="1" dirty="0" err="1"/>
              <a:t>O’Cathain</a:t>
            </a:r>
            <a:r>
              <a:rPr lang="en-US" sz="1800" i="1" dirty="0"/>
              <a:t> A, Plano Clark VL, </a:t>
            </a:r>
            <a:r>
              <a:rPr lang="en-US" sz="1800" i="1" dirty="0" err="1"/>
              <a:t>Aroni</a:t>
            </a:r>
            <a:r>
              <a:rPr lang="en-US" sz="1800" i="1" dirty="0"/>
              <a:t> R, Fetters M, Berg D. The Role of group dynamics in mixed methods health sciences research teams. </a:t>
            </a:r>
            <a:r>
              <a:rPr lang="en-US" sz="1800" i="1" u="sng" dirty="0"/>
              <a:t>Journal of Mixed Methods Research, </a:t>
            </a:r>
            <a:r>
              <a:rPr lang="en-US" sz="1800" i="1" dirty="0" err="1"/>
              <a:t>Epub</a:t>
            </a:r>
            <a:r>
              <a:rPr lang="en-US" sz="1800" i="1" dirty="0"/>
              <a:t> 2011 Aug 29. DOI:10.1177/1558689811416941</a:t>
            </a:r>
          </a:p>
          <a:p>
            <a:endParaRPr lang="en-US" sz="2800" dirty="0"/>
          </a:p>
        </p:txBody>
      </p:sp>
    </p:spTree>
    <p:extLst>
      <p:ext uri="{BB962C8B-B14F-4D97-AF65-F5344CB8AC3E}">
        <p14:creationId xmlns:p14="http://schemas.microsoft.com/office/powerpoint/2010/main" val="110284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9874" y="97917"/>
            <a:ext cx="7454348" cy="834887"/>
          </a:xfrm>
        </p:spPr>
        <p:txBody>
          <a:bodyPr/>
          <a:lstStyle/>
          <a:p>
            <a:r>
              <a:rPr lang="en-US" sz="3600" dirty="0"/>
              <a:t>Example: Role definitions</a:t>
            </a:r>
          </a:p>
        </p:txBody>
      </p:sp>
      <p:sp>
        <p:nvSpPr>
          <p:cNvPr id="3" name="Content Placeholder 2"/>
          <p:cNvSpPr>
            <a:spLocks noGrp="1"/>
          </p:cNvSpPr>
          <p:nvPr>
            <p:ph sz="quarter" idx="4294967295"/>
          </p:nvPr>
        </p:nvSpPr>
        <p:spPr>
          <a:xfrm>
            <a:off x="990600" y="1600200"/>
            <a:ext cx="8153400" cy="3773488"/>
          </a:xfrm>
        </p:spPr>
        <p:txBody>
          <a:bodyPr/>
          <a:lstStyle/>
          <a:p>
            <a:pPr marL="0" indent="0" algn="ctr">
              <a:buNone/>
            </a:pPr>
            <a:endParaRPr lang="en-US" sz="1200" b="1" dirty="0"/>
          </a:p>
          <a:p>
            <a:pPr marL="0" indent="0" algn="ctr">
              <a:buNone/>
            </a:pPr>
            <a:endParaRPr lang="en-US" sz="1200" dirty="0"/>
          </a:p>
        </p:txBody>
      </p:sp>
      <p:graphicFrame>
        <p:nvGraphicFramePr>
          <p:cNvPr id="4" name="Table 3"/>
          <p:cNvGraphicFramePr>
            <a:graphicFrameLocks noGrp="1"/>
          </p:cNvGraphicFramePr>
          <p:nvPr>
            <p:extLst>
              <p:ext uri="{D42A27DB-BD31-4B8C-83A1-F6EECF244321}">
                <p14:modId xmlns:p14="http://schemas.microsoft.com/office/powerpoint/2010/main" val="1725387355"/>
              </p:ext>
            </p:extLst>
          </p:nvPr>
        </p:nvGraphicFramePr>
        <p:xfrm>
          <a:off x="79513" y="1100295"/>
          <a:ext cx="9064487" cy="5557495"/>
        </p:xfrm>
        <a:graphic>
          <a:graphicData uri="http://schemas.openxmlformats.org/drawingml/2006/table">
            <a:tbl>
              <a:tblPr firstRow="1" firstCol="1" bandRow="1">
                <a:tableStyleId>{5C22544A-7EE6-4342-B048-85BDC9FD1C3A}</a:tableStyleId>
              </a:tblPr>
              <a:tblGrid>
                <a:gridCol w="3564167">
                  <a:extLst>
                    <a:ext uri="{9D8B030D-6E8A-4147-A177-3AD203B41FA5}">
                      <a16:colId xmlns:a16="http://schemas.microsoft.com/office/drawing/2014/main" val="20000"/>
                    </a:ext>
                  </a:extLst>
                </a:gridCol>
                <a:gridCol w="5500320">
                  <a:extLst>
                    <a:ext uri="{9D8B030D-6E8A-4147-A177-3AD203B41FA5}">
                      <a16:colId xmlns:a16="http://schemas.microsoft.com/office/drawing/2014/main" val="20001"/>
                    </a:ext>
                  </a:extLst>
                </a:gridCol>
              </a:tblGrid>
              <a:tr h="502417">
                <a:tc>
                  <a:txBody>
                    <a:bodyPr/>
                    <a:lstStyle/>
                    <a:p>
                      <a:pPr marL="0" marR="0">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Data analysis role</a:t>
                      </a:r>
                    </a:p>
                  </a:txBody>
                  <a:tcPr marL="62363" marR="62363" marT="0" marB="0"/>
                </a:tc>
                <a:tc>
                  <a:txBody>
                    <a:bodyPr/>
                    <a:lstStyle/>
                    <a:p>
                      <a:pPr marL="0" marR="0">
                        <a:spcBef>
                          <a:spcPts val="0"/>
                        </a:spcBef>
                        <a:spcAft>
                          <a:spcPts val="0"/>
                        </a:spcAft>
                      </a:pPr>
                      <a:r>
                        <a:rPr lang="en-US" sz="2000" dirty="0">
                          <a:effectLst/>
                        </a:rPr>
                        <a:t>Person and time needed</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3" marR="62363" marT="0" marB="0"/>
                </a:tc>
                <a:extLst>
                  <a:ext uri="{0D108BD9-81ED-4DB2-BD59-A6C34878D82A}">
                    <a16:rowId xmlns:a16="http://schemas.microsoft.com/office/drawing/2014/main" val="10000"/>
                  </a:ext>
                </a:extLst>
              </a:tr>
              <a:tr h="2084481">
                <a:tc>
                  <a:txBody>
                    <a:bodyPr/>
                    <a:lstStyle/>
                    <a:p>
                      <a:pPr marL="0" marR="0">
                        <a:spcBef>
                          <a:spcPts val="0"/>
                        </a:spcBef>
                        <a:spcAft>
                          <a:spcPts val="0"/>
                        </a:spcAft>
                      </a:pPr>
                      <a:r>
                        <a:rPr lang="en-US" sz="1800" dirty="0">
                          <a:effectLst/>
                        </a:rPr>
                        <a:t>Management and first coder: </a:t>
                      </a:r>
                    </a:p>
                    <a:p>
                      <a:pPr marL="342900" marR="0" lvl="0" indent="-342900">
                        <a:spcBef>
                          <a:spcPts val="0"/>
                        </a:spcBef>
                        <a:spcAft>
                          <a:spcPts val="0"/>
                        </a:spcAft>
                        <a:buFont typeface="Symbol" panose="05050102010706020507" pitchFamily="18" charset="2"/>
                        <a:buChar char=""/>
                      </a:pPr>
                      <a:r>
                        <a:rPr lang="en-US" sz="1800" dirty="0">
                          <a:effectLst/>
                        </a:rPr>
                        <a:t>Prepare research team with interview and observation guides, recorders</a:t>
                      </a:r>
                    </a:p>
                    <a:p>
                      <a:pPr marL="342900" marR="0" lvl="0" indent="-342900">
                        <a:spcBef>
                          <a:spcPts val="0"/>
                        </a:spcBef>
                        <a:spcAft>
                          <a:spcPts val="0"/>
                        </a:spcAft>
                        <a:buFont typeface="Symbol" panose="05050102010706020507" pitchFamily="18" charset="2"/>
                        <a:buChar char=""/>
                      </a:pPr>
                      <a:r>
                        <a:rPr lang="en-US" sz="1800" dirty="0">
                          <a:effectLst/>
                        </a:rPr>
                        <a:t>Manage transcripts &amp; Atlas files</a:t>
                      </a:r>
                    </a:p>
                    <a:p>
                      <a:pPr marL="342900" marR="0" lvl="0" indent="-342900">
                        <a:spcBef>
                          <a:spcPts val="0"/>
                        </a:spcBef>
                        <a:spcAft>
                          <a:spcPts val="0"/>
                        </a:spcAft>
                        <a:buFont typeface="Symbol" panose="05050102010706020507" pitchFamily="18" charset="2"/>
                        <a:buChar char=""/>
                      </a:pPr>
                      <a:r>
                        <a:rPr lang="en-US" sz="1800" dirty="0">
                          <a:effectLst/>
                        </a:rPr>
                        <a:t>File/track the observation notes</a:t>
                      </a:r>
                    </a:p>
                    <a:p>
                      <a:pPr marL="342900" marR="0" lvl="0" indent="-342900">
                        <a:spcBef>
                          <a:spcPts val="0"/>
                        </a:spcBef>
                        <a:spcAft>
                          <a:spcPts val="0"/>
                        </a:spcAft>
                        <a:buFont typeface="Symbol" panose="05050102010706020507" pitchFamily="18" charset="2"/>
                        <a:buChar char=""/>
                      </a:pPr>
                      <a:r>
                        <a:rPr lang="en-US" sz="1800" dirty="0">
                          <a:effectLst/>
                        </a:rPr>
                        <a:t>Enter and reconcile input from other coders</a:t>
                      </a:r>
                    </a:p>
                    <a:p>
                      <a:pPr marL="342900" marR="0" lvl="0" indent="-342900">
                        <a:spcBef>
                          <a:spcPts val="0"/>
                        </a:spcBef>
                        <a:spcAft>
                          <a:spcPts val="0"/>
                        </a:spcAft>
                        <a:buFont typeface="Symbol" panose="05050102010706020507" pitchFamily="18" charset="2"/>
                        <a:buChar char=""/>
                      </a:pPr>
                      <a:r>
                        <a:rPr lang="en-US" sz="1800" dirty="0">
                          <a:effectLst/>
                        </a:rPr>
                        <a:t>Code every transcript</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3" marR="62363" marT="0" marB="0"/>
                </a:tc>
                <a:tc>
                  <a:txBody>
                    <a:bodyPr/>
                    <a:lstStyle/>
                    <a:p>
                      <a:pPr marL="0" marR="0">
                        <a:spcBef>
                          <a:spcPts val="0"/>
                        </a:spcBef>
                        <a:spcAft>
                          <a:spcPts val="0"/>
                        </a:spcAft>
                      </a:pPr>
                      <a:r>
                        <a:rPr lang="en-US" sz="1800" dirty="0">
                          <a:effectLst/>
                        </a:rPr>
                        <a:t>Emily, with backup as needed on Atlas from </a:t>
                      </a:r>
                      <a:r>
                        <a:rPr lang="en-US" sz="1800" dirty="0" err="1">
                          <a:effectLst/>
                        </a:rPr>
                        <a:t>Sohini</a:t>
                      </a:r>
                      <a:endParaRPr lang="en-US" sz="1800" dirty="0">
                        <a:effectLst/>
                      </a:endParaRPr>
                    </a:p>
                    <a:p>
                      <a:pPr marL="0" marR="0">
                        <a:spcBef>
                          <a:spcPts val="0"/>
                        </a:spcBef>
                        <a:spcAft>
                          <a:spcPts val="0"/>
                        </a:spcAft>
                      </a:pPr>
                      <a:r>
                        <a:rPr lang="en-US" sz="1800" dirty="0">
                          <a:effectLst/>
                        </a:rPr>
                        <a:t>Management role: 20% effort weekly</a:t>
                      </a:r>
                    </a:p>
                    <a:p>
                      <a:pPr marL="0" marR="0">
                        <a:spcBef>
                          <a:spcPts val="0"/>
                        </a:spcBef>
                        <a:spcAft>
                          <a:spcPts val="0"/>
                        </a:spcAft>
                      </a:pPr>
                      <a:r>
                        <a:rPr lang="en-US" sz="1800" dirty="0">
                          <a:effectLst/>
                        </a:rPr>
                        <a:t>Coding: 10 hospitals (150 hours per round, 1 hour per </a:t>
                      </a:r>
                      <a:r>
                        <a:rPr lang="en-US" sz="1800" dirty="0" err="1">
                          <a:effectLst/>
                        </a:rPr>
                        <a:t>tx</a:t>
                      </a:r>
                      <a:r>
                        <a:rPr lang="en-US" sz="1800" dirty="0">
                          <a:effectLst/>
                        </a:rPr>
                        <a:t>)</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3" marR="62363" marT="0" marB="0"/>
                </a:tc>
                <a:extLst>
                  <a:ext uri="{0D108BD9-81ED-4DB2-BD59-A6C34878D82A}">
                    <a16:rowId xmlns:a16="http://schemas.microsoft.com/office/drawing/2014/main" val="10001"/>
                  </a:ext>
                </a:extLst>
              </a:tr>
              <a:tr h="839207">
                <a:tc>
                  <a:txBody>
                    <a:bodyPr/>
                    <a:lstStyle/>
                    <a:p>
                      <a:pPr marL="0" marR="0">
                        <a:spcBef>
                          <a:spcPts val="0"/>
                        </a:spcBef>
                        <a:spcAft>
                          <a:spcPts val="0"/>
                        </a:spcAft>
                      </a:pPr>
                      <a:r>
                        <a:rPr lang="en-US" sz="1800" dirty="0">
                          <a:effectLst/>
                        </a:rPr>
                        <a:t>Second coder:</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3" marR="62363" marT="0" marB="0"/>
                </a:tc>
                <a:tc>
                  <a:txBody>
                    <a:bodyPr/>
                    <a:lstStyle/>
                    <a:p>
                      <a:pPr marL="0" marR="0">
                        <a:spcBef>
                          <a:spcPts val="0"/>
                        </a:spcBef>
                        <a:spcAft>
                          <a:spcPts val="0"/>
                        </a:spcAft>
                      </a:pPr>
                      <a:r>
                        <a:rPr lang="en-US" sz="1800" dirty="0">
                          <a:effectLst/>
                        </a:rPr>
                        <a:t>Heather – 5 hospitals (50 hours per round, 1 hour per </a:t>
                      </a:r>
                      <a:r>
                        <a:rPr lang="en-US" sz="1800" dirty="0" err="1">
                          <a:effectLst/>
                        </a:rPr>
                        <a:t>tx</a:t>
                      </a:r>
                      <a:r>
                        <a:rPr lang="en-US" sz="1800" dirty="0">
                          <a:effectLst/>
                        </a:rPr>
                        <a:t>)</a:t>
                      </a:r>
                    </a:p>
                    <a:p>
                      <a:pPr marL="0" marR="0">
                        <a:spcBef>
                          <a:spcPts val="0"/>
                        </a:spcBef>
                        <a:spcAft>
                          <a:spcPts val="0"/>
                        </a:spcAft>
                      </a:pPr>
                      <a:r>
                        <a:rPr lang="en-US" sz="1800" dirty="0">
                          <a:effectLst/>
                        </a:rPr>
                        <a:t>Amanda – 5 hospitals (50 hours per round,  hour per </a:t>
                      </a:r>
                      <a:r>
                        <a:rPr lang="en-US" sz="1800" dirty="0" err="1">
                          <a:effectLst/>
                        </a:rPr>
                        <a:t>tx</a:t>
                      </a:r>
                      <a:r>
                        <a:rPr lang="en-US" sz="1800" dirty="0">
                          <a:effectLst/>
                        </a:rPr>
                        <a:t>)</a:t>
                      </a:r>
                    </a:p>
                    <a:p>
                      <a:pPr marL="0" marR="0">
                        <a:spcBef>
                          <a:spcPts val="0"/>
                        </a:spcBef>
                        <a:spcAft>
                          <a:spcPts val="0"/>
                        </a:spcAft>
                      </a:pPr>
                      <a:r>
                        <a:rPr lang="en-US" sz="1800" dirty="0">
                          <a:effectLst/>
                        </a:rPr>
                        <a:t>Note: we will mix up assignments so Betsy and Signe are reading both Heather and Amanda’s codes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3" marR="62363" marT="0" marB="0"/>
                </a:tc>
                <a:extLst>
                  <a:ext uri="{0D108BD9-81ED-4DB2-BD59-A6C34878D82A}">
                    <a16:rowId xmlns:a16="http://schemas.microsoft.com/office/drawing/2014/main" val="10002"/>
                  </a:ext>
                </a:extLst>
              </a:tr>
              <a:tr h="297784">
                <a:tc>
                  <a:txBody>
                    <a:bodyPr/>
                    <a:lstStyle/>
                    <a:p>
                      <a:pPr marL="0" marR="0">
                        <a:spcBef>
                          <a:spcPts val="0"/>
                        </a:spcBef>
                        <a:spcAft>
                          <a:spcPts val="0"/>
                        </a:spcAft>
                      </a:pPr>
                      <a:r>
                        <a:rPr lang="en-US" sz="1800" dirty="0">
                          <a:effectLst/>
                        </a:rPr>
                        <a:t>First expert read: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3" marR="62363" marT="0" marB="0"/>
                </a:tc>
                <a:tc>
                  <a:txBody>
                    <a:bodyPr/>
                    <a:lstStyle/>
                    <a:p>
                      <a:pPr marL="0" marR="0">
                        <a:spcBef>
                          <a:spcPts val="0"/>
                        </a:spcBef>
                        <a:spcAft>
                          <a:spcPts val="0"/>
                        </a:spcAft>
                      </a:pPr>
                      <a:r>
                        <a:rPr lang="en-US" sz="1800" dirty="0">
                          <a:effectLst/>
                        </a:rPr>
                        <a:t>Leslie – all hospitals (75 hours per round at 45min per </a:t>
                      </a:r>
                      <a:r>
                        <a:rPr lang="en-US" sz="1800" dirty="0" err="1">
                          <a:effectLst/>
                        </a:rPr>
                        <a:t>tx</a:t>
                      </a:r>
                      <a:r>
                        <a:rPr lang="en-US" sz="1800" dirty="0">
                          <a:effectLst/>
                        </a:rPr>
                        <a:t>)</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3" marR="62363" marT="0" marB="0"/>
                </a:tc>
                <a:extLst>
                  <a:ext uri="{0D108BD9-81ED-4DB2-BD59-A6C34878D82A}">
                    <a16:rowId xmlns:a16="http://schemas.microsoft.com/office/drawing/2014/main" val="10003"/>
                  </a:ext>
                </a:extLst>
              </a:tr>
              <a:tr h="595567">
                <a:tc>
                  <a:txBody>
                    <a:bodyPr/>
                    <a:lstStyle/>
                    <a:p>
                      <a:pPr marL="0" marR="0">
                        <a:spcBef>
                          <a:spcPts val="0"/>
                        </a:spcBef>
                        <a:spcAft>
                          <a:spcPts val="0"/>
                        </a:spcAft>
                      </a:pPr>
                      <a:r>
                        <a:rPr lang="en-US" sz="1800" dirty="0">
                          <a:effectLst/>
                        </a:rPr>
                        <a:t>Second expert read: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3" marR="62363" marT="0" marB="0"/>
                </a:tc>
                <a:tc>
                  <a:txBody>
                    <a:bodyPr/>
                    <a:lstStyle/>
                    <a:p>
                      <a:pPr marL="0" marR="0">
                        <a:spcBef>
                          <a:spcPts val="0"/>
                        </a:spcBef>
                        <a:spcAft>
                          <a:spcPts val="0"/>
                        </a:spcAft>
                      </a:pPr>
                      <a:r>
                        <a:rPr lang="en-US" sz="1800" dirty="0">
                          <a:effectLst/>
                        </a:rPr>
                        <a:t>Betsy – 4 hospitals (30 hours at 45 min per </a:t>
                      </a:r>
                      <a:r>
                        <a:rPr lang="en-US" sz="1800" dirty="0" err="1">
                          <a:effectLst/>
                        </a:rPr>
                        <a:t>tx</a:t>
                      </a:r>
                      <a:r>
                        <a:rPr lang="en-US" sz="1800" dirty="0">
                          <a:effectLst/>
                        </a:rPr>
                        <a:t>)</a:t>
                      </a:r>
                    </a:p>
                    <a:p>
                      <a:pPr marL="0" marR="0">
                        <a:spcBef>
                          <a:spcPts val="0"/>
                        </a:spcBef>
                        <a:spcAft>
                          <a:spcPts val="0"/>
                        </a:spcAft>
                      </a:pPr>
                      <a:r>
                        <a:rPr lang="en-US" sz="1800" dirty="0">
                          <a:effectLst/>
                        </a:rPr>
                        <a:t>Signe – 6 hospitals (45 hours at 45 min per </a:t>
                      </a:r>
                      <a:r>
                        <a:rPr lang="en-US" sz="1800" dirty="0" err="1">
                          <a:effectLst/>
                        </a:rPr>
                        <a:t>tx</a:t>
                      </a:r>
                      <a:r>
                        <a:rPr lang="en-US" sz="1800" dirty="0">
                          <a:effectLst/>
                        </a:rPr>
                        <a:t>)</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3" marR="62363" marT="0" marB="0"/>
                </a:tc>
                <a:extLst>
                  <a:ext uri="{0D108BD9-81ED-4DB2-BD59-A6C34878D82A}">
                    <a16:rowId xmlns:a16="http://schemas.microsoft.com/office/drawing/2014/main" val="10004"/>
                  </a:ext>
                </a:extLst>
              </a:tr>
              <a:tr h="595567">
                <a:tc>
                  <a:txBody>
                    <a:bodyPr/>
                    <a:lstStyle/>
                    <a:p>
                      <a:pPr marL="0" marR="0">
                        <a:spcBef>
                          <a:spcPts val="0"/>
                        </a:spcBef>
                        <a:spcAft>
                          <a:spcPts val="0"/>
                        </a:spcAft>
                      </a:pPr>
                      <a:r>
                        <a:rPr lang="en-US" sz="1800" dirty="0">
                          <a:effectLst/>
                        </a:rPr>
                        <a:t>Additional reads: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3" marR="62363" marT="0" marB="0"/>
                </a:tc>
                <a:tc>
                  <a:txBody>
                    <a:bodyPr/>
                    <a:lstStyle/>
                    <a:p>
                      <a:pPr marL="0" marR="0">
                        <a:spcBef>
                          <a:spcPts val="0"/>
                        </a:spcBef>
                        <a:spcAft>
                          <a:spcPts val="0"/>
                        </a:spcAft>
                      </a:pPr>
                      <a:r>
                        <a:rPr lang="en-US" sz="1800" dirty="0">
                          <a:effectLst/>
                        </a:rPr>
                        <a:t>LSL faculty as needed for breadth, especially those that conducted the specific visit being coded</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2363" marR="62363"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2562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0C937-3323-45CB-9060-205AFFE500F8}"/>
              </a:ext>
            </a:extLst>
          </p:cNvPr>
          <p:cNvSpPr>
            <a:spLocks noGrp="1"/>
          </p:cNvSpPr>
          <p:nvPr>
            <p:ph type="title"/>
          </p:nvPr>
        </p:nvSpPr>
        <p:spPr/>
        <p:txBody>
          <a:bodyPr/>
          <a:lstStyle/>
          <a:p>
            <a:r>
              <a:rPr lang="en-US" dirty="0"/>
              <a:t>Overview of our session</a:t>
            </a:r>
          </a:p>
        </p:txBody>
      </p:sp>
      <p:sp>
        <p:nvSpPr>
          <p:cNvPr id="3" name="Content Placeholder 2">
            <a:extLst>
              <a:ext uri="{FF2B5EF4-FFF2-40B4-BE49-F238E27FC236}">
                <a16:creationId xmlns:a16="http://schemas.microsoft.com/office/drawing/2014/main" id="{9C3FD3AF-9AEE-4E64-9373-7E654A403BF6}"/>
              </a:ext>
            </a:extLst>
          </p:cNvPr>
          <p:cNvSpPr>
            <a:spLocks noGrp="1"/>
          </p:cNvSpPr>
          <p:nvPr>
            <p:ph sz="quarter" idx="1"/>
          </p:nvPr>
        </p:nvSpPr>
        <p:spPr>
          <a:xfrm>
            <a:off x="612648" y="1896626"/>
            <a:ext cx="8153400" cy="4495800"/>
          </a:xfrm>
        </p:spPr>
        <p:txBody>
          <a:bodyPr/>
          <a:lstStyle/>
          <a:p>
            <a:r>
              <a:rPr lang="en-US" sz="2800" dirty="0"/>
              <a:t>Qualitative methods in large scale research projects</a:t>
            </a:r>
          </a:p>
          <a:p>
            <a:r>
              <a:rPr lang="en-US" sz="2800" dirty="0"/>
              <a:t>Challenges in implementation</a:t>
            </a:r>
          </a:p>
          <a:p>
            <a:r>
              <a:rPr lang="en-US" sz="2800" dirty="0"/>
              <a:t>Strategies: Illustrations from Leadership Saves Lives</a:t>
            </a:r>
          </a:p>
          <a:p>
            <a:r>
              <a:rPr lang="en-US" sz="2800" dirty="0"/>
              <a:t>Application to your current work/discussion</a:t>
            </a:r>
          </a:p>
        </p:txBody>
      </p:sp>
    </p:spTree>
    <p:extLst>
      <p:ext uri="{BB962C8B-B14F-4D97-AF65-F5344CB8AC3E}">
        <p14:creationId xmlns:p14="http://schemas.microsoft.com/office/powerpoint/2010/main" val="2193712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28C3DE-7838-4C21-8B15-CD547B9DE198}"/>
              </a:ext>
            </a:extLst>
          </p:cNvPr>
          <p:cNvPicPr>
            <a:picLocks noChangeAspect="1"/>
          </p:cNvPicPr>
          <p:nvPr/>
        </p:nvPicPr>
        <p:blipFill>
          <a:blip r:embed="rId2"/>
          <a:stretch>
            <a:fillRect/>
          </a:stretch>
        </p:blipFill>
        <p:spPr>
          <a:xfrm>
            <a:off x="-16345" y="1205802"/>
            <a:ext cx="9160345" cy="5572919"/>
          </a:xfrm>
          <a:prstGeom prst="rect">
            <a:avLst/>
          </a:prstGeom>
        </p:spPr>
      </p:pic>
      <p:sp>
        <p:nvSpPr>
          <p:cNvPr id="3" name="TextBox 2">
            <a:extLst>
              <a:ext uri="{FF2B5EF4-FFF2-40B4-BE49-F238E27FC236}">
                <a16:creationId xmlns:a16="http://schemas.microsoft.com/office/drawing/2014/main" id="{B079782B-8E46-49F2-9DE7-FBC86670048B}"/>
              </a:ext>
            </a:extLst>
          </p:cNvPr>
          <p:cNvSpPr txBox="1"/>
          <p:nvPr/>
        </p:nvSpPr>
        <p:spPr>
          <a:xfrm>
            <a:off x="2024743" y="300446"/>
            <a:ext cx="5342709" cy="646331"/>
          </a:xfrm>
          <a:prstGeom prst="rect">
            <a:avLst/>
          </a:prstGeom>
          <a:noFill/>
        </p:spPr>
        <p:txBody>
          <a:bodyPr wrap="square" rtlCol="0">
            <a:spAutoFit/>
          </a:bodyPr>
          <a:lstStyle/>
          <a:p>
            <a:r>
              <a:rPr lang="en-US" sz="3600" dirty="0"/>
              <a:t>Example: Gantt Chart</a:t>
            </a:r>
          </a:p>
        </p:txBody>
      </p:sp>
    </p:spTree>
    <p:extLst>
      <p:ext uri="{BB962C8B-B14F-4D97-AF65-F5344CB8AC3E}">
        <p14:creationId xmlns:p14="http://schemas.microsoft.com/office/powerpoint/2010/main" val="1332692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92017" y="144075"/>
            <a:ext cx="6751983" cy="990600"/>
          </a:xfrm>
        </p:spPr>
        <p:txBody>
          <a:bodyPr/>
          <a:lstStyle/>
          <a:p>
            <a:r>
              <a:rPr lang="en-US" sz="3600" dirty="0"/>
              <a:t>Example: Audit Trail</a:t>
            </a:r>
          </a:p>
        </p:txBody>
      </p:sp>
      <p:pic>
        <p:nvPicPr>
          <p:cNvPr id="3" name="Picture 2">
            <a:extLst>
              <a:ext uri="{FF2B5EF4-FFF2-40B4-BE49-F238E27FC236}">
                <a16:creationId xmlns:a16="http://schemas.microsoft.com/office/drawing/2014/main" id="{88E06B69-04D9-4B7C-AFF5-BDE281BFE3D7}"/>
              </a:ext>
            </a:extLst>
          </p:cNvPr>
          <p:cNvPicPr>
            <a:picLocks noChangeAspect="1"/>
          </p:cNvPicPr>
          <p:nvPr/>
        </p:nvPicPr>
        <p:blipFill>
          <a:blip r:embed="rId2"/>
          <a:stretch>
            <a:fillRect/>
          </a:stretch>
        </p:blipFill>
        <p:spPr>
          <a:xfrm>
            <a:off x="261257" y="961946"/>
            <a:ext cx="8775166" cy="5896054"/>
          </a:xfrm>
          <a:prstGeom prst="rect">
            <a:avLst/>
          </a:prstGeom>
        </p:spPr>
      </p:pic>
    </p:spTree>
    <p:extLst>
      <p:ext uri="{BB962C8B-B14F-4D97-AF65-F5344CB8AC3E}">
        <p14:creationId xmlns:p14="http://schemas.microsoft.com/office/powerpoint/2010/main" val="44524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F4C4E1-160A-4A98-971C-77EE9C0AD785}"/>
              </a:ext>
            </a:extLst>
          </p:cNvPr>
          <p:cNvPicPr>
            <a:picLocks noChangeAspect="1"/>
          </p:cNvPicPr>
          <p:nvPr/>
        </p:nvPicPr>
        <p:blipFill>
          <a:blip r:embed="rId2"/>
          <a:stretch>
            <a:fillRect/>
          </a:stretch>
        </p:blipFill>
        <p:spPr>
          <a:xfrm>
            <a:off x="0" y="1290309"/>
            <a:ext cx="9144000" cy="5374664"/>
          </a:xfrm>
          <a:prstGeom prst="rect">
            <a:avLst/>
          </a:prstGeom>
        </p:spPr>
      </p:pic>
      <p:sp>
        <p:nvSpPr>
          <p:cNvPr id="3" name="TextBox 2">
            <a:extLst>
              <a:ext uri="{FF2B5EF4-FFF2-40B4-BE49-F238E27FC236}">
                <a16:creationId xmlns:a16="http://schemas.microsoft.com/office/drawing/2014/main" id="{8B49D4BD-160F-4638-9EDA-3A882C7B92C1}"/>
              </a:ext>
            </a:extLst>
          </p:cNvPr>
          <p:cNvSpPr txBox="1"/>
          <p:nvPr/>
        </p:nvSpPr>
        <p:spPr>
          <a:xfrm>
            <a:off x="1244813" y="222837"/>
            <a:ext cx="6922707" cy="652093"/>
          </a:xfrm>
          <a:prstGeom prst="rect">
            <a:avLst/>
          </a:prstGeom>
          <a:noFill/>
        </p:spPr>
        <p:txBody>
          <a:bodyPr wrap="square" rtlCol="0">
            <a:spAutoFit/>
          </a:bodyPr>
          <a:lstStyle/>
          <a:p>
            <a:r>
              <a:rPr lang="en-US" sz="3600" dirty="0"/>
              <a:t>Example: Code structure tracker</a:t>
            </a:r>
          </a:p>
        </p:txBody>
      </p:sp>
    </p:spTree>
    <p:extLst>
      <p:ext uri="{BB962C8B-B14F-4D97-AF65-F5344CB8AC3E}">
        <p14:creationId xmlns:p14="http://schemas.microsoft.com/office/powerpoint/2010/main" val="650901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7A9B-64EC-43EE-BFE8-642AFFEFDA27}"/>
              </a:ext>
            </a:extLst>
          </p:cNvPr>
          <p:cNvSpPr>
            <a:spLocks noGrp="1"/>
          </p:cNvSpPr>
          <p:nvPr>
            <p:ph type="title"/>
          </p:nvPr>
        </p:nvSpPr>
        <p:spPr/>
        <p:txBody>
          <a:bodyPr/>
          <a:lstStyle/>
          <a:p>
            <a:r>
              <a:rPr lang="en-US" sz="3600" dirty="0"/>
              <a:t>Sampling and data collection</a:t>
            </a:r>
          </a:p>
        </p:txBody>
      </p:sp>
      <p:sp>
        <p:nvSpPr>
          <p:cNvPr id="3" name="Content Placeholder 2">
            <a:extLst>
              <a:ext uri="{FF2B5EF4-FFF2-40B4-BE49-F238E27FC236}">
                <a16:creationId xmlns:a16="http://schemas.microsoft.com/office/drawing/2014/main" id="{A36D1BC2-24D3-456E-8090-1B084DB2F8BF}"/>
              </a:ext>
            </a:extLst>
          </p:cNvPr>
          <p:cNvSpPr>
            <a:spLocks noGrp="1"/>
          </p:cNvSpPr>
          <p:nvPr>
            <p:ph sz="quarter" idx="1"/>
          </p:nvPr>
        </p:nvSpPr>
        <p:spPr>
          <a:xfrm>
            <a:off x="612648" y="1774704"/>
            <a:ext cx="8153400" cy="4495800"/>
          </a:xfrm>
        </p:spPr>
        <p:txBody>
          <a:bodyPr/>
          <a:lstStyle/>
          <a:p>
            <a:r>
              <a:rPr lang="en-US" sz="2800" dirty="0"/>
              <a:t>Random purposeful approach EACH WAVE</a:t>
            </a:r>
          </a:p>
          <a:p>
            <a:r>
              <a:rPr lang="en-US" sz="2800" dirty="0"/>
              <a:t>Saturation per unit of analysis (LSL = hospital)</a:t>
            </a:r>
          </a:p>
          <a:p>
            <a:r>
              <a:rPr lang="en-US" sz="2800" dirty="0"/>
              <a:t>Retention not always a goal</a:t>
            </a:r>
          </a:p>
          <a:p>
            <a:r>
              <a:rPr lang="en-US" sz="2800" dirty="0"/>
              <a:t>Matching expertise interviewer to respondent, consistent across waves</a:t>
            </a:r>
          </a:p>
          <a:p>
            <a:r>
              <a:rPr lang="en-US" sz="2800" dirty="0"/>
              <a:t>Refine data collection strategy in each wave based on prior findings</a:t>
            </a:r>
          </a:p>
        </p:txBody>
      </p:sp>
    </p:spTree>
    <p:extLst>
      <p:ext uri="{BB962C8B-B14F-4D97-AF65-F5344CB8AC3E}">
        <p14:creationId xmlns:p14="http://schemas.microsoft.com/office/powerpoint/2010/main" val="16261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3898E1-ED0A-4D59-B4EF-1405253CE54D}"/>
              </a:ext>
            </a:extLst>
          </p:cNvPr>
          <p:cNvSpPr txBox="1"/>
          <p:nvPr/>
        </p:nvSpPr>
        <p:spPr>
          <a:xfrm>
            <a:off x="587829" y="305973"/>
            <a:ext cx="8249696" cy="646331"/>
          </a:xfrm>
          <a:prstGeom prst="rect">
            <a:avLst/>
          </a:prstGeom>
          <a:noFill/>
        </p:spPr>
        <p:txBody>
          <a:bodyPr wrap="square" rtlCol="0">
            <a:spAutoFit/>
          </a:bodyPr>
          <a:lstStyle/>
          <a:p>
            <a:r>
              <a:rPr lang="en-US" sz="3600" dirty="0"/>
              <a:t>Example: Respondent Wave, Hospital A</a:t>
            </a:r>
          </a:p>
        </p:txBody>
      </p:sp>
      <p:pic>
        <p:nvPicPr>
          <p:cNvPr id="4" name="Picture 3">
            <a:extLst>
              <a:ext uri="{FF2B5EF4-FFF2-40B4-BE49-F238E27FC236}">
                <a16:creationId xmlns:a16="http://schemas.microsoft.com/office/drawing/2014/main" id="{93E22FA6-1B5F-4B6E-8A3C-889FC15D15B6}"/>
              </a:ext>
            </a:extLst>
          </p:cNvPr>
          <p:cNvPicPr>
            <a:picLocks noChangeAspect="1"/>
          </p:cNvPicPr>
          <p:nvPr/>
        </p:nvPicPr>
        <p:blipFill>
          <a:blip r:embed="rId2"/>
          <a:stretch>
            <a:fillRect/>
          </a:stretch>
        </p:blipFill>
        <p:spPr>
          <a:xfrm>
            <a:off x="0" y="1418961"/>
            <a:ext cx="9144000" cy="4020078"/>
          </a:xfrm>
          <a:prstGeom prst="rect">
            <a:avLst/>
          </a:prstGeom>
        </p:spPr>
      </p:pic>
    </p:spTree>
    <p:extLst>
      <p:ext uri="{BB962C8B-B14F-4D97-AF65-F5344CB8AC3E}">
        <p14:creationId xmlns:p14="http://schemas.microsoft.com/office/powerpoint/2010/main" val="2473907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7A9B-64EC-43EE-BFE8-642AFFEFDA27}"/>
              </a:ext>
            </a:extLst>
          </p:cNvPr>
          <p:cNvSpPr>
            <a:spLocks noGrp="1"/>
          </p:cNvSpPr>
          <p:nvPr>
            <p:ph type="title"/>
          </p:nvPr>
        </p:nvSpPr>
        <p:spPr/>
        <p:txBody>
          <a:bodyPr/>
          <a:lstStyle/>
          <a:p>
            <a:r>
              <a:rPr lang="en-US" sz="3600" dirty="0"/>
              <a:t>Analysis: Coding</a:t>
            </a:r>
          </a:p>
        </p:txBody>
      </p:sp>
      <p:sp>
        <p:nvSpPr>
          <p:cNvPr id="3" name="Content Placeholder 2">
            <a:extLst>
              <a:ext uri="{FF2B5EF4-FFF2-40B4-BE49-F238E27FC236}">
                <a16:creationId xmlns:a16="http://schemas.microsoft.com/office/drawing/2014/main" id="{A36D1BC2-24D3-456E-8090-1B084DB2F8BF}"/>
              </a:ext>
            </a:extLst>
          </p:cNvPr>
          <p:cNvSpPr>
            <a:spLocks noGrp="1"/>
          </p:cNvSpPr>
          <p:nvPr>
            <p:ph sz="quarter" idx="1"/>
          </p:nvPr>
        </p:nvSpPr>
        <p:spPr>
          <a:xfrm>
            <a:off x="612648" y="1832112"/>
            <a:ext cx="8042741" cy="4744759"/>
          </a:xfrm>
        </p:spPr>
        <p:txBody>
          <a:bodyPr/>
          <a:lstStyle/>
          <a:p>
            <a:r>
              <a:rPr lang="en-US" sz="2800" dirty="0"/>
              <a:t>Establish efficient coding processes</a:t>
            </a:r>
          </a:p>
          <a:p>
            <a:r>
              <a:rPr lang="en-US" sz="2800" dirty="0"/>
              <a:t>Elicit expert input</a:t>
            </a:r>
          </a:p>
          <a:p>
            <a:r>
              <a:rPr lang="en-US" sz="2800" dirty="0"/>
              <a:t>Use integrated approach to coding</a:t>
            </a:r>
          </a:p>
          <a:p>
            <a:r>
              <a:rPr lang="en-US" sz="2800" dirty="0"/>
              <a:t>Create timetable to allow for iterative input into subsequent round</a:t>
            </a:r>
          </a:p>
          <a:p>
            <a:endParaRPr lang="en-US" sz="2800" dirty="0"/>
          </a:p>
          <a:p>
            <a:pPr marL="0" indent="0">
              <a:buNone/>
            </a:pPr>
            <a:r>
              <a:rPr lang="en-US" sz="1800" i="1" dirty="0"/>
              <a:t>Bradley EH, Curry LA, Devers KJ. Qualitative data analysis for health services research: developing taxonomy, themes, and theory.  </a:t>
            </a:r>
            <a:r>
              <a:rPr lang="en-US" sz="1800" i="1" u="sng" dirty="0"/>
              <a:t>Health Services Research</a:t>
            </a:r>
            <a:r>
              <a:rPr lang="en-US" sz="1800" i="1" dirty="0"/>
              <a:t>, 2007; 42(4):1758-1772. PMCID: PMC1955280</a:t>
            </a:r>
          </a:p>
          <a:p>
            <a:endParaRPr lang="en-US" sz="2800" dirty="0"/>
          </a:p>
        </p:txBody>
      </p:sp>
    </p:spTree>
    <p:extLst>
      <p:ext uri="{BB962C8B-B14F-4D97-AF65-F5344CB8AC3E}">
        <p14:creationId xmlns:p14="http://schemas.microsoft.com/office/powerpoint/2010/main" val="201180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ADE018-C098-4D7B-BC71-B20632271F86}"/>
              </a:ext>
            </a:extLst>
          </p:cNvPr>
          <p:cNvSpPr/>
          <p:nvPr/>
        </p:nvSpPr>
        <p:spPr>
          <a:xfrm>
            <a:off x="5989320" y="6185263"/>
            <a:ext cx="2997926" cy="672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F572F01-51D3-4DC9-87E8-E02CEB16BD0E}"/>
              </a:ext>
            </a:extLst>
          </p:cNvPr>
          <p:cNvSpPr>
            <a:spLocks noGrp="1"/>
          </p:cNvSpPr>
          <p:nvPr>
            <p:ph type="title" idx="4294967295"/>
          </p:nvPr>
        </p:nvSpPr>
        <p:spPr>
          <a:xfrm>
            <a:off x="0" y="0"/>
            <a:ext cx="9144000" cy="1219200"/>
          </a:xfrm>
        </p:spPr>
        <p:txBody>
          <a:bodyPr/>
          <a:lstStyle/>
          <a:p>
            <a:pPr algn="ctr"/>
            <a:r>
              <a:rPr lang="en-US" sz="3600" dirty="0"/>
              <a:t>Example: Coding team process</a:t>
            </a:r>
          </a:p>
        </p:txBody>
      </p:sp>
      <p:pic>
        <p:nvPicPr>
          <p:cNvPr id="5" name="Picture 4">
            <a:extLst>
              <a:ext uri="{FF2B5EF4-FFF2-40B4-BE49-F238E27FC236}">
                <a16:creationId xmlns:a16="http://schemas.microsoft.com/office/drawing/2014/main" id="{55BB97C9-FC42-497A-8AA0-EE9003FDD674}"/>
              </a:ext>
            </a:extLst>
          </p:cNvPr>
          <p:cNvPicPr>
            <a:picLocks noChangeAspect="1"/>
          </p:cNvPicPr>
          <p:nvPr/>
        </p:nvPicPr>
        <p:blipFill>
          <a:blip r:embed="rId2"/>
          <a:stretch>
            <a:fillRect/>
          </a:stretch>
        </p:blipFill>
        <p:spPr>
          <a:xfrm>
            <a:off x="145997" y="1034763"/>
            <a:ext cx="8936531" cy="5738654"/>
          </a:xfrm>
          <a:prstGeom prst="rect">
            <a:avLst/>
          </a:prstGeom>
          <a:solidFill>
            <a:schemeClr val="bg1"/>
          </a:solidFill>
          <a:ln w="22225">
            <a:solidFill>
              <a:schemeClr val="tx1"/>
            </a:solidFill>
          </a:ln>
        </p:spPr>
      </p:pic>
    </p:spTree>
    <p:extLst>
      <p:ext uri="{BB962C8B-B14F-4D97-AF65-F5344CB8AC3E}">
        <p14:creationId xmlns:p14="http://schemas.microsoft.com/office/powerpoint/2010/main" val="1752041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83083" y="118183"/>
            <a:ext cx="8761693" cy="815622"/>
          </a:xfrm>
          <a:prstGeom prst="rect">
            <a:avLst/>
          </a:prstGeom>
        </p:spPr>
        <p:txBody>
          <a:bodyPr anchor="b">
            <a:noAutofit/>
          </a:bodyPr>
          <a:lstStyle/>
          <a:p>
            <a:pPr algn="ctr" fontAlgn="auto">
              <a:spcAft>
                <a:spcPts val="0"/>
              </a:spcAft>
              <a:defRPr/>
            </a:pPr>
            <a:r>
              <a:rPr lang="en-US" sz="3600" dirty="0">
                <a:latin typeface="+mn-lt"/>
                <a:ea typeface="+mj-ea"/>
                <a:cs typeface="Calibri" pitchFamily="34" charset="0"/>
              </a:rPr>
              <a:t>Integrating content and methods expertise</a:t>
            </a:r>
          </a:p>
        </p:txBody>
      </p:sp>
      <p:sp>
        <p:nvSpPr>
          <p:cNvPr id="15363" name="Rectangle 4"/>
          <p:cNvSpPr>
            <a:spLocks noChangeArrowheads="1"/>
          </p:cNvSpPr>
          <p:nvPr/>
        </p:nvSpPr>
        <p:spPr bwMode="auto">
          <a:xfrm>
            <a:off x="5715000" y="6477000"/>
            <a:ext cx="7772400" cy="1306689"/>
          </a:xfrm>
          <a:prstGeom prst="rect">
            <a:avLst/>
          </a:prstGeom>
          <a:noFill/>
          <a:ln w="9525">
            <a:noFill/>
            <a:miter lim="800000"/>
            <a:headEnd/>
            <a:tailEnd/>
          </a:ln>
        </p:spPr>
        <p:txBody>
          <a:bodyPr anchor="ctr"/>
          <a:lstStyle/>
          <a:p>
            <a:pPr algn="ctr"/>
            <a:endParaRPr lang="en-US" sz="3911" dirty="0">
              <a:latin typeface="Calibri" pitchFamily="34" charset="0"/>
            </a:endParaRPr>
          </a:p>
        </p:txBody>
      </p:sp>
      <p:sp>
        <p:nvSpPr>
          <p:cNvPr id="15364" name="Rectangle 5"/>
          <p:cNvSpPr>
            <a:spLocks noChangeArrowheads="1"/>
          </p:cNvSpPr>
          <p:nvPr/>
        </p:nvSpPr>
        <p:spPr bwMode="auto">
          <a:xfrm>
            <a:off x="1524000" y="3970867"/>
            <a:ext cx="6400800" cy="1557867"/>
          </a:xfrm>
          <a:prstGeom prst="rect">
            <a:avLst/>
          </a:prstGeom>
          <a:noFill/>
          <a:ln w="9525">
            <a:noFill/>
            <a:miter lim="800000"/>
            <a:headEnd/>
            <a:tailEnd/>
          </a:ln>
        </p:spPr>
        <p:txBody>
          <a:bodyPr/>
          <a:lstStyle/>
          <a:p>
            <a:pPr algn="ctr">
              <a:spcBef>
                <a:spcPct val="20000"/>
              </a:spcBef>
            </a:pPr>
            <a:endParaRPr lang="en-US" sz="2844" dirty="0">
              <a:latin typeface="Calibri" pitchFamily="34" charset="0"/>
            </a:endParaRPr>
          </a:p>
        </p:txBody>
      </p:sp>
      <p:sp>
        <p:nvSpPr>
          <p:cNvPr id="8" name="Rectangle 6"/>
          <p:cNvSpPr>
            <a:spLocks noChangeArrowheads="1"/>
          </p:cNvSpPr>
          <p:nvPr/>
        </p:nvSpPr>
        <p:spPr bwMode="auto">
          <a:xfrm>
            <a:off x="0" y="5325533"/>
            <a:ext cx="8763000" cy="609600"/>
          </a:xfrm>
          <a:prstGeom prst="rect">
            <a:avLst/>
          </a:prstGeom>
          <a:noFill/>
          <a:ln w="9525">
            <a:noFill/>
            <a:miter lim="800000"/>
            <a:headEnd/>
            <a:tailEnd/>
          </a:ln>
        </p:spPr>
        <p:txBody>
          <a:bodyPr/>
          <a:lstStyle/>
          <a:p>
            <a:pPr>
              <a:spcBef>
                <a:spcPct val="20000"/>
              </a:spcBef>
              <a:buFontTx/>
              <a:buChar char="•"/>
              <a:defRPr/>
            </a:pPr>
            <a:endParaRPr lang="en-US" sz="2844" dirty="0">
              <a:latin typeface="Calibri" pitchFamily="34" charset="0"/>
            </a:endParaRPr>
          </a:p>
        </p:txBody>
      </p:sp>
      <p:sp>
        <p:nvSpPr>
          <p:cNvPr id="9" name="Rectangle 7"/>
          <p:cNvSpPr>
            <a:spLocks noChangeArrowheads="1"/>
          </p:cNvSpPr>
          <p:nvPr/>
        </p:nvSpPr>
        <p:spPr bwMode="auto">
          <a:xfrm>
            <a:off x="381000" y="4783667"/>
            <a:ext cx="8763000" cy="541867"/>
          </a:xfrm>
          <a:prstGeom prst="rect">
            <a:avLst/>
          </a:prstGeom>
          <a:noFill/>
          <a:ln w="9525">
            <a:noFill/>
            <a:miter lim="800000"/>
            <a:headEnd/>
            <a:tailEnd/>
          </a:ln>
        </p:spPr>
        <p:txBody>
          <a:bodyPr/>
          <a:lstStyle/>
          <a:p>
            <a:pPr>
              <a:spcBef>
                <a:spcPct val="20000"/>
              </a:spcBef>
              <a:buFontTx/>
              <a:buChar char="•"/>
              <a:defRPr/>
            </a:pPr>
            <a:endParaRPr lang="en-US" sz="2844" dirty="0">
              <a:latin typeface="Calibri" pitchFamily="34" charset="0"/>
            </a:endParaRPr>
          </a:p>
        </p:txBody>
      </p:sp>
      <p:sp>
        <p:nvSpPr>
          <p:cNvPr id="10" name="Rectangle 9"/>
          <p:cNvSpPr>
            <a:spLocks noChangeArrowheads="1"/>
          </p:cNvSpPr>
          <p:nvPr/>
        </p:nvSpPr>
        <p:spPr bwMode="auto">
          <a:xfrm>
            <a:off x="381000" y="5393267"/>
            <a:ext cx="8763000" cy="541867"/>
          </a:xfrm>
          <a:prstGeom prst="rect">
            <a:avLst/>
          </a:prstGeom>
          <a:noFill/>
          <a:ln w="9525">
            <a:noFill/>
            <a:miter lim="800000"/>
            <a:headEnd/>
            <a:tailEnd/>
          </a:ln>
        </p:spPr>
        <p:txBody>
          <a:bodyPr/>
          <a:lstStyle/>
          <a:p>
            <a:pPr>
              <a:spcBef>
                <a:spcPct val="20000"/>
              </a:spcBef>
              <a:buFontTx/>
              <a:buChar char="•"/>
              <a:defRPr/>
            </a:pPr>
            <a:endParaRPr lang="en-US" sz="2844" dirty="0">
              <a:latin typeface="Calibri" pitchFamily="34" charset="0"/>
            </a:endParaRPr>
          </a:p>
        </p:txBody>
      </p:sp>
      <p:sp>
        <p:nvSpPr>
          <p:cNvPr id="15368" name="Text Box 3"/>
          <p:cNvSpPr txBox="1">
            <a:spLocks noChangeArrowheads="1"/>
          </p:cNvSpPr>
          <p:nvPr/>
        </p:nvSpPr>
        <p:spPr bwMode="auto">
          <a:xfrm>
            <a:off x="304800" y="1803400"/>
            <a:ext cx="2235200" cy="1896533"/>
          </a:xfrm>
          <a:prstGeom prst="rect">
            <a:avLst/>
          </a:prstGeom>
          <a:noFill/>
          <a:ln w="12700" algn="ctr">
            <a:noFill/>
            <a:miter lim="800000"/>
            <a:headEnd/>
            <a:tailEnd/>
          </a:ln>
        </p:spPr>
        <p:txBody>
          <a:bodyPr/>
          <a:lstStyle/>
          <a:p>
            <a:pPr algn="ctr"/>
            <a:r>
              <a:rPr lang="en-US" sz="2489" dirty="0">
                <a:latin typeface="+mj-lt"/>
                <a:cs typeface="Calibri" pitchFamily="34" charset="0"/>
              </a:rPr>
              <a:t>Content experts inform initial codes</a:t>
            </a:r>
          </a:p>
        </p:txBody>
      </p:sp>
      <p:sp>
        <p:nvSpPr>
          <p:cNvPr id="12" name="AutoShape 5"/>
          <p:cNvSpPr>
            <a:spLocks noChangeArrowheads="1"/>
          </p:cNvSpPr>
          <p:nvPr/>
        </p:nvSpPr>
        <p:spPr bwMode="auto">
          <a:xfrm>
            <a:off x="3298555" y="1350066"/>
            <a:ext cx="2530750" cy="4996069"/>
          </a:xfrm>
          <a:prstGeom prst="downArrow">
            <a:avLst>
              <a:gd name="adj1" fmla="val 50000"/>
              <a:gd name="adj2" fmla="val 40244"/>
            </a:avLst>
          </a:prstGeom>
          <a:solidFill>
            <a:schemeClr val="bg1">
              <a:lumMod val="85000"/>
            </a:schemeClr>
          </a:solidFill>
          <a:ln w="38100" algn="ctr">
            <a:noFill/>
            <a:miter lim="800000"/>
            <a:headEnd/>
            <a:tailEnd/>
          </a:ln>
        </p:spPr>
        <p:txBody>
          <a:bodyPr anchor="ctr"/>
          <a:lstStyle/>
          <a:p>
            <a:pPr algn="ctr">
              <a:defRPr/>
            </a:pPr>
            <a:r>
              <a:rPr lang="en-US" sz="2489" dirty="0">
                <a:latin typeface="+mj-lt"/>
                <a:cs typeface="Calibri" pitchFamily="34" charset="0"/>
              </a:rPr>
              <a:t>Core team methods experts</a:t>
            </a:r>
          </a:p>
          <a:p>
            <a:pPr algn="ctr">
              <a:defRPr/>
            </a:pPr>
            <a:r>
              <a:rPr lang="en-US" sz="2489" dirty="0">
                <a:latin typeface="+mj-lt"/>
                <a:cs typeface="Calibri" pitchFamily="34" charset="0"/>
              </a:rPr>
              <a:t>conduct</a:t>
            </a:r>
          </a:p>
          <a:p>
            <a:pPr algn="ctr">
              <a:defRPr/>
            </a:pPr>
            <a:r>
              <a:rPr lang="en-US" sz="2489" dirty="0">
                <a:latin typeface="+mj-lt"/>
                <a:cs typeface="Calibri" pitchFamily="34" charset="0"/>
              </a:rPr>
              <a:t>all coding/ </a:t>
            </a:r>
          </a:p>
          <a:p>
            <a:pPr algn="ctr">
              <a:defRPr/>
            </a:pPr>
            <a:r>
              <a:rPr lang="en-US" sz="2489" dirty="0">
                <a:latin typeface="+mj-lt"/>
                <a:cs typeface="Calibri" pitchFamily="34" charset="0"/>
              </a:rPr>
              <a:t>analysis</a:t>
            </a:r>
          </a:p>
        </p:txBody>
      </p:sp>
      <p:sp>
        <p:nvSpPr>
          <p:cNvPr id="15370" name="AutoShape 6"/>
          <p:cNvSpPr>
            <a:spLocks noChangeArrowheads="1"/>
          </p:cNvSpPr>
          <p:nvPr/>
        </p:nvSpPr>
        <p:spPr bwMode="auto">
          <a:xfrm>
            <a:off x="2514600" y="2404682"/>
            <a:ext cx="947738" cy="733663"/>
          </a:xfrm>
          <a:prstGeom prst="rightArrow">
            <a:avLst>
              <a:gd name="adj1" fmla="val 50000"/>
              <a:gd name="adj2" fmla="val 87456"/>
            </a:avLst>
          </a:prstGeom>
          <a:solidFill>
            <a:schemeClr val="bg1">
              <a:lumMod val="85000"/>
            </a:schemeClr>
          </a:solidFill>
          <a:ln w="63500" algn="ctr">
            <a:noFill/>
            <a:miter lim="800000"/>
            <a:headEnd/>
            <a:tailEnd/>
          </a:ln>
        </p:spPr>
        <p:txBody>
          <a:bodyPr anchor="ctr">
            <a:spAutoFit/>
          </a:bodyPr>
          <a:lstStyle/>
          <a:p>
            <a:pPr>
              <a:spcBef>
                <a:spcPct val="20000"/>
              </a:spcBef>
              <a:buClr>
                <a:schemeClr val="tx1"/>
              </a:buClr>
              <a:buSzPct val="70000"/>
              <a:buFont typeface="Wingdings" pitchFamily="2" charset="2"/>
              <a:buChar char="¢"/>
            </a:pPr>
            <a:endParaRPr lang="en-US" dirty="0">
              <a:solidFill>
                <a:schemeClr val="tx1"/>
              </a:solidFill>
              <a:latin typeface="Calibri" pitchFamily="34" charset="0"/>
            </a:endParaRPr>
          </a:p>
        </p:txBody>
      </p:sp>
      <p:sp>
        <p:nvSpPr>
          <p:cNvPr id="15371" name="Text Box 7"/>
          <p:cNvSpPr txBox="1">
            <a:spLocks noChangeArrowheads="1"/>
          </p:cNvSpPr>
          <p:nvPr/>
        </p:nvSpPr>
        <p:spPr bwMode="auto">
          <a:xfrm>
            <a:off x="6400805" y="2887133"/>
            <a:ext cx="2506663" cy="1557867"/>
          </a:xfrm>
          <a:prstGeom prst="rect">
            <a:avLst/>
          </a:prstGeom>
          <a:noFill/>
          <a:ln w="12700" algn="ctr">
            <a:noFill/>
            <a:miter lim="800000"/>
            <a:headEnd/>
            <a:tailEnd/>
          </a:ln>
        </p:spPr>
        <p:txBody>
          <a:bodyPr/>
          <a:lstStyle/>
          <a:p>
            <a:pPr algn="ctr"/>
            <a:r>
              <a:rPr lang="en-US" sz="2489" dirty="0">
                <a:latin typeface="+mj-lt"/>
                <a:cs typeface="Calibri" pitchFamily="34" charset="0"/>
              </a:rPr>
              <a:t>Content experts refine coded transcripts for their sites</a:t>
            </a:r>
          </a:p>
        </p:txBody>
      </p:sp>
      <p:sp>
        <p:nvSpPr>
          <p:cNvPr id="15372" name="AutoShape 8"/>
          <p:cNvSpPr>
            <a:spLocks noChangeArrowheads="1"/>
          </p:cNvSpPr>
          <p:nvPr/>
        </p:nvSpPr>
        <p:spPr bwMode="auto">
          <a:xfrm rot="10800000">
            <a:off x="5453068" y="3327460"/>
            <a:ext cx="947737" cy="733663"/>
          </a:xfrm>
          <a:prstGeom prst="rightArrow">
            <a:avLst>
              <a:gd name="adj1" fmla="val 50000"/>
              <a:gd name="adj2" fmla="val 87456"/>
            </a:avLst>
          </a:prstGeom>
          <a:solidFill>
            <a:schemeClr val="bg1">
              <a:lumMod val="85000"/>
            </a:schemeClr>
          </a:solidFill>
          <a:ln w="63500" algn="ctr">
            <a:noFill/>
            <a:miter lim="800000"/>
            <a:headEnd/>
            <a:tailEnd/>
          </a:ln>
        </p:spPr>
        <p:txBody>
          <a:bodyPr anchor="ctr">
            <a:spAutoFit/>
          </a:bodyPr>
          <a:lstStyle/>
          <a:p>
            <a:pPr>
              <a:spcBef>
                <a:spcPct val="20000"/>
              </a:spcBef>
              <a:buClr>
                <a:schemeClr val="tx1"/>
              </a:buClr>
              <a:buSzPct val="70000"/>
              <a:buFont typeface="Wingdings" pitchFamily="2" charset="2"/>
              <a:buChar char="¢"/>
            </a:pPr>
            <a:endParaRPr lang="en-US" dirty="0">
              <a:solidFill>
                <a:schemeClr val="tx1"/>
              </a:solidFill>
              <a:latin typeface="Calibri" pitchFamily="34" charset="0"/>
            </a:endParaRPr>
          </a:p>
        </p:txBody>
      </p:sp>
      <p:sp>
        <p:nvSpPr>
          <p:cNvPr id="15373" name="Text Box 9"/>
          <p:cNvSpPr txBox="1">
            <a:spLocks noChangeArrowheads="1"/>
          </p:cNvSpPr>
          <p:nvPr/>
        </p:nvSpPr>
        <p:spPr bwMode="auto">
          <a:xfrm>
            <a:off x="236538" y="3903133"/>
            <a:ext cx="2235200" cy="1016000"/>
          </a:xfrm>
          <a:prstGeom prst="rect">
            <a:avLst/>
          </a:prstGeom>
          <a:noFill/>
          <a:ln w="12700" algn="ctr">
            <a:noFill/>
            <a:miter lim="800000"/>
            <a:headEnd/>
            <a:tailEnd/>
          </a:ln>
        </p:spPr>
        <p:txBody>
          <a:bodyPr/>
          <a:lstStyle/>
          <a:p>
            <a:pPr algn="ctr"/>
            <a:r>
              <a:rPr lang="en-US" sz="2489" dirty="0">
                <a:latin typeface="+mj-lt"/>
                <a:cs typeface="Calibri" pitchFamily="34" charset="0"/>
              </a:rPr>
              <a:t>Content experts refine </a:t>
            </a:r>
          </a:p>
          <a:p>
            <a:pPr algn="ctr"/>
            <a:r>
              <a:rPr lang="en-US" sz="2489" dirty="0">
                <a:latin typeface="+mj-lt"/>
                <a:cs typeface="Calibri" pitchFamily="34" charset="0"/>
              </a:rPr>
              <a:t>final codes</a:t>
            </a:r>
          </a:p>
        </p:txBody>
      </p:sp>
      <p:sp>
        <p:nvSpPr>
          <p:cNvPr id="15374" name="AutoShape 10"/>
          <p:cNvSpPr>
            <a:spLocks noChangeArrowheads="1"/>
          </p:cNvSpPr>
          <p:nvPr/>
        </p:nvSpPr>
        <p:spPr bwMode="auto">
          <a:xfrm>
            <a:off x="2514600" y="4030282"/>
            <a:ext cx="947738" cy="733663"/>
          </a:xfrm>
          <a:prstGeom prst="rightArrow">
            <a:avLst>
              <a:gd name="adj1" fmla="val 50000"/>
              <a:gd name="adj2" fmla="val 87456"/>
            </a:avLst>
          </a:prstGeom>
          <a:solidFill>
            <a:schemeClr val="bg1">
              <a:lumMod val="85000"/>
            </a:schemeClr>
          </a:solidFill>
          <a:ln w="63500" algn="ctr">
            <a:noFill/>
            <a:miter lim="800000"/>
            <a:headEnd/>
            <a:tailEnd/>
          </a:ln>
        </p:spPr>
        <p:txBody>
          <a:bodyPr anchor="ctr">
            <a:spAutoFit/>
          </a:bodyPr>
          <a:lstStyle/>
          <a:p>
            <a:pPr>
              <a:spcBef>
                <a:spcPct val="20000"/>
              </a:spcBef>
              <a:buClr>
                <a:schemeClr val="tx1"/>
              </a:buClr>
              <a:buSzPct val="70000"/>
              <a:buFont typeface="Wingdings" pitchFamily="2" charset="2"/>
              <a:buChar char="¢"/>
            </a:pPr>
            <a:endParaRPr lang="en-US" dirty="0">
              <a:solidFill>
                <a:schemeClr val="tx1"/>
              </a:solidFill>
              <a:latin typeface="Calibri" pitchFamily="34" charset="0"/>
            </a:endParaRPr>
          </a:p>
        </p:txBody>
      </p:sp>
      <p:sp>
        <p:nvSpPr>
          <p:cNvPr id="2" name="Rectangle 1">
            <a:extLst>
              <a:ext uri="{FF2B5EF4-FFF2-40B4-BE49-F238E27FC236}">
                <a16:creationId xmlns:a16="http://schemas.microsoft.com/office/drawing/2014/main" id="{5F8174FE-772B-415B-97CE-AF77DE30F1EF}"/>
              </a:ext>
            </a:extLst>
          </p:cNvPr>
          <p:cNvSpPr/>
          <p:nvPr/>
        </p:nvSpPr>
        <p:spPr>
          <a:xfrm>
            <a:off x="5950226" y="6215270"/>
            <a:ext cx="3067878" cy="54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894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EA05-2869-4CEC-A2E6-32C2949736C1}"/>
              </a:ext>
            </a:extLst>
          </p:cNvPr>
          <p:cNvSpPr>
            <a:spLocks noGrp="1"/>
          </p:cNvSpPr>
          <p:nvPr>
            <p:ph type="title"/>
          </p:nvPr>
        </p:nvSpPr>
        <p:spPr/>
        <p:txBody>
          <a:bodyPr/>
          <a:lstStyle/>
          <a:p>
            <a:r>
              <a:rPr lang="en-US" sz="3600" dirty="0"/>
              <a:t>Analysis: Assessing change </a:t>
            </a:r>
          </a:p>
        </p:txBody>
      </p:sp>
      <p:sp>
        <p:nvSpPr>
          <p:cNvPr id="3" name="Content Placeholder 2">
            <a:extLst>
              <a:ext uri="{FF2B5EF4-FFF2-40B4-BE49-F238E27FC236}">
                <a16:creationId xmlns:a16="http://schemas.microsoft.com/office/drawing/2014/main" id="{A7B60186-38CD-4923-B7D9-3C26B82D4FD1}"/>
              </a:ext>
            </a:extLst>
          </p:cNvPr>
          <p:cNvSpPr>
            <a:spLocks noGrp="1"/>
          </p:cNvSpPr>
          <p:nvPr>
            <p:ph sz="quarter" idx="1"/>
          </p:nvPr>
        </p:nvSpPr>
        <p:spPr>
          <a:xfrm>
            <a:off x="516835" y="1924877"/>
            <a:ext cx="8627165" cy="4783284"/>
          </a:xfrm>
        </p:spPr>
        <p:txBody>
          <a:bodyPr/>
          <a:lstStyle/>
          <a:p>
            <a:pPr marL="341313" lvl="1" indent="-341313">
              <a:buFont typeface="Wingdings" panose="05000000000000000000" pitchFamily="2" charset="2"/>
              <a:buChar char="§"/>
            </a:pPr>
            <a:r>
              <a:rPr lang="en-US" sz="2800" dirty="0"/>
              <a:t>Use change code and matrices to compare across time</a:t>
            </a:r>
          </a:p>
          <a:p>
            <a:pPr marL="341313" indent="-341313"/>
            <a:r>
              <a:rPr lang="en-US" sz="2800" dirty="0"/>
              <a:t>We do not always know what to look for in advance </a:t>
            </a:r>
          </a:p>
          <a:p>
            <a:pPr marL="341313" indent="-341313"/>
            <a:r>
              <a:rPr lang="en-US" sz="2800" dirty="0"/>
              <a:t>Sometimes changes are so subtle, hard to see</a:t>
            </a:r>
          </a:p>
          <a:p>
            <a:pPr marL="341313" indent="-341313"/>
            <a:r>
              <a:rPr lang="en-US" sz="2800" dirty="0"/>
              <a:t>Allow for the possibility that change will </a:t>
            </a:r>
            <a:r>
              <a:rPr lang="en-US" sz="2800" u="sng" dirty="0"/>
              <a:t>not</a:t>
            </a:r>
            <a:r>
              <a:rPr lang="en-US" sz="2800" dirty="0"/>
              <a:t> occur</a:t>
            </a:r>
          </a:p>
          <a:p>
            <a:pPr marL="341313" indent="-341313"/>
            <a:r>
              <a:rPr lang="en-US" sz="2800" dirty="0"/>
              <a:t>Pay attention to what you expect is most likely to change </a:t>
            </a:r>
          </a:p>
          <a:p>
            <a:pPr marL="366713" lvl="1" indent="0">
              <a:buNone/>
            </a:pPr>
            <a:endParaRPr lang="en-US" sz="2800" dirty="0"/>
          </a:p>
          <a:p>
            <a:endParaRPr lang="en-US" dirty="0"/>
          </a:p>
        </p:txBody>
      </p:sp>
    </p:spTree>
    <p:extLst>
      <p:ext uri="{BB962C8B-B14F-4D97-AF65-F5344CB8AC3E}">
        <p14:creationId xmlns:p14="http://schemas.microsoft.com/office/powerpoint/2010/main" val="33800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9B0039-A1C7-479E-9E64-2415C571D735}"/>
              </a:ext>
            </a:extLst>
          </p:cNvPr>
          <p:cNvSpPr/>
          <p:nvPr/>
        </p:nvSpPr>
        <p:spPr>
          <a:xfrm>
            <a:off x="6433930" y="5943600"/>
            <a:ext cx="2657061" cy="84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idx="4294967295"/>
          </p:nvPr>
        </p:nvSpPr>
        <p:spPr>
          <a:xfrm>
            <a:off x="602901" y="92075"/>
            <a:ext cx="8541099" cy="1050925"/>
          </a:xfrm>
        </p:spPr>
        <p:txBody>
          <a:bodyPr/>
          <a:lstStyle/>
          <a:p>
            <a:r>
              <a:rPr lang="en-US" sz="3600" dirty="0"/>
              <a:t>Example: Matrices for change over time </a:t>
            </a:r>
          </a:p>
        </p:txBody>
      </p:sp>
      <p:sp>
        <p:nvSpPr>
          <p:cNvPr id="9" name="Content Placeholder 8"/>
          <p:cNvSpPr>
            <a:spLocks noGrp="1"/>
          </p:cNvSpPr>
          <p:nvPr>
            <p:ph idx="4294967295"/>
          </p:nvPr>
        </p:nvSpPr>
        <p:spPr>
          <a:xfrm>
            <a:off x="0" y="1143000"/>
            <a:ext cx="7620000" cy="4800600"/>
          </a:xfrm>
        </p:spPr>
        <p:txBody>
          <a:bodyPr/>
          <a:lstStyle/>
          <a:p>
            <a:endParaRPr lang="en-US" dirty="0"/>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185676306"/>
              </p:ext>
            </p:extLst>
          </p:nvPr>
        </p:nvGraphicFramePr>
        <p:xfrm>
          <a:off x="808892" y="3868500"/>
          <a:ext cx="7224765" cy="2916613"/>
        </p:xfrm>
        <a:graphic>
          <a:graphicData uri="http://schemas.openxmlformats.org/drawingml/2006/table">
            <a:tbl>
              <a:tblPr firstRow="1" bandRow="1">
                <a:tableStyleId>{5C22544A-7EE6-4342-B048-85BDC9FD1C3A}</a:tableStyleId>
              </a:tblPr>
              <a:tblGrid>
                <a:gridCol w="1738392">
                  <a:extLst>
                    <a:ext uri="{9D8B030D-6E8A-4147-A177-3AD203B41FA5}">
                      <a16:colId xmlns:a16="http://schemas.microsoft.com/office/drawing/2014/main" val="20000"/>
                    </a:ext>
                  </a:extLst>
                </a:gridCol>
                <a:gridCol w="1738392">
                  <a:extLst>
                    <a:ext uri="{9D8B030D-6E8A-4147-A177-3AD203B41FA5}">
                      <a16:colId xmlns:a16="http://schemas.microsoft.com/office/drawing/2014/main" val="20001"/>
                    </a:ext>
                  </a:extLst>
                </a:gridCol>
                <a:gridCol w="1738392">
                  <a:extLst>
                    <a:ext uri="{9D8B030D-6E8A-4147-A177-3AD203B41FA5}">
                      <a16:colId xmlns:a16="http://schemas.microsoft.com/office/drawing/2014/main" val="20002"/>
                    </a:ext>
                  </a:extLst>
                </a:gridCol>
                <a:gridCol w="2009589">
                  <a:extLst>
                    <a:ext uri="{9D8B030D-6E8A-4147-A177-3AD203B41FA5}">
                      <a16:colId xmlns:a16="http://schemas.microsoft.com/office/drawing/2014/main" val="20003"/>
                    </a:ext>
                  </a:extLst>
                </a:gridCol>
              </a:tblGrid>
              <a:tr h="537904">
                <a:tc>
                  <a:txBody>
                    <a:bodyPr/>
                    <a:lstStyle/>
                    <a:p>
                      <a:r>
                        <a:rPr lang="en-US" sz="2000" dirty="0"/>
                        <a:t>Site 1</a:t>
                      </a:r>
                    </a:p>
                  </a:txBody>
                  <a:tcPr/>
                </a:tc>
                <a:tc>
                  <a:txBody>
                    <a:bodyPr/>
                    <a:lstStyle/>
                    <a:p>
                      <a:r>
                        <a:rPr lang="en-US" sz="2000" dirty="0"/>
                        <a:t>2014</a:t>
                      </a:r>
                      <a:r>
                        <a:rPr lang="en-US" sz="2000" baseline="0" dirty="0"/>
                        <a:t> Visit</a:t>
                      </a:r>
                      <a:endParaRPr lang="en-US" sz="2000" dirty="0"/>
                    </a:p>
                  </a:txBody>
                  <a:tcPr/>
                </a:tc>
                <a:tc>
                  <a:txBody>
                    <a:bodyPr/>
                    <a:lstStyle/>
                    <a:p>
                      <a:r>
                        <a:rPr lang="en-US" sz="2000" dirty="0"/>
                        <a:t>2015 Visit</a:t>
                      </a:r>
                    </a:p>
                  </a:txBody>
                  <a:tcPr/>
                </a:tc>
                <a:tc>
                  <a:txBody>
                    <a:bodyPr/>
                    <a:lstStyle/>
                    <a:p>
                      <a:r>
                        <a:rPr lang="en-US" sz="2000" dirty="0"/>
                        <a:t>2016 Visit</a:t>
                      </a:r>
                    </a:p>
                  </a:txBody>
                  <a:tcPr/>
                </a:tc>
                <a:extLst>
                  <a:ext uri="{0D108BD9-81ED-4DB2-BD59-A6C34878D82A}">
                    <a16:rowId xmlns:a16="http://schemas.microsoft.com/office/drawing/2014/main" val="10000"/>
                  </a:ext>
                </a:extLst>
              </a:tr>
              <a:tr h="792903">
                <a:tc>
                  <a:txBody>
                    <a:bodyPr/>
                    <a:lstStyle/>
                    <a:p>
                      <a:r>
                        <a:rPr lang="en-US" sz="2000" dirty="0"/>
                        <a:t>Patient-centeredness</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792903">
                <a:tc>
                  <a:txBody>
                    <a:bodyPr/>
                    <a:lstStyle/>
                    <a:p>
                      <a:r>
                        <a:rPr lang="en-US" sz="2000" dirty="0"/>
                        <a:t>Problem solving </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792903">
                <a:tc>
                  <a:txBody>
                    <a:bodyPr/>
                    <a:lstStyle/>
                    <a:p>
                      <a:r>
                        <a:rPr lang="en-US" sz="2000" dirty="0"/>
                        <a:t>Psychological safety</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35735405"/>
              </p:ext>
            </p:extLst>
          </p:nvPr>
        </p:nvGraphicFramePr>
        <p:xfrm>
          <a:off x="808892" y="1219199"/>
          <a:ext cx="7219741" cy="2516776"/>
        </p:xfrm>
        <a:graphic>
          <a:graphicData uri="http://schemas.openxmlformats.org/drawingml/2006/table">
            <a:tbl>
              <a:tblPr firstRow="1" bandRow="1">
                <a:tableStyleId>{5C22544A-7EE6-4342-B048-85BDC9FD1C3A}</a:tableStyleId>
              </a:tblPr>
              <a:tblGrid>
                <a:gridCol w="1742510">
                  <a:extLst>
                    <a:ext uri="{9D8B030D-6E8A-4147-A177-3AD203B41FA5}">
                      <a16:colId xmlns:a16="http://schemas.microsoft.com/office/drawing/2014/main" val="20000"/>
                    </a:ext>
                  </a:extLst>
                </a:gridCol>
                <a:gridCol w="1742510">
                  <a:extLst>
                    <a:ext uri="{9D8B030D-6E8A-4147-A177-3AD203B41FA5}">
                      <a16:colId xmlns:a16="http://schemas.microsoft.com/office/drawing/2014/main" val="20001"/>
                    </a:ext>
                  </a:extLst>
                </a:gridCol>
                <a:gridCol w="1742510">
                  <a:extLst>
                    <a:ext uri="{9D8B030D-6E8A-4147-A177-3AD203B41FA5}">
                      <a16:colId xmlns:a16="http://schemas.microsoft.com/office/drawing/2014/main" val="20002"/>
                    </a:ext>
                  </a:extLst>
                </a:gridCol>
                <a:gridCol w="1992211">
                  <a:extLst>
                    <a:ext uri="{9D8B030D-6E8A-4147-A177-3AD203B41FA5}">
                      <a16:colId xmlns:a16="http://schemas.microsoft.com/office/drawing/2014/main" val="20003"/>
                    </a:ext>
                  </a:extLst>
                </a:gridCol>
              </a:tblGrid>
              <a:tr h="691316">
                <a:tc gridSpan="4">
                  <a:txBody>
                    <a:bodyPr/>
                    <a:lstStyle/>
                    <a:p>
                      <a:r>
                        <a:rPr lang="en-US" sz="2000" dirty="0"/>
                        <a:t>Creative problem solving (code/theme)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56365">
                <a:tc>
                  <a:txBody>
                    <a:bodyPr/>
                    <a:lstStyle/>
                    <a:p>
                      <a:endParaRPr lang="en-US" sz="2000" dirty="0"/>
                    </a:p>
                  </a:txBody>
                  <a:tcPr/>
                </a:tc>
                <a:tc>
                  <a:txBody>
                    <a:bodyPr/>
                    <a:lstStyle/>
                    <a:p>
                      <a:r>
                        <a:rPr lang="en-US" sz="2000" dirty="0"/>
                        <a:t>2014</a:t>
                      </a:r>
                      <a:r>
                        <a:rPr lang="en-US" sz="2000" baseline="0" dirty="0"/>
                        <a:t> Visit</a:t>
                      </a:r>
                      <a:endParaRPr lang="en-US" sz="2000" dirty="0"/>
                    </a:p>
                  </a:txBody>
                  <a:tcPr/>
                </a:tc>
                <a:tc>
                  <a:txBody>
                    <a:bodyPr/>
                    <a:lstStyle/>
                    <a:p>
                      <a:r>
                        <a:rPr lang="en-US" sz="2000" dirty="0"/>
                        <a:t>2015 Visit</a:t>
                      </a:r>
                    </a:p>
                  </a:txBody>
                  <a:tcPr/>
                </a:tc>
                <a:tc>
                  <a:txBody>
                    <a:bodyPr/>
                    <a:lstStyle/>
                    <a:p>
                      <a:r>
                        <a:rPr lang="en-US" sz="2000" dirty="0"/>
                        <a:t>2016 Visit</a:t>
                      </a:r>
                    </a:p>
                  </a:txBody>
                  <a:tcPr/>
                </a:tc>
                <a:extLst>
                  <a:ext uri="{0D108BD9-81ED-4DB2-BD59-A6C34878D82A}">
                    <a16:rowId xmlns:a16="http://schemas.microsoft.com/office/drawing/2014/main" val="10001"/>
                  </a:ext>
                </a:extLst>
              </a:tr>
              <a:tr h="456365">
                <a:tc>
                  <a:txBody>
                    <a:bodyPr/>
                    <a:lstStyle/>
                    <a:p>
                      <a:r>
                        <a:rPr lang="en-US" sz="2000" dirty="0"/>
                        <a:t>Site</a:t>
                      </a:r>
                      <a:r>
                        <a:rPr lang="en-US" sz="2000" baseline="0" dirty="0"/>
                        <a:t> 1</a:t>
                      </a:r>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456365">
                <a:tc>
                  <a:txBody>
                    <a:bodyPr/>
                    <a:lstStyle/>
                    <a:p>
                      <a:r>
                        <a:rPr lang="en-US" sz="2000" dirty="0"/>
                        <a:t>Site 2</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456365">
                <a:tc>
                  <a:txBody>
                    <a:bodyPr/>
                    <a:lstStyle/>
                    <a:p>
                      <a:r>
                        <a:rPr lang="en-US" sz="2000" dirty="0"/>
                        <a:t>Site 3</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8515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84303944"/>
              </p:ext>
            </p:extLst>
          </p:nvPr>
        </p:nvGraphicFramePr>
        <p:xfrm>
          <a:off x="290287" y="638629"/>
          <a:ext cx="8708858" cy="5326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884752" y="6156356"/>
            <a:ext cx="3114393" cy="543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275992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572F01-51D3-4DC9-87E8-E02CEB16BD0E}"/>
              </a:ext>
            </a:extLst>
          </p:cNvPr>
          <p:cNvSpPr>
            <a:spLocks noGrp="1"/>
          </p:cNvSpPr>
          <p:nvPr>
            <p:ph type="title" idx="4294967295"/>
          </p:nvPr>
        </p:nvSpPr>
        <p:spPr>
          <a:xfrm>
            <a:off x="460375" y="228600"/>
            <a:ext cx="8683625" cy="990600"/>
          </a:xfrm>
        </p:spPr>
        <p:txBody>
          <a:bodyPr/>
          <a:lstStyle/>
          <a:p>
            <a:r>
              <a:rPr lang="en-US" sz="3600" dirty="0"/>
              <a:t>Example: Code Report Assessing Change</a:t>
            </a:r>
          </a:p>
        </p:txBody>
      </p:sp>
      <p:sp>
        <p:nvSpPr>
          <p:cNvPr id="2" name="Content Placeholder 1"/>
          <p:cNvSpPr>
            <a:spLocks noGrp="1"/>
          </p:cNvSpPr>
          <p:nvPr>
            <p:ph sz="quarter" idx="4294967295"/>
          </p:nvPr>
        </p:nvSpPr>
        <p:spPr>
          <a:xfrm>
            <a:off x="251791" y="1345096"/>
            <a:ext cx="8892209" cy="5353878"/>
          </a:xfrm>
        </p:spPr>
        <p:txBody>
          <a:bodyPr/>
          <a:lstStyle/>
          <a:p>
            <a:pPr marL="0" indent="0">
              <a:buNone/>
            </a:pPr>
            <a:r>
              <a:rPr lang="en-US" sz="2000" b="1" dirty="0"/>
              <a:t>Quotation-Filter: All</a:t>
            </a:r>
            <a:endParaRPr lang="en-US" sz="2000" dirty="0"/>
          </a:p>
          <a:p>
            <a:pPr marL="0" indent="0">
              <a:buNone/>
            </a:pPr>
            <a:endParaRPr lang="en-US" sz="2000" dirty="0"/>
          </a:p>
          <a:p>
            <a:pPr marL="0" indent="0">
              <a:buNone/>
            </a:pPr>
            <a:r>
              <a:rPr lang="en-US" sz="2000" b="1" dirty="0"/>
              <a:t>500c and Change and Good Quote [("500a and Change" &amp; "99a. Concise great quotes for any code)]</a:t>
            </a:r>
            <a:endParaRPr lang="en-US" sz="2000" dirty="0"/>
          </a:p>
          <a:p>
            <a:pPr marL="0" indent="0">
              <a:buNone/>
            </a:pPr>
            <a:r>
              <a:rPr lang="en-US" sz="2000" b="1" dirty="0"/>
              <a:t>P432: ID9_13_2-Year_VP Quality and Performance </a:t>
            </a:r>
            <a:r>
              <a:rPr lang="en-US" sz="2000" b="1" dirty="0" err="1"/>
              <a:t>Mgt</a:t>
            </a:r>
            <a:r>
              <a:rPr lang="en-US" sz="2000" b="1" dirty="0"/>
              <a:t> - 432:5 [Okay. Pharmacists are on the t..]  (57:59)   (Super)</a:t>
            </a:r>
          </a:p>
          <a:p>
            <a:pPr marL="0" indent="0">
              <a:buNone/>
            </a:pPr>
            <a:r>
              <a:rPr lang="en-US" sz="2000" dirty="0"/>
              <a:t>Codes:	[99a. Concise great quotes for any code (for papers)] [200k. Silo thinking] [200l. Teamwork] [400a. Change] [500c. Pharmacists engagement] [600a. Learning and problem solving] </a:t>
            </a:r>
          </a:p>
          <a:p>
            <a:pPr marL="0" indent="0">
              <a:buNone/>
            </a:pPr>
            <a:r>
              <a:rPr lang="en-US" sz="2000" i="1" dirty="0"/>
              <a:t>	I think we really became cohesive more into the latter part of LSL. I think it was 	getting everyone in the mode of "We're all here together to do the same 	thing." It was a silo initially. I think now we are all able to be open and honest. 	We've gone to the next level in regards to physician peer review, looking at 	cases. Are there opportunities?”</a:t>
            </a:r>
          </a:p>
        </p:txBody>
      </p:sp>
      <p:sp>
        <p:nvSpPr>
          <p:cNvPr id="3" name="Rectangle 2">
            <a:extLst>
              <a:ext uri="{FF2B5EF4-FFF2-40B4-BE49-F238E27FC236}">
                <a16:creationId xmlns:a16="http://schemas.microsoft.com/office/drawing/2014/main" id="{03ADE593-0E45-4B03-B1CA-07D6E9056D12}"/>
              </a:ext>
            </a:extLst>
          </p:cNvPr>
          <p:cNvSpPr/>
          <p:nvPr/>
        </p:nvSpPr>
        <p:spPr>
          <a:xfrm>
            <a:off x="6042991" y="6195391"/>
            <a:ext cx="2928731" cy="583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466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CFB6-7372-4C82-852B-693C7B9EFE60}"/>
              </a:ext>
            </a:extLst>
          </p:cNvPr>
          <p:cNvSpPr>
            <a:spLocks noGrp="1"/>
          </p:cNvSpPr>
          <p:nvPr>
            <p:ph type="title"/>
          </p:nvPr>
        </p:nvSpPr>
        <p:spPr/>
        <p:txBody>
          <a:bodyPr/>
          <a:lstStyle/>
          <a:p>
            <a:r>
              <a:rPr lang="en-US" sz="3600" dirty="0"/>
              <a:t>Publication strategy</a:t>
            </a:r>
          </a:p>
        </p:txBody>
      </p:sp>
      <p:sp>
        <p:nvSpPr>
          <p:cNvPr id="3" name="Content Placeholder 2">
            <a:extLst>
              <a:ext uri="{FF2B5EF4-FFF2-40B4-BE49-F238E27FC236}">
                <a16:creationId xmlns:a16="http://schemas.microsoft.com/office/drawing/2014/main" id="{042B3A1F-C572-47BD-B0B3-D54909AA07A6}"/>
              </a:ext>
            </a:extLst>
          </p:cNvPr>
          <p:cNvSpPr>
            <a:spLocks noGrp="1"/>
          </p:cNvSpPr>
          <p:nvPr>
            <p:ph sz="quarter" idx="1"/>
          </p:nvPr>
        </p:nvSpPr>
        <p:spPr>
          <a:xfrm>
            <a:off x="612648" y="1672045"/>
            <a:ext cx="8153400" cy="4495800"/>
          </a:xfrm>
        </p:spPr>
        <p:txBody>
          <a:bodyPr/>
          <a:lstStyle/>
          <a:p>
            <a:r>
              <a:rPr lang="en-US" sz="2800" dirty="0"/>
              <a:t>Create a plan at the outset of the project</a:t>
            </a:r>
          </a:p>
          <a:p>
            <a:r>
              <a:rPr lang="en-US" sz="2800" dirty="0"/>
              <a:t>Revisit periodically and at key junctures</a:t>
            </a:r>
          </a:p>
          <a:p>
            <a:r>
              <a:rPr lang="en-US" sz="2800" dirty="0"/>
              <a:t>Publish the methods protocol as early as possible</a:t>
            </a:r>
          </a:p>
          <a:p>
            <a:r>
              <a:rPr lang="en-US" sz="2800" dirty="0"/>
              <a:t>Invest heavily in response letters</a:t>
            </a:r>
          </a:p>
          <a:p>
            <a:endParaRPr lang="en-US" dirty="0"/>
          </a:p>
          <a:p>
            <a:endParaRPr lang="en-US" dirty="0"/>
          </a:p>
          <a:p>
            <a:pPr marL="0" lvl="0" indent="0">
              <a:buNone/>
            </a:pPr>
            <a:r>
              <a:rPr lang="de-DE" sz="1800" dirty="0"/>
              <a:t>	</a:t>
            </a:r>
            <a:r>
              <a:rPr lang="de-DE" sz="1800" i="1" dirty="0"/>
              <a:t>Curry L and Nunez-Smith M. 2014. Mixed Methods in Health Sciences 	Research, Sage Publications, Thousand Oaks, CA</a:t>
            </a:r>
            <a:endParaRPr lang="en-US" sz="1800" i="1" dirty="0"/>
          </a:p>
          <a:p>
            <a:pPr marL="0" indent="0">
              <a:buNone/>
            </a:pPr>
            <a:br>
              <a:rPr lang="de-DE" dirty="0"/>
            </a:br>
            <a:endParaRPr lang="en-US" dirty="0"/>
          </a:p>
        </p:txBody>
      </p:sp>
    </p:spTree>
    <p:extLst>
      <p:ext uri="{BB962C8B-B14F-4D97-AF65-F5344CB8AC3E}">
        <p14:creationId xmlns:p14="http://schemas.microsoft.com/office/powerpoint/2010/main" val="2318094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4661" y="42706"/>
            <a:ext cx="8153400" cy="990600"/>
          </a:xfrm>
        </p:spPr>
        <p:txBody>
          <a:bodyPr/>
          <a:lstStyle/>
          <a:p>
            <a:r>
              <a:rPr lang="en-US" dirty="0"/>
              <a:t>Example: Publication Plan</a:t>
            </a:r>
          </a:p>
        </p:txBody>
      </p:sp>
      <p:pic>
        <p:nvPicPr>
          <p:cNvPr id="4" name="Content Placeholder 3">
            <a:extLst>
              <a:ext uri="{FF2B5EF4-FFF2-40B4-BE49-F238E27FC236}">
                <a16:creationId xmlns:a16="http://schemas.microsoft.com/office/drawing/2014/main" id="{39154FA8-D2D4-4763-9D1B-21BBF350A83B}"/>
              </a:ext>
            </a:extLst>
          </p:cNvPr>
          <p:cNvPicPr>
            <a:picLocks noGrp="1" noChangeAspect="1"/>
          </p:cNvPicPr>
          <p:nvPr>
            <p:ph sz="quarter" idx="4294967295"/>
          </p:nvPr>
        </p:nvPicPr>
        <p:blipFill>
          <a:blip r:embed="rId2"/>
          <a:stretch>
            <a:fillRect/>
          </a:stretch>
        </p:blipFill>
        <p:spPr>
          <a:xfrm>
            <a:off x="1683099" y="957944"/>
            <a:ext cx="6621864" cy="5805310"/>
          </a:xfrm>
          <a:prstGeom prst="rect">
            <a:avLst/>
          </a:prstGeom>
        </p:spPr>
      </p:pic>
      <p:sp>
        <p:nvSpPr>
          <p:cNvPr id="3" name="Rectangle 2">
            <a:extLst>
              <a:ext uri="{FF2B5EF4-FFF2-40B4-BE49-F238E27FC236}">
                <a16:creationId xmlns:a16="http://schemas.microsoft.com/office/drawing/2014/main" id="{08609DBA-E3D3-4C33-813A-D6971E7AAFFC}"/>
              </a:ext>
            </a:extLst>
          </p:cNvPr>
          <p:cNvSpPr/>
          <p:nvPr/>
        </p:nvSpPr>
        <p:spPr>
          <a:xfrm>
            <a:off x="7651820" y="6235002"/>
            <a:ext cx="1446962" cy="557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14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9B5E-91D3-4811-955B-A1DD7DFC417C}"/>
              </a:ext>
            </a:extLst>
          </p:cNvPr>
          <p:cNvSpPr>
            <a:spLocks noGrp="1"/>
          </p:cNvSpPr>
          <p:nvPr>
            <p:ph type="ctrTitle"/>
          </p:nvPr>
        </p:nvSpPr>
        <p:spPr>
          <a:xfrm>
            <a:off x="2220267" y="3450772"/>
            <a:ext cx="6477000" cy="1828800"/>
          </a:xfrm>
        </p:spPr>
        <p:txBody>
          <a:bodyPr/>
          <a:lstStyle/>
          <a:p>
            <a:r>
              <a:rPr lang="en-US" dirty="0"/>
              <a:t>Thank you!</a:t>
            </a:r>
            <a:br>
              <a:rPr lang="en-US" dirty="0"/>
            </a:br>
            <a:br>
              <a:rPr lang="en-US" dirty="0"/>
            </a:br>
            <a:br>
              <a:rPr lang="en-US" dirty="0"/>
            </a:br>
            <a:r>
              <a:rPr lang="en-US" dirty="0"/>
              <a:t>conversation</a:t>
            </a:r>
            <a:br>
              <a:rPr lang="en-US" dirty="0"/>
            </a:br>
            <a:endParaRPr lang="en-US" dirty="0"/>
          </a:p>
        </p:txBody>
      </p:sp>
      <p:sp>
        <p:nvSpPr>
          <p:cNvPr id="3" name="Subtitle 2">
            <a:extLst>
              <a:ext uri="{FF2B5EF4-FFF2-40B4-BE49-F238E27FC236}">
                <a16:creationId xmlns:a16="http://schemas.microsoft.com/office/drawing/2014/main" id="{3266F142-0245-4E40-ABA8-CE07605320D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5833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28650" y="-6350"/>
            <a:ext cx="7886700" cy="1325563"/>
          </a:xfrm>
        </p:spPr>
        <p:txBody>
          <a:bodyPr/>
          <a:lstStyle/>
          <a:p>
            <a:r>
              <a:rPr lang="en-US" altLang="en-US">
                <a:ea typeface="ＭＳ Ｐゴシック" charset="-128"/>
              </a:rPr>
              <a:t>Contact Information</a:t>
            </a:r>
            <a:endParaRPr lang="en-US" altLang="en-US" sz="2400">
              <a:ea typeface="ＭＳ Ｐゴシック" charset="-128"/>
            </a:endParaRPr>
          </a:p>
        </p:txBody>
      </p:sp>
      <p:sp>
        <p:nvSpPr>
          <p:cNvPr id="19458" name="Slide Number Placeholder 2"/>
          <p:cNvSpPr>
            <a:spLocks noGrp="1"/>
          </p:cNvSpPr>
          <p:nvPr>
            <p:ph type="sldNum"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297FD5"/>
              </a:buClr>
              <a:buSzPct val="85000"/>
              <a:buFont typeface="Wingdings" charset="2"/>
              <a:buChar char="§"/>
              <a:defRPr sz="2600">
                <a:solidFill>
                  <a:schemeClr val="tx1"/>
                </a:solidFill>
                <a:latin typeface="Tw Cen MT" charset="0"/>
                <a:ea typeface="ＭＳ Ｐゴシック" charset="-128"/>
              </a:defRPr>
            </a:lvl1pPr>
            <a:lvl2pPr marL="742950" indent="-285750">
              <a:spcBef>
                <a:spcPts val="550"/>
              </a:spcBef>
              <a:buClr>
                <a:srgbClr val="297FD5"/>
              </a:buClr>
              <a:buSzPct val="75000"/>
              <a:buFont typeface="Lucida Grande" charset="0"/>
              <a:buChar char="-"/>
              <a:defRPr sz="2600">
                <a:solidFill>
                  <a:schemeClr val="tx1"/>
                </a:solidFill>
                <a:latin typeface="Tw Cen MT" charset="0"/>
                <a:ea typeface="ＭＳ Ｐゴシック" charset="-128"/>
              </a:defRPr>
            </a:lvl2pPr>
            <a:lvl3pPr marL="1143000" indent="-228600">
              <a:spcBef>
                <a:spcPts val="500"/>
              </a:spcBef>
              <a:buClr>
                <a:srgbClr val="297FD5"/>
              </a:buClr>
              <a:buSzPct val="85000"/>
              <a:buFont typeface="Arial" charset="0"/>
              <a:buChar char="•"/>
              <a:defRPr sz="2400">
                <a:solidFill>
                  <a:schemeClr val="tx1"/>
                </a:solidFill>
                <a:latin typeface="Tw Cen MT" charset="0"/>
                <a:ea typeface="ＭＳ Ｐゴシック" charset="-128"/>
              </a:defRPr>
            </a:lvl3pPr>
            <a:lvl4pPr marL="1600200" indent="-228600">
              <a:spcBef>
                <a:spcPts val="400"/>
              </a:spcBef>
              <a:buClr>
                <a:srgbClr val="297FD5"/>
              </a:buClr>
              <a:buSzPct val="65000"/>
              <a:buFont typeface="Wingdings" charset="2"/>
              <a:buChar char="§"/>
              <a:defRPr sz="2400">
                <a:solidFill>
                  <a:schemeClr val="tx1"/>
                </a:solidFill>
                <a:latin typeface="Tw Cen MT" charset="0"/>
                <a:ea typeface="ＭＳ Ｐゴシック" charset="-128"/>
              </a:defRPr>
            </a:lvl4pPr>
            <a:lvl5pPr marL="2057400" indent="-228600">
              <a:spcBef>
                <a:spcPts val="400"/>
              </a:spcBef>
              <a:buClr>
                <a:srgbClr val="297FD5"/>
              </a:buClr>
              <a:buSzPct val="85000"/>
              <a:buFont typeface="Lucida Grande" charset="0"/>
              <a:buChar char="-"/>
              <a:defRPr sz="2200">
                <a:solidFill>
                  <a:schemeClr val="tx1"/>
                </a:solidFill>
                <a:latin typeface="Tw Cen MT" charset="0"/>
                <a:ea typeface="ＭＳ Ｐゴシック" charset="-128"/>
              </a:defRPr>
            </a:lvl5pPr>
            <a:lvl6pPr marL="2514600" indent="-228600" eaLnBrk="0" fontAlgn="base" hangingPunct="0">
              <a:spcBef>
                <a:spcPts val="400"/>
              </a:spcBef>
              <a:spcAft>
                <a:spcPct val="0"/>
              </a:spcAft>
              <a:buClr>
                <a:srgbClr val="297FD5"/>
              </a:buClr>
              <a:buSzPct val="85000"/>
              <a:buFont typeface="Lucida Grande" charset="0"/>
              <a:buChar char="-"/>
              <a:defRPr sz="2200">
                <a:solidFill>
                  <a:schemeClr val="tx1"/>
                </a:solidFill>
                <a:latin typeface="Tw Cen MT" charset="0"/>
                <a:ea typeface="ＭＳ Ｐゴシック" charset="-128"/>
              </a:defRPr>
            </a:lvl6pPr>
            <a:lvl7pPr marL="2971800" indent="-228600" eaLnBrk="0" fontAlgn="base" hangingPunct="0">
              <a:spcBef>
                <a:spcPts val="400"/>
              </a:spcBef>
              <a:spcAft>
                <a:spcPct val="0"/>
              </a:spcAft>
              <a:buClr>
                <a:srgbClr val="297FD5"/>
              </a:buClr>
              <a:buSzPct val="85000"/>
              <a:buFont typeface="Lucida Grande" charset="0"/>
              <a:buChar char="-"/>
              <a:defRPr sz="2200">
                <a:solidFill>
                  <a:schemeClr val="tx1"/>
                </a:solidFill>
                <a:latin typeface="Tw Cen MT" charset="0"/>
                <a:ea typeface="ＭＳ Ｐゴシック" charset="-128"/>
              </a:defRPr>
            </a:lvl7pPr>
            <a:lvl8pPr marL="3429000" indent="-228600" eaLnBrk="0" fontAlgn="base" hangingPunct="0">
              <a:spcBef>
                <a:spcPts val="400"/>
              </a:spcBef>
              <a:spcAft>
                <a:spcPct val="0"/>
              </a:spcAft>
              <a:buClr>
                <a:srgbClr val="297FD5"/>
              </a:buClr>
              <a:buSzPct val="85000"/>
              <a:buFont typeface="Lucida Grande" charset="0"/>
              <a:buChar char="-"/>
              <a:defRPr sz="2200">
                <a:solidFill>
                  <a:schemeClr val="tx1"/>
                </a:solidFill>
                <a:latin typeface="Tw Cen MT" charset="0"/>
                <a:ea typeface="ＭＳ Ｐゴシック" charset="-128"/>
              </a:defRPr>
            </a:lvl8pPr>
            <a:lvl9pPr marL="3886200" indent="-228600" eaLnBrk="0" fontAlgn="base" hangingPunct="0">
              <a:spcBef>
                <a:spcPts val="400"/>
              </a:spcBef>
              <a:spcAft>
                <a:spcPct val="0"/>
              </a:spcAft>
              <a:buClr>
                <a:srgbClr val="297FD5"/>
              </a:buClr>
              <a:buSzPct val="85000"/>
              <a:buFont typeface="Lucida Grande" charset="0"/>
              <a:buChar char="-"/>
              <a:defRPr sz="2200">
                <a:solidFill>
                  <a:schemeClr val="tx1"/>
                </a:solidFill>
                <a:latin typeface="Tw Cen MT" charset="0"/>
                <a:ea typeface="ＭＳ Ｐゴシック" charset="-128"/>
              </a:defRPr>
            </a:lvl9pPr>
          </a:lstStyle>
          <a:p>
            <a:pPr>
              <a:lnSpc>
                <a:spcPct val="90000"/>
              </a:lnSpc>
              <a:spcBef>
                <a:spcPct val="0"/>
              </a:spcBef>
              <a:buClrTx/>
              <a:buSzTx/>
              <a:buFontTx/>
              <a:buNone/>
            </a:pPr>
            <a:fld id="{759A58EA-AB14-7C43-BC35-415BD1481C6D}" type="slidenum">
              <a:rPr lang="en-US" altLang="en-US" sz="1100">
                <a:solidFill>
                  <a:srgbClr val="FFFFFF"/>
                </a:solidFill>
              </a:rPr>
              <a:pPr>
                <a:lnSpc>
                  <a:spcPct val="90000"/>
                </a:lnSpc>
                <a:spcBef>
                  <a:spcPct val="0"/>
                </a:spcBef>
                <a:buClrTx/>
                <a:buSzTx/>
                <a:buFontTx/>
                <a:buNone/>
              </a:pPr>
              <a:t>34</a:t>
            </a:fld>
            <a:endParaRPr lang="en-US" altLang="en-US" sz="1100">
              <a:solidFill>
                <a:srgbClr val="FFFFFF"/>
              </a:solidFill>
            </a:endParaRPr>
          </a:p>
        </p:txBody>
      </p:sp>
      <p:sp>
        <p:nvSpPr>
          <p:cNvPr id="19459" name="Content Placeholder 2"/>
          <p:cNvSpPr>
            <a:spLocks noGrp="1"/>
          </p:cNvSpPr>
          <p:nvPr>
            <p:ph idx="1"/>
          </p:nvPr>
        </p:nvSpPr>
        <p:spPr>
          <a:xfrm>
            <a:off x="685800" y="1809750"/>
            <a:ext cx="8229600" cy="2963863"/>
          </a:xfrm>
        </p:spPr>
        <p:txBody>
          <a:bodyPr/>
          <a:lstStyle/>
          <a:p>
            <a:pPr marL="0" indent="0" eaLnBrk="1" hangingPunct="1">
              <a:lnSpc>
                <a:spcPct val="90000"/>
              </a:lnSpc>
              <a:spcBef>
                <a:spcPct val="0"/>
              </a:spcBef>
              <a:buFont typeface="Wingdings" charset="2"/>
              <a:buNone/>
            </a:pPr>
            <a:r>
              <a:rPr lang="en-US" altLang="en-US" sz="2200" b="1" dirty="0">
                <a:solidFill>
                  <a:srgbClr val="000000"/>
                </a:solidFill>
                <a:ea typeface="ＭＳ Ｐゴシック" charset="-128"/>
              </a:rPr>
              <a:t>Leslie Curry, PhD, MPH</a:t>
            </a:r>
            <a:endParaRPr lang="en-US" altLang="en-US" sz="2200" dirty="0">
              <a:solidFill>
                <a:srgbClr val="000000"/>
              </a:solidFill>
              <a:ea typeface="ＭＳ Ｐゴシック" charset="-128"/>
            </a:endParaRPr>
          </a:p>
          <a:p>
            <a:pPr marL="0" indent="0" eaLnBrk="1" hangingPunct="1">
              <a:lnSpc>
                <a:spcPct val="90000"/>
              </a:lnSpc>
              <a:spcBef>
                <a:spcPct val="0"/>
              </a:spcBef>
              <a:buFont typeface="Wingdings" charset="2"/>
              <a:buNone/>
            </a:pPr>
            <a:r>
              <a:rPr lang="en-US" altLang="en-US" sz="2200" dirty="0">
                <a:solidFill>
                  <a:srgbClr val="000000"/>
                </a:solidFill>
                <a:ea typeface="ＭＳ Ｐゴシック" charset="-128"/>
              </a:rPr>
              <a:t>Senior Research Scientist</a:t>
            </a:r>
          </a:p>
          <a:p>
            <a:pPr marL="0" indent="0" eaLnBrk="1" hangingPunct="1">
              <a:lnSpc>
                <a:spcPct val="90000"/>
              </a:lnSpc>
              <a:spcBef>
                <a:spcPct val="0"/>
              </a:spcBef>
              <a:buFont typeface="Wingdings" charset="2"/>
              <a:buNone/>
            </a:pPr>
            <a:r>
              <a:rPr lang="en-US" altLang="en-US" sz="2200" dirty="0">
                <a:solidFill>
                  <a:srgbClr val="000000"/>
                </a:solidFill>
                <a:ea typeface="ＭＳ Ｐゴシック" charset="-128"/>
              </a:rPr>
              <a:t>Yale Global Health Leadership Institute</a:t>
            </a:r>
          </a:p>
          <a:p>
            <a:pPr marL="0" indent="0" eaLnBrk="1" hangingPunct="1">
              <a:lnSpc>
                <a:spcPct val="90000"/>
              </a:lnSpc>
              <a:spcBef>
                <a:spcPct val="0"/>
              </a:spcBef>
              <a:buFont typeface="Wingdings" charset="2"/>
              <a:buNone/>
            </a:pPr>
            <a:r>
              <a:rPr lang="en-US" altLang="en-US" sz="2200" dirty="0">
                <a:solidFill>
                  <a:srgbClr val="000000"/>
                </a:solidFill>
                <a:ea typeface="ＭＳ Ｐゴシック" charset="-128"/>
              </a:rPr>
              <a:t>Yale University</a:t>
            </a:r>
          </a:p>
          <a:p>
            <a:pPr marL="0" indent="0" eaLnBrk="1" hangingPunct="1">
              <a:lnSpc>
                <a:spcPct val="90000"/>
              </a:lnSpc>
              <a:spcBef>
                <a:spcPct val="0"/>
              </a:spcBef>
              <a:buNone/>
            </a:pPr>
            <a:r>
              <a:rPr lang="en-US" altLang="en-US" sz="2200" dirty="0">
                <a:ea typeface="ＭＳ Ｐゴシック" charset="-128"/>
                <a:hlinkClick r:id="rId3"/>
              </a:rPr>
              <a:t>leslie.curry@yale.edu</a:t>
            </a:r>
            <a:endParaRPr lang="en-US" altLang="en-US" sz="2200" dirty="0">
              <a:ea typeface="ＭＳ Ｐゴシック" charset="-128"/>
            </a:endParaRPr>
          </a:p>
          <a:p>
            <a:pPr marL="0" indent="0" eaLnBrk="1" hangingPunct="1">
              <a:lnSpc>
                <a:spcPct val="90000"/>
              </a:lnSpc>
              <a:spcBef>
                <a:spcPct val="0"/>
              </a:spcBef>
              <a:buFont typeface="Wingdings" charset="2"/>
              <a:buNone/>
            </a:pPr>
            <a:r>
              <a:rPr lang="en-US" altLang="en-US" sz="2200" u="sng" dirty="0">
                <a:ea typeface="ＭＳ Ｐゴシック" charset="-128"/>
                <a:hlinkClick r:id="rId4"/>
              </a:rPr>
              <a:t>http://ghli.yale.edu</a:t>
            </a:r>
          </a:p>
          <a:p>
            <a:pPr marL="0" indent="0" eaLnBrk="1" hangingPunct="1">
              <a:lnSpc>
                <a:spcPct val="130000"/>
              </a:lnSpc>
              <a:spcBef>
                <a:spcPct val="0"/>
              </a:spcBef>
              <a:buFont typeface="Wingdings" charset="2"/>
              <a:buNone/>
            </a:pPr>
            <a:endParaRPr lang="en-US" altLang="en-US" sz="1900" dirty="0">
              <a:ea typeface="ＭＳ Ｐゴシック" charset="-128"/>
            </a:endParaRPr>
          </a:p>
          <a:p>
            <a:pPr marL="0" indent="0" eaLnBrk="1" hangingPunct="1">
              <a:lnSpc>
                <a:spcPct val="130000"/>
              </a:lnSpc>
              <a:spcBef>
                <a:spcPct val="0"/>
              </a:spcBef>
              <a:buFont typeface="Wingdings" charset="2"/>
              <a:buNone/>
            </a:pPr>
            <a:r>
              <a:rPr lang="en-US" altLang="en-US" sz="1900" dirty="0">
                <a:ea typeface="ＭＳ Ｐゴシック" charset="-128"/>
              </a:rPr>
              <a:t>      </a:t>
            </a:r>
            <a:r>
              <a:rPr lang="en-US" altLang="en-US" sz="2200" dirty="0">
                <a:solidFill>
                  <a:srgbClr val="000000"/>
                </a:solidFill>
                <a:ea typeface="ＭＳ Ｐゴシック" charset="-128"/>
              </a:rPr>
              <a:t>@</a:t>
            </a:r>
            <a:r>
              <a:rPr lang="en-US" altLang="en-US" sz="2200" dirty="0" err="1">
                <a:solidFill>
                  <a:srgbClr val="000000"/>
                </a:solidFill>
                <a:ea typeface="ＭＳ Ｐゴシック" charset="-128"/>
              </a:rPr>
              <a:t>lesliecyale</a:t>
            </a:r>
            <a:r>
              <a:rPr lang="en-US" altLang="en-US" sz="2200" dirty="0">
                <a:solidFill>
                  <a:srgbClr val="000000"/>
                </a:solidFill>
                <a:ea typeface="ＭＳ Ｐゴシック" charset="-128"/>
              </a:rPr>
              <a:t>, @</a:t>
            </a:r>
            <a:r>
              <a:rPr lang="en-US" altLang="en-US" sz="2200" dirty="0" err="1">
                <a:solidFill>
                  <a:srgbClr val="000000"/>
                </a:solidFill>
                <a:ea typeface="ＭＳ Ｐゴシック" charset="-128"/>
              </a:rPr>
              <a:t>YaleGH</a:t>
            </a:r>
            <a:endParaRPr lang="en-US" altLang="en-US" sz="2200" dirty="0">
              <a:solidFill>
                <a:srgbClr val="000000"/>
              </a:solidFill>
              <a:ea typeface="ＭＳ Ｐゴシック" charset="-128"/>
            </a:endParaRPr>
          </a:p>
          <a:p>
            <a:pPr marL="0" indent="0" eaLnBrk="1" hangingPunct="1">
              <a:lnSpc>
                <a:spcPct val="130000"/>
              </a:lnSpc>
              <a:spcBef>
                <a:spcPct val="0"/>
              </a:spcBef>
              <a:buFont typeface="Wingdings" charset="2"/>
              <a:buNone/>
            </a:pPr>
            <a:r>
              <a:rPr lang="en-US" altLang="en-US" sz="2200" dirty="0">
                <a:solidFill>
                  <a:srgbClr val="000000"/>
                </a:solidFill>
                <a:ea typeface="ＭＳ Ｐゴシック" charset="-128"/>
              </a:rPr>
              <a:t>      </a:t>
            </a:r>
            <a:r>
              <a:rPr lang="en-US" altLang="en-US" sz="2200" dirty="0" err="1">
                <a:solidFill>
                  <a:srgbClr val="000000"/>
                </a:solidFill>
                <a:ea typeface="ＭＳ Ｐゴシック" charset="-128"/>
              </a:rPr>
              <a:t>YaleGlobalHealth</a:t>
            </a:r>
            <a:endParaRPr lang="en-US" altLang="en-US" sz="2100" dirty="0">
              <a:ea typeface="ＭＳ Ｐゴシック" charset="-128"/>
            </a:endParaRPr>
          </a:p>
        </p:txBody>
      </p:sp>
      <p:pic>
        <p:nvPicPr>
          <p:cNvPr id="19460" name="Picture 4" descr="Twitter_logo_png-4.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824" y="4124293"/>
            <a:ext cx="3460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Faceboo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824" y="4557730"/>
            <a:ext cx="365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029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9983F-DA24-4D93-A170-F1A8E03ED42B}"/>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18313FA9-2D28-41D1-9CD8-786F73155454}"/>
              </a:ext>
            </a:extLst>
          </p:cNvPr>
          <p:cNvSpPr>
            <a:spLocks noGrp="1"/>
          </p:cNvSpPr>
          <p:nvPr>
            <p:ph type="title"/>
          </p:nvPr>
        </p:nvSpPr>
        <p:spPr/>
        <p:txBody>
          <a:bodyPr/>
          <a:lstStyle/>
          <a:p>
            <a:r>
              <a:rPr lang="en-US" sz="3600" dirty="0"/>
              <a:t>Qualitative methods in large scale research projects</a:t>
            </a:r>
          </a:p>
        </p:txBody>
      </p:sp>
    </p:spTree>
    <p:extLst>
      <p:ext uri="{BB962C8B-B14F-4D97-AF65-F5344CB8AC3E}">
        <p14:creationId xmlns:p14="http://schemas.microsoft.com/office/powerpoint/2010/main" val="319085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BC80-8252-4B2D-B505-8C698FD706B4}"/>
              </a:ext>
            </a:extLst>
          </p:cNvPr>
          <p:cNvSpPr>
            <a:spLocks noGrp="1"/>
          </p:cNvSpPr>
          <p:nvPr>
            <p:ph type="title"/>
          </p:nvPr>
        </p:nvSpPr>
        <p:spPr/>
        <p:txBody>
          <a:bodyPr/>
          <a:lstStyle/>
          <a:p>
            <a:r>
              <a:rPr lang="en-US" sz="3600" dirty="0"/>
              <a:t>Qualitative methods are becoming increasingly common in large scale projects</a:t>
            </a:r>
          </a:p>
        </p:txBody>
      </p:sp>
      <p:sp>
        <p:nvSpPr>
          <p:cNvPr id="3" name="Content Placeholder 2">
            <a:extLst>
              <a:ext uri="{FF2B5EF4-FFF2-40B4-BE49-F238E27FC236}">
                <a16:creationId xmlns:a16="http://schemas.microsoft.com/office/drawing/2014/main" id="{C62FA839-FC72-46EE-96F1-42E6209315A6}"/>
              </a:ext>
            </a:extLst>
          </p:cNvPr>
          <p:cNvSpPr>
            <a:spLocks noGrp="1"/>
          </p:cNvSpPr>
          <p:nvPr>
            <p:ph sz="quarter" idx="1"/>
          </p:nvPr>
        </p:nvSpPr>
        <p:spPr>
          <a:xfrm>
            <a:off x="612648" y="1698769"/>
            <a:ext cx="8153400" cy="4495800"/>
          </a:xfrm>
        </p:spPr>
        <p:txBody>
          <a:bodyPr/>
          <a:lstStyle/>
          <a:p>
            <a:r>
              <a:rPr lang="en-US" sz="2800" dirty="0"/>
              <a:t>Complex interventions</a:t>
            </a:r>
          </a:p>
          <a:p>
            <a:r>
              <a:rPr lang="en-US" sz="2800" dirty="0"/>
              <a:t>Program and policy evaluations</a:t>
            </a:r>
          </a:p>
          <a:p>
            <a:r>
              <a:rPr lang="en-US" sz="2800" dirty="0"/>
              <a:t>Randomized controlled trials</a:t>
            </a:r>
          </a:p>
          <a:p>
            <a:r>
              <a:rPr lang="en-US" sz="2800" dirty="0"/>
              <a:t>Implementation science approaches</a:t>
            </a:r>
          </a:p>
          <a:p>
            <a:endParaRPr lang="en-US" dirty="0"/>
          </a:p>
          <a:p>
            <a:pPr marL="0" indent="0">
              <a:buNone/>
            </a:pPr>
            <a:endParaRPr lang="en-US" sz="1800" i="1" dirty="0"/>
          </a:p>
          <a:p>
            <a:pPr marL="0" indent="0">
              <a:buNone/>
            </a:pPr>
            <a:r>
              <a:rPr lang="en-US" sz="1800" i="1" dirty="0"/>
              <a:t>Curry LA, Krumholz HM, </a:t>
            </a:r>
            <a:r>
              <a:rPr lang="en-US" sz="1800" i="1" dirty="0" err="1"/>
              <a:t>O’Cathain</a:t>
            </a:r>
            <a:r>
              <a:rPr lang="en-US" sz="1800" i="1" dirty="0"/>
              <a:t> A, Plano Clark VL, Cherlin E, Bradley EH. Mixed methods in biomedical and health services research. </a:t>
            </a:r>
            <a:r>
              <a:rPr lang="en-US" sz="1800" i="1" u="sng" dirty="0"/>
              <a:t>Circulation: Cardiovascular Quality and Outcomes.</a:t>
            </a:r>
            <a:r>
              <a:rPr lang="en-US" sz="1800" i="1" dirty="0"/>
              <a:t> 2013; 6:119-123</a:t>
            </a:r>
          </a:p>
          <a:p>
            <a:endParaRPr lang="en-US" dirty="0"/>
          </a:p>
        </p:txBody>
      </p:sp>
    </p:spTree>
    <p:extLst>
      <p:ext uri="{BB962C8B-B14F-4D97-AF65-F5344CB8AC3E}">
        <p14:creationId xmlns:p14="http://schemas.microsoft.com/office/powerpoint/2010/main" val="365574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90600" y="1600200"/>
            <a:ext cx="8153400" cy="3773488"/>
          </a:xfrm>
        </p:spPr>
        <p:txBody>
          <a:bodyPr/>
          <a:lstStyle/>
          <a:p>
            <a:pPr marL="0" indent="0" algn="ctr">
              <a:buNone/>
            </a:pPr>
            <a:endParaRPr lang="en-US" sz="1200" b="1" dirty="0"/>
          </a:p>
          <a:p>
            <a:pPr marL="0" indent="0" algn="ctr">
              <a:buNone/>
            </a:pPr>
            <a:endParaRPr lang="en-US" sz="1200" dirty="0"/>
          </a:p>
        </p:txBody>
      </p:sp>
      <p:pic>
        <p:nvPicPr>
          <p:cNvPr id="5" name="Picture 4">
            <a:extLst>
              <a:ext uri="{FF2B5EF4-FFF2-40B4-BE49-F238E27FC236}">
                <a16:creationId xmlns:a16="http://schemas.microsoft.com/office/drawing/2014/main" id="{2EE245E1-F7E0-482F-8F16-F9CB30894FA0}"/>
              </a:ext>
            </a:extLst>
          </p:cNvPr>
          <p:cNvPicPr>
            <a:picLocks noChangeAspect="1"/>
          </p:cNvPicPr>
          <p:nvPr/>
        </p:nvPicPr>
        <p:blipFill>
          <a:blip r:embed="rId3"/>
          <a:stretch>
            <a:fillRect/>
          </a:stretch>
        </p:blipFill>
        <p:spPr>
          <a:xfrm>
            <a:off x="0" y="580354"/>
            <a:ext cx="9144000" cy="4482445"/>
          </a:xfrm>
          <a:prstGeom prst="rect">
            <a:avLst/>
          </a:prstGeom>
        </p:spPr>
      </p:pic>
      <p:sp>
        <p:nvSpPr>
          <p:cNvPr id="6" name="Rectangle 5">
            <a:extLst>
              <a:ext uri="{FF2B5EF4-FFF2-40B4-BE49-F238E27FC236}">
                <a16:creationId xmlns:a16="http://schemas.microsoft.com/office/drawing/2014/main" id="{487432E0-8178-43EE-8D38-787E7A19BA7A}"/>
              </a:ext>
            </a:extLst>
          </p:cNvPr>
          <p:cNvSpPr/>
          <p:nvPr/>
        </p:nvSpPr>
        <p:spPr>
          <a:xfrm>
            <a:off x="5852160" y="6159137"/>
            <a:ext cx="3148149" cy="63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71B271E-5F30-41AB-B635-B33878A7721E}"/>
              </a:ext>
            </a:extLst>
          </p:cNvPr>
          <p:cNvSpPr txBox="1"/>
          <p:nvPr/>
        </p:nvSpPr>
        <p:spPr>
          <a:xfrm>
            <a:off x="492370" y="5767755"/>
            <a:ext cx="8778758" cy="1200329"/>
          </a:xfrm>
          <a:prstGeom prst="rect">
            <a:avLst/>
          </a:prstGeom>
          <a:noFill/>
        </p:spPr>
        <p:txBody>
          <a:bodyPr wrap="square" rtlCol="0">
            <a:spAutoFit/>
          </a:bodyPr>
          <a:lstStyle/>
          <a:p>
            <a:r>
              <a:rPr lang="en-US" i="1" dirty="0"/>
              <a:t>Coyle C, Schulman-Green D, Feder S, </a:t>
            </a:r>
            <a:r>
              <a:rPr lang="en-US" i="1" dirty="0" err="1"/>
              <a:t>Toramin</a:t>
            </a:r>
            <a:r>
              <a:rPr lang="en-US" i="1" dirty="0"/>
              <a:t> S, Prust ML, Plano Clark VL, Curry L. Federal funding for mixed methods research in the health sciences in the United States: Recent trends. </a:t>
            </a:r>
            <a:r>
              <a:rPr lang="en-US" i="1" u="sng" dirty="0"/>
              <a:t>Journal of Mixed Methods Research</a:t>
            </a:r>
            <a:r>
              <a:rPr lang="en-US" i="1" dirty="0"/>
              <a:t> 2016; DOI: 10.1177/1558689816662578</a:t>
            </a:r>
          </a:p>
          <a:p>
            <a:endParaRPr lang="en-US" dirty="0"/>
          </a:p>
        </p:txBody>
      </p:sp>
    </p:spTree>
    <p:extLst>
      <p:ext uri="{BB962C8B-B14F-4D97-AF65-F5344CB8AC3E}">
        <p14:creationId xmlns:p14="http://schemas.microsoft.com/office/powerpoint/2010/main" val="139908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D83BE8-3535-4B0D-BB54-96D66DF39346}"/>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CDA0703A-C647-457F-A789-62DC7C8B1599}"/>
              </a:ext>
            </a:extLst>
          </p:cNvPr>
          <p:cNvSpPr>
            <a:spLocks noGrp="1"/>
          </p:cNvSpPr>
          <p:nvPr>
            <p:ph type="title"/>
          </p:nvPr>
        </p:nvSpPr>
        <p:spPr/>
        <p:txBody>
          <a:bodyPr/>
          <a:lstStyle/>
          <a:p>
            <a:r>
              <a:rPr lang="en-US" dirty="0"/>
              <a:t>Challenges</a:t>
            </a:r>
          </a:p>
        </p:txBody>
      </p:sp>
    </p:spTree>
    <p:extLst>
      <p:ext uri="{BB962C8B-B14F-4D97-AF65-F5344CB8AC3E}">
        <p14:creationId xmlns:p14="http://schemas.microsoft.com/office/powerpoint/2010/main" val="94177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F3AA9-5C52-4450-837C-C8344F017A49}"/>
              </a:ext>
            </a:extLst>
          </p:cNvPr>
          <p:cNvSpPr>
            <a:spLocks noGrp="1"/>
          </p:cNvSpPr>
          <p:nvPr>
            <p:ph type="title"/>
          </p:nvPr>
        </p:nvSpPr>
        <p:spPr/>
        <p:txBody>
          <a:bodyPr/>
          <a:lstStyle/>
          <a:p>
            <a:r>
              <a:rPr lang="en-US" sz="3600" dirty="0"/>
              <a:t>Common implementation challenges</a:t>
            </a:r>
          </a:p>
        </p:txBody>
      </p:sp>
      <p:sp>
        <p:nvSpPr>
          <p:cNvPr id="3" name="Content Placeholder 2">
            <a:extLst>
              <a:ext uri="{FF2B5EF4-FFF2-40B4-BE49-F238E27FC236}">
                <a16:creationId xmlns:a16="http://schemas.microsoft.com/office/drawing/2014/main" id="{6AFE00A7-051B-433F-8999-873E169492BE}"/>
              </a:ext>
            </a:extLst>
          </p:cNvPr>
          <p:cNvSpPr>
            <a:spLocks noGrp="1"/>
          </p:cNvSpPr>
          <p:nvPr>
            <p:ph sz="quarter" idx="1"/>
          </p:nvPr>
        </p:nvSpPr>
        <p:spPr>
          <a:xfrm>
            <a:off x="612648" y="1935341"/>
            <a:ext cx="8153400" cy="4495800"/>
          </a:xfrm>
        </p:spPr>
        <p:txBody>
          <a:bodyPr/>
          <a:lstStyle/>
          <a:p>
            <a:r>
              <a:rPr lang="en-US" sz="2800" dirty="0"/>
              <a:t>Managing large and diverse teams</a:t>
            </a:r>
          </a:p>
          <a:p>
            <a:r>
              <a:rPr lang="en-US" sz="2800" dirty="0"/>
              <a:t>Inadequate resources, time and/or expertise</a:t>
            </a:r>
          </a:p>
          <a:p>
            <a:r>
              <a:rPr lang="en-US" sz="2800" dirty="0"/>
              <a:t>Complexities in sampling designs</a:t>
            </a:r>
          </a:p>
          <a:p>
            <a:r>
              <a:rPr lang="en-US" sz="2800" dirty="0"/>
              <a:t>Unwieldly volume of qualitative data</a:t>
            </a:r>
          </a:p>
          <a:p>
            <a:r>
              <a:rPr lang="en-US" sz="2800" dirty="0"/>
              <a:t>IRB lack of familiarity with qualitative methods</a:t>
            </a:r>
          </a:p>
          <a:p>
            <a:pPr marL="0" indent="0">
              <a:buNone/>
            </a:pPr>
            <a:endParaRPr lang="en-US" sz="2800" dirty="0"/>
          </a:p>
        </p:txBody>
      </p:sp>
    </p:spTree>
    <p:extLst>
      <p:ext uri="{BB962C8B-B14F-4D97-AF65-F5344CB8AC3E}">
        <p14:creationId xmlns:p14="http://schemas.microsoft.com/office/powerpoint/2010/main" val="36662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656AB3-ED5B-4BCE-AD6C-E29CA5045C65}"/>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8E44F038-D131-4640-BA92-00BAE31BCB6B}"/>
              </a:ext>
            </a:extLst>
          </p:cNvPr>
          <p:cNvSpPr>
            <a:spLocks noGrp="1"/>
          </p:cNvSpPr>
          <p:nvPr>
            <p:ph type="title"/>
          </p:nvPr>
        </p:nvSpPr>
        <p:spPr/>
        <p:txBody>
          <a:bodyPr/>
          <a:lstStyle/>
          <a:p>
            <a:r>
              <a:rPr lang="en-US" sz="3600" dirty="0"/>
              <a:t>Strategies: Illustrations from Leadership Saves Lives</a:t>
            </a:r>
          </a:p>
        </p:txBody>
      </p:sp>
    </p:spTree>
    <p:extLst>
      <p:ext uri="{BB962C8B-B14F-4D97-AF65-F5344CB8AC3E}">
        <p14:creationId xmlns:p14="http://schemas.microsoft.com/office/powerpoint/2010/main" val="15905914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510C3"/>
      </a:hlink>
      <a:folHlink>
        <a:srgbClr val="3EBB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SL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510C3"/>
    </a:hlink>
    <a:folHlink>
      <a:srgbClr val="3EBB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6B4F1D6761C8418980FF14829BCB65" ma:contentTypeVersion="5" ma:contentTypeDescription="Create a new document." ma:contentTypeScope="" ma:versionID="d89be8680266c766d69c4eb3d0ec787c">
  <xsd:schema xmlns:xsd="http://www.w3.org/2001/XMLSchema" xmlns:xs="http://www.w3.org/2001/XMLSchema" xmlns:p="http://schemas.microsoft.com/office/2006/metadata/properties" xmlns:ns1="http://schemas.microsoft.com/sharepoint/v3" targetNamespace="http://schemas.microsoft.com/office/2006/metadata/properties" ma:root="true" ma:fieldsID="30407a80b919e6293a78e4868a4137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xsd:simpleType>
        <xsd:restriction base="dms:Unknown"/>
      </xsd:simpleType>
    </xsd:element>
    <xsd:element name="PublishingExpirationDate" ma:index="9" nillable="true" ma:displayName="Scheduling End Date"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BC38109-8BF6-4913-B893-D34953F10D76}"/>
</file>

<file path=customXml/itemProps2.xml><?xml version="1.0" encoding="utf-8"?>
<ds:datastoreItem xmlns:ds="http://schemas.openxmlformats.org/officeDocument/2006/customXml" ds:itemID="{6AFAA5E3-B198-4CD4-9B79-563E3197BE35}"/>
</file>

<file path=customXml/itemProps3.xml><?xml version="1.0" encoding="utf-8"?>
<ds:datastoreItem xmlns:ds="http://schemas.openxmlformats.org/officeDocument/2006/customXml" ds:itemID="{8A96DED0-6281-41BC-9E27-128B36C75C1F}"/>
</file>

<file path=docProps/app.xml><?xml version="1.0" encoding="utf-8"?>
<Properties xmlns="http://schemas.openxmlformats.org/officeDocument/2006/extended-properties" xmlns:vt="http://schemas.openxmlformats.org/officeDocument/2006/docPropsVTypes">
  <Template>Median</Template>
  <TotalTime>18150</TotalTime>
  <Words>1402</Words>
  <Application>Microsoft Office PowerPoint</Application>
  <PresentationFormat>On-screen Show (4:3)</PresentationFormat>
  <Paragraphs>245</Paragraphs>
  <Slides>34</Slides>
  <Notes>18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34</vt:i4>
      </vt:variant>
    </vt:vector>
  </HeadingPairs>
  <TitlesOfParts>
    <vt:vector size="50" baseType="lpstr">
      <vt:lpstr>MS Mincho</vt:lpstr>
      <vt:lpstr>ＭＳ Ｐゴシック</vt:lpstr>
      <vt:lpstr>ＭＳ Ｐゴシック</vt:lpstr>
      <vt:lpstr>Arial</vt:lpstr>
      <vt:lpstr>Calibri</vt:lpstr>
      <vt:lpstr>Cambria</vt:lpstr>
      <vt:lpstr>Century Gothic</vt:lpstr>
      <vt:lpstr>Copperplate Gothic Light</vt:lpstr>
      <vt:lpstr>Courier New</vt:lpstr>
      <vt:lpstr>Lucida Grande</vt:lpstr>
      <vt:lpstr>Symbol</vt:lpstr>
      <vt:lpstr>Times New Roman</vt:lpstr>
      <vt:lpstr>Tw Cen MT</vt:lpstr>
      <vt:lpstr>Wingdings</vt:lpstr>
      <vt:lpstr>Median</vt:lpstr>
      <vt:lpstr>LSL PPT Template</vt:lpstr>
      <vt:lpstr>Using Qualitative methods in LARGE SCALE PROJECTS   LESLIE CURRY, PHD, MPH SENIOR RESEARCH SCIENTIST, YALE SCHOOL OF PUBLIC HEALTH LECTURER, YALE COLLEGE</vt:lpstr>
      <vt:lpstr>Overview of our session</vt:lpstr>
      <vt:lpstr>PowerPoint Presentation</vt:lpstr>
      <vt:lpstr>Qualitative methods in large scale research projects</vt:lpstr>
      <vt:lpstr>Qualitative methods are becoming increasingly common in large scale projects</vt:lpstr>
      <vt:lpstr>PowerPoint Presentation</vt:lpstr>
      <vt:lpstr>Challenges</vt:lpstr>
      <vt:lpstr>Common implementation challenges</vt:lpstr>
      <vt:lpstr>Strategies: Illustrations from Leadership Saves Lives</vt:lpstr>
      <vt:lpstr>PowerPoint Presentation</vt:lpstr>
      <vt:lpstr>PowerPoint Presentation</vt:lpstr>
      <vt:lpstr>Hospital organizational culture is associated with lower RSMR for AMI </vt:lpstr>
      <vt:lpstr>Leadership Saves Lives</vt:lpstr>
      <vt:lpstr>Sample</vt:lpstr>
      <vt:lpstr>Guiding Coalitions</vt:lpstr>
      <vt:lpstr>PowerPoint Presentation</vt:lpstr>
      <vt:lpstr>PowerPoint Presentation</vt:lpstr>
      <vt:lpstr>Building and managing the team</vt:lpstr>
      <vt:lpstr>Example: Role definitions</vt:lpstr>
      <vt:lpstr>PowerPoint Presentation</vt:lpstr>
      <vt:lpstr>Example: Audit Trail</vt:lpstr>
      <vt:lpstr>PowerPoint Presentation</vt:lpstr>
      <vt:lpstr>Sampling and data collection</vt:lpstr>
      <vt:lpstr>PowerPoint Presentation</vt:lpstr>
      <vt:lpstr>Analysis: Coding</vt:lpstr>
      <vt:lpstr>Example: Coding team process</vt:lpstr>
      <vt:lpstr>PowerPoint Presentation</vt:lpstr>
      <vt:lpstr>Analysis: Assessing change </vt:lpstr>
      <vt:lpstr>Example: Matrices for change over time </vt:lpstr>
      <vt:lpstr>Example: Code Report Assessing Change</vt:lpstr>
      <vt:lpstr>Publication strategy</vt:lpstr>
      <vt:lpstr>Example: Publication Plan</vt:lpstr>
      <vt:lpstr>Thank you!   conversation </vt:lpstr>
      <vt:lpstr>Contact Information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elizabeth.bradley@yale.edu</dc:creator>
  <cp:lastModifiedBy>Curry, Leslie</cp:lastModifiedBy>
  <cp:revision>1573</cp:revision>
  <cp:lastPrinted>2017-11-08T23:35:19Z</cp:lastPrinted>
  <dcterms:created xsi:type="dcterms:W3CDTF">2013-12-12T12:16:04Z</dcterms:created>
  <dcterms:modified xsi:type="dcterms:W3CDTF">2018-04-24T17:51:42Z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0x010100306B4F1D6761C8418980FF14829BCB65</vt:lpwstr>
  </property>
</Properties>
</file>