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tiff" ContentType="image/tif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0.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9"/>
  </p:notesMasterIdLst>
  <p:sldIdLst>
    <p:sldId id="256" r:id="rId2"/>
    <p:sldId id="318" r:id="rId3"/>
    <p:sldId id="373" r:id="rId4"/>
    <p:sldId id="288" r:id="rId5"/>
    <p:sldId id="394" r:id="rId6"/>
    <p:sldId id="395" r:id="rId7"/>
    <p:sldId id="390" r:id="rId8"/>
    <p:sldId id="376" r:id="rId9"/>
    <p:sldId id="379" r:id="rId10"/>
    <p:sldId id="375" r:id="rId11"/>
    <p:sldId id="377" r:id="rId12"/>
    <p:sldId id="289" r:id="rId13"/>
    <p:sldId id="286" r:id="rId14"/>
    <p:sldId id="380" r:id="rId15"/>
    <p:sldId id="344" r:id="rId16"/>
    <p:sldId id="314" r:id="rId17"/>
    <p:sldId id="306" r:id="rId18"/>
    <p:sldId id="381" r:id="rId19"/>
    <p:sldId id="396" r:id="rId20"/>
    <p:sldId id="397" r:id="rId21"/>
    <p:sldId id="393" r:id="rId22"/>
    <p:sldId id="317" r:id="rId23"/>
    <p:sldId id="308" r:id="rId24"/>
    <p:sldId id="398" r:id="rId25"/>
    <p:sldId id="311" r:id="rId26"/>
    <p:sldId id="399" r:id="rId27"/>
    <p:sldId id="31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ilia De Marchis" initials="EDM" lastIdx="2" clrIdx="0">
    <p:extLst>
      <p:ext uri="{19B8F6BF-5375-455C-9EA6-DF929625EA0E}">
        <p15:presenceInfo xmlns:p15="http://schemas.microsoft.com/office/powerpoint/2012/main" userId="85a535b95a3047c2" providerId="Windows Live"/>
      </p:ext>
    </p:extLst>
  </p:cmAuthor>
  <p:cmAuthor id="2" name="Emilia De Marchis" initials="EDM [2]" lastIdx="13" clrIdx="1">
    <p:extLst>
      <p:ext uri="{19B8F6BF-5375-455C-9EA6-DF929625EA0E}">
        <p15:presenceInfo xmlns:p15="http://schemas.microsoft.com/office/powerpoint/2012/main" userId="Emilia De Marchis" providerId="None"/>
      </p:ext>
    </p:extLst>
  </p:cmAuthor>
  <p:cmAuthor id="3" name="Fichtenberg, Caroline M" initials="FCM" lastIdx="11" clrIdx="2">
    <p:extLst>
      <p:ext uri="{19B8F6BF-5375-455C-9EA6-DF929625EA0E}">
        <p15:presenceInfo xmlns:p15="http://schemas.microsoft.com/office/powerpoint/2012/main" userId="S::Caroline.Fichtenberg@ucsf.edu::e2f31ef3-0407-4e9b-8be0-a476bb38196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6756"/>
    <a:srgbClr val="C0481A"/>
    <a:srgbClr val="FF6F5C"/>
    <a:srgbClr val="CAF0C2"/>
    <a:srgbClr val="96EDFF"/>
    <a:srgbClr val="A272E2"/>
    <a:srgbClr val="FFF22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025"/>
    <p:restoredTop sz="59643"/>
  </p:normalViewPr>
  <p:slideViewPr>
    <p:cSldViewPr snapToGrid="0" snapToObjects="1">
      <p:cViewPr varScale="1">
        <p:scale>
          <a:sx n="32" d="100"/>
          <a:sy n="32" d="100"/>
        </p:scale>
        <p:origin x="84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410415370833744E-2"/>
          <c:y val="6.7435897645139672E-2"/>
          <c:w val="0.9285895846291663"/>
          <c:h val="0.51571947184762823"/>
        </c:manualLayout>
      </c:layout>
      <c:barChart>
        <c:barDir val="col"/>
        <c:grouping val="clustered"/>
        <c:varyColors val="0"/>
        <c:ser>
          <c:idx val="0"/>
          <c:order val="0"/>
          <c:tx>
            <c:strRef>
              <c:f>Sheet1!$B$1</c:f>
              <c:strCache>
                <c:ptCount val="1"/>
                <c:pt idx="0">
                  <c:v>Interest in assistance</c:v>
                </c:pt>
              </c:strCache>
            </c:strRef>
          </c:tx>
          <c:spPr>
            <a:solidFill>
              <a:srgbClr val="C00000"/>
            </a:solidFill>
            <a:ln>
              <a:noFill/>
            </a:ln>
            <a:effectLst/>
          </c:spPr>
          <c:invertIfNegative val="0"/>
          <c:dLbls>
            <c:dLbl>
              <c:idx val="0"/>
              <c:layout>
                <c:manualLayout>
                  <c:x val="7.2444952104189437E-3"/>
                  <c:y val="-1.532210295845814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C03-2B48-AC4A-5D2F40A3E1C5}"/>
                </c:ext>
              </c:extLst>
            </c:dLbl>
            <c:dLbl>
              <c:idx val="1"/>
              <c:layout>
                <c:manualLayout>
                  <c:x val="2.8977980841675723E-3"/>
                  <c:y val="-3.604955523253549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C03-2B48-AC4A-5D2F40A3E1C5}"/>
                </c:ext>
              </c:extLst>
            </c:dLbl>
            <c:dLbl>
              <c:idx val="2"/>
              <c:layout>
                <c:manualLayout>
                  <c:x val="5.7955961683350907E-3"/>
                  <c:y val="5.181884133070784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C03-2B48-AC4A-5D2F40A3E1C5}"/>
                </c:ext>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Sheet1!$A$2:$A$7</c:f>
              <c:numCache>
                <c:formatCode>General</c:formatCode>
                <c:ptCount val="6"/>
                <c:pt idx="0">
                  <c:v>0</c:v>
                </c:pt>
                <c:pt idx="1">
                  <c:v>1</c:v>
                </c:pt>
                <c:pt idx="2">
                  <c:v>2</c:v>
                </c:pt>
                <c:pt idx="3">
                  <c:v>3</c:v>
                </c:pt>
                <c:pt idx="4">
                  <c:v>4</c:v>
                </c:pt>
                <c:pt idx="5">
                  <c:v>5</c:v>
                </c:pt>
              </c:numCache>
            </c:numRef>
          </c:cat>
          <c:val>
            <c:numRef>
              <c:f>Sheet1!$B$2:$B$7</c:f>
              <c:numCache>
                <c:formatCode>0%</c:formatCode>
                <c:ptCount val="6"/>
                <c:pt idx="0">
                  <c:v>8.5999999999999993E-2</c:v>
                </c:pt>
                <c:pt idx="1">
                  <c:v>0.315</c:v>
                </c:pt>
                <c:pt idx="2">
                  <c:v>0.56399999999999995</c:v>
                </c:pt>
                <c:pt idx="3">
                  <c:v>0.77</c:v>
                </c:pt>
                <c:pt idx="4">
                  <c:v>0.92500000000000004</c:v>
                </c:pt>
                <c:pt idx="5">
                  <c:v>1</c:v>
                </c:pt>
              </c:numCache>
            </c:numRef>
          </c:val>
          <c:extLst>
            <c:ext xmlns:c16="http://schemas.microsoft.com/office/drawing/2014/chart" uri="{C3380CC4-5D6E-409C-BE32-E72D297353CC}">
              <c16:uniqueId val="{00000000-8C03-2B48-AC4A-5D2F40A3E1C5}"/>
            </c:ext>
          </c:extLst>
        </c:ser>
        <c:dLbls>
          <c:dLblPos val="outEnd"/>
          <c:showLegendKey val="0"/>
          <c:showVal val="1"/>
          <c:showCatName val="0"/>
          <c:showSerName val="0"/>
          <c:showPercent val="0"/>
          <c:showBubbleSize val="0"/>
        </c:dLbls>
        <c:gapWidth val="219"/>
        <c:overlap val="-27"/>
        <c:axId val="822858191"/>
        <c:axId val="822309359"/>
      </c:barChart>
      <c:catAx>
        <c:axId val="822858191"/>
        <c:scaling>
          <c:orientation val="minMax"/>
        </c:scaling>
        <c:delete val="0"/>
        <c:axPos val="b"/>
        <c:title>
          <c:tx>
            <c:rich>
              <a:bodyPr rot="0" spcFirstLastPara="1" vertOverflow="ellipsis" vert="horz" wrap="square" anchor="ctr" anchorCtr="1"/>
              <a:lstStyle/>
              <a:p>
                <a:pPr>
                  <a:defRPr sz="3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US" sz="3000" dirty="0">
                    <a:latin typeface="Arial" panose="020B0604020202020204" pitchFamily="34" charset="0"/>
                    <a:cs typeface="Arial" panose="020B0604020202020204" pitchFamily="34" charset="0"/>
                  </a:rPr>
                  <a:t>Number of Positive Social Risk Domains</a:t>
                </a:r>
                <a:r>
                  <a:rPr lang="en-US" sz="3000" baseline="0" dirty="0">
                    <a:latin typeface="Arial" panose="020B0604020202020204" pitchFamily="34" charset="0"/>
                    <a:cs typeface="Arial" panose="020B0604020202020204" pitchFamily="34" charset="0"/>
                  </a:rPr>
                  <a:t> </a:t>
                </a:r>
                <a:endParaRPr lang="en-US" sz="3000" dirty="0">
                  <a:latin typeface="Arial" panose="020B0604020202020204" pitchFamily="34" charset="0"/>
                  <a:cs typeface="Arial" panose="020B0604020202020204" pitchFamily="34" charset="0"/>
                </a:endParaRPr>
              </a:p>
            </c:rich>
          </c:tx>
          <c:layout>
            <c:manualLayout>
              <c:xMode val="edge"/>
              <c:yMode val="edge"/>
              <c:x val="0.18207313594923216"/>
              <c:y val="0.66589810439766084"/>
            </c:manualLayout>
          </c:layout>
          <c:overlay val="0"/>
          <c:spPr>
            <a:noFill/>
            <a:ln>
              <a:noFill/>
            </a:ln>
            <a:effectLst/>
          </c:spPr>
          <c:txPr>
            <a:bodyPr rot="0" spcFirstLastPara="1" vertOverflow="ellipsis" vert="horz" wrap="square" anchor="ctr" anchorCtr="1"/>
            <a:lstStyle/>
            <a:p>
              <a:pPr>
                <a:defRPr sz="3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822309359"/>
        <c:crosses val="autoZero"/>
        <c:auto val="1"/>
        <c:lblAlgn val="ctr"/>
        <c:lblOffset val="100"/>
        <c:noMultiLvlLbl val="0"/>
      </c:catAx>
      <c:valAx>
        <c:axId val="822309359"/>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822858191"/>
        <c:crosses val="autoZero"/>
        <c:crossBetween val="between"/>
        <c:majorUnit val="0.2"/>
      </c:valAx>
      <c:spPr>
        <a:noFill/>
        <a:ln>
          <a:noFill/>
        </a:ln>
        <a:effectLst/>
      </c:spPr>
    </c:plotArea>
    <c:legend>
      <c:legendPos val="b"/>
      <c:layout>
        <c:manualLayout>
          <c:xMode val="edge"/>
          <c:yMode val="edge"/>
          <c:x val="1.268294101161296E-2"/>
          <c:y val="0.90029581986896068"/>
          <c:w val="0.98731705898838706"/>
          <c:h val="6.2365753653125126E-2"/>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1410415370833744E-2"/>
          <c:y val="2.5813440261098622E-2"/>
          <c:w val="0.9285895846291663"/>
          <c:h val="0.48482498924584044"/>
        </c:manualLayout>
      </c:layout>
      <c:barChart>
        <c:barDir val="col"/>
        <c:grouping val="clustered"/>
        <c:varyColors val="0"/>
        <c:ser>
          <c:idx val="0"/>
          <c:order val="0"/>
          <c:tx>
            <c:strRef>
              <c:f>Sheet1!$B$1</c:f>
              <c:strCache>
                <c:ptCount val="1"/>
                <c:pt idx="0">
                  <c:v>Screened positive </c:v>
                </c:pt>
              </c:strCache>
            </c:strRef>
          </c:tx>
          <c:spPr>
            <a:solidFill>
              <a:schemeClr val="accent1"/>
            </a:solidFill>
            <a:ln>
              <a:noFill/>
            </a:ln>
            <a:effectLst/>
          </c:spPr>
          <c:invertIfNegative val="0"/>
          <c:dLbls>
            <c:dLbl>
              <c:idx val="0"/>
              <c:layout>
                <c:manualLayout>
                  <c:x val="7.2444952104189437E-3"/>
                  <c:y val="-1.532210295845814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C03-2B48-AC4A-5D2F40A3E1C5}"/>
                </c:ext>
              </c:extLst>
            </c:dLbl>
            <c:dLbl>
              <c:idx val="1"/>
              <c:layout>
                <c:manualLayout>
                  <c:x val="2.8977980841675723E-3"/>
                  <c:y val="-3.6049555232535495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C03-2B48-AC4A-5D2F40A3E1C5}"/>
                </c:ext>
              </c:extLst>
            </c:dLbl>
            <c:dLbl>
              <c:idx val="2"/>
              <c:layout>
                <c:manualLayout>
                  <c:x val="5.7955961683350907E-3"/>
                  <c:y val="5.181884133070784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C03-2B48-AC4A-5D2F40A3E1C5}"/>
                </c:ext>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Housing</c:v>
                </c:pt>
                <c:pt idx="1">
                  <c:v>Food</c:v>
                </c:pt>
                <c:pt idx="2">
                  <c:v>Utilities</c:v>
                </c:pt>
                <c:pt idx="3">
                  <c:v>Transportation</c:v>
                </c:pt>
                <c:pt idx="4">
                  <c:v>Personal safety</c:v>
                </c:pt>
              </c:strCache>
            </c:strRef>
          </c:cat>
          <c:val>
            <c:numRef>
              <c:f>Sheet1!$B$2:$B$6</c:f>
              <c:numCache>
                <c:formatCode>0%</c:formatCode>
                <c:ptCount val="5"/>
                <c:pt idx="0">
                  <c:v>0.37</c:v>
                </c:pt>
                <c:pt idx="1">
                  <c:v>0.35</c:v>
                </c:pt>
                <c:pt idx="2">
                  <c:v>0.35</c:v>
                </c:pt>
                <c:pt idx="3">
                  <c:v>0.4</c:v>
                </c:pt>
                <c:pt idx="4">
                  <c:v>0.11</c:v>
                </c:pt>
              </c:numCache>
            </c:numRef>
          </c:val>
          <c:extLst>
            <c:ext xmlns:c16="http://schemas.microsoft.com/office/drawing/2014/chart" uri="{C3380CC4-5D6E-409C-BE32-E72D297353CC}">
              <c16:uniqueId val="{00000000-8C03-2B48-AC4A-5D2F40A3E1C5}"/>
            </c:ext>
          </c:extLst>
        </c:ser>
        <c:ser>
          <c:idx val="1"/>
          <c:order val="1"/>
          <c:tx>
            <c:strRef>
              <c:f>Sheet1!$C$1</c:f>
              <c:strCache>
                <c:ptCount val="1"/>
                <c:pt idx="0">
                  <c:v>Screened negative</c:v>
                </c:pt>
              </c:strCache>
            </c:strRef>
          </c:tx>
          <c:spPr>
            <a:solidFill>
              <a:schemeClr val="accent6"/>
            </a:solidFill>
            <a:ln>
              <a:noFill/>
            </a:ln>
            <a:effectLst/>
          </c:spPr>
          <c:invertIfNegative val="0"/>
          <c:dLbls>
            <c:dLbl>
              <c:idx val="0"/>
              <c:layout>
                <c:manualLayout>
                  <c:x val="7.2444952104189306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C03-2B48-AC4A-5D2F40A3E1C5}"/>
                </c:ext>
              </c:extLst>
            </c:dLbl>
            <c:dLbl>
              <c:idx val="1"/>
              <c:layout>
                <c:manualLayout>
                  <c:x val="8.6933942525027168E-3"/>
                  <c:y val="-6.589147621983541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C03-2B48-AC4A-5D2F40A3E1C5}"/>
                </c:ext>
              </c:extLst>
            </c:dLbl>
            <c:dLbl>
              <c:idx val="2"/>
              <c:layout>
                <c:manualLayout>
                  <c:x val="1.1591192336670235E-2"/>
                  <c:y val="-2.196382540661180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C03-2B48-AC4A-5D2F40A3E1C5}"/>
                </c:ext>
              </c:extLst>
            </c:dLbl>
            <c:dLbl>
              <c:idx val="3"/>
              <c:layout>
                <c:manualLayout>
                  <c:x val="2.8977980841675723E-3"/>
                  <c:y val="2.196382540661099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C03-2B48-AC4A-5D2F40A3E1C5}"/>
                </c:ext>
              </c:extLst>
            </c:dLbl>
            <c:dLbl>
              <c:idx val="4"/>
              <c:layout>
                <c:manualLayout>
                  <c:x val="8.693394252502611E-3"/>
                  <c:y val="2.196382540661099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C03-2B48-AC4A-5D2F40A3E1C5}"/>
                </c:ext>
              </c:extLst>
            </c:dLbl>
            <c:spPr>
              <a:noFill/>
              <a:ln>
                <a:noFill/>
              </a:ln>
              <a:effectLst/>
            </c:spPr>
            <c:txPr>
              <a:bodyPr rot="0" spcFirstLastPara="1" vertOverflow="ellipsis" vert="horz" wrap="square" lIns="38100" tIns="19050" rIns="38100" bIns="19050" anchor="ctr" anchorCtr="1">
                <a:spAutoFit/>
              </a:bodyPr>
              <a:lstStyle/>
              <a:p>
                <a:pPr>
                  <a:defRPr sz="2200" b="0" i="0" u="none" strike="noStrike" kern="1200" baseline="0">
                    <a:solidFill>
                      <a:schemeClr val="tx1">
                        <a:lumMod val="75000"/>
                        <a:lumOff val="25000"/>
                      </a:schemeClr>
                    </a:solidFill>
                    <a:latin typeface="Arial" panose="020B0604020202020204" pitchFamily="34" charset="0"/>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Housing</c:v>
                </c:pt>
                <c:pt idx="1">
                  <c:v>Food</c:v>
                </c:pt>
                <c:pt idx="2">
                  <c:v>Utilities</c:v>
                </c:pt>
                <c:pt idx="3">
                  <c:v>Transportation</c:v>
                </c:pt>
                <c:pt idx="4">
                  <c:v>Personal safety</c:v>
                </c:pt>
              </c:strCache>
            </c:strRef>
          </c:cat>
          <c:val>
            <c:numRef>
              <c:f>Sheet1!$C$2:$C$6</c:f>
              <c:numCache>
                <c:formatCode>0%</c:formatCode>
                <c:ptCount val="5"/>
                <c:pt idx="0">
                  <c:v>0.08</c:v>
                </c:pt>
                <c:pt idx="1">
                  <c:v>0.04</c:v>
                </c:pt>
                <c:pt idx="2">
                  <c:v>0.08</c:v>
                </c:pt>
                <c:pt idx="3">
                  <c:v>0.05</c:v>
                </c:pt>
                <c:pt idx="4">
                  <c:v>0.02</c:v>
                </c:pt>
              </c:numCache>
            </c:numRef>
          </c:val>
          <c:extLst>
            <c:ext xmlns:c16="http://schemas.microsoft.com/office/drawing/2014/chart" uri="{C3380CC4-5D6E-409C-BE32-E72D297353CC}">
              <c16:uniqueId val="{00000001-8C03-2B48-AC4A-5D2F40A3E1C5}"/>
            </c:ext>
          </c:extLst>
        </c:ser>
        <c:dLbls>
          <c:dLblPos val="outEnd"/>
          <c:showLegendKey val="0"/>
          <c:showVal val="1"/>
          <c:showCatName val="0"/>
          <c:showSerName val="0"/>
          <c:showPercent val="0"/>
          <c:showBubbleSize val="0"/>
        </c:dLbls>
        <c:gapWidth val="219"/>
        <c:overlap val="-27"/>
        <c:axId val="822858191"/>
        <c:axId val="822309359"/>
      </c:barChart>
      <c:catAx>
        <c:axId val="8228581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822309359"/>
        <c:crosses val="autoZero"/>
        <c:auto val="1"/>
        <c:lblAlgn val="ctr"/>
        <c:lblOffset val="100"/>
        <c:noMultiLvlLbl val="0"/>
      </c:catAx>
      <c:valAx>
        <c:axId val="822309359"/>
        <c:scaling>
          <c:orientation val="minMax"/>
          <c:max val="1"/>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822858191"/>
        <c:crosses val="autoZero"/>
        <c:crossBetween val="between"/>
        <c:minorUnit val="0.2"/>
      </c:valAx>
      <c:spPr>
        <a:noFill/>
        <a:ln>
          <a:noFill/>
        </a:ln>
        <a:effectLst/>
      </c:spPr>
    </c:plotArea>
    <c:legend>
      <c:legendPos val="b"/>
      <c:layout>
        <c:manualLayout>
          <c:xMode val="edge"/>
          <c:yMode val="edge"/>
          <c:x val="1.268294101161296E-2"/>
          <c:y val="0.90029581986896068"/>
          <c:w val="0.98731705898838706"/>
          <c:h val="6.2365753653125126E-2"/>
        </c:manualLayout>
      </c:layout>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9517DD6-6E35-554D-BAA6-FD4FD1090839}" type="doc">
      <dgm:prSet loTypeId="urn:microsoft.com/office/officeart/2009/3/layout/OpposingIdeas" loCatId="" qsTypeId="urn:microsoft.com/office/officeart/2005/8/quickstyle/simple1" qsCatId="simple" csTypeId="urn:microsoft.com/office/officeart/2005/8/colors/accent1_2" csCatId="accent1" phldr="1"/>
      <dgm:spPr/>
      <dgm:t>
        <a:bodyPr/>
        <a:lstStyle/>
        <a:p>
          <a:endParaRPr lang="en-US"/>
        </a:p>
      </dgm:t>
    </dgm:pt>
    <dgm:pt modelId="{AEB16C2A-A90A-8449-850D-E725C4288B8B}">
      <dgm:prSet phldrT="[Text]"/>
      <dgm:spPr/>
      <dgm:t>
        <a:bodyPr/>
        <a:lstStyle/>
        <a:p>
          <a:pPr rtl="0"/>
          <a:endParaRPr lang="en-US" dirty="0"/>
        </a:p>
      </dgm:t>
    </dgm:pt>
    <dgm:pt modelId="{DF0CA718-A5BE-EF49-90F2-B053D2F7085C}" type="parTrans" cxnId="{666974C4-37C8-E548-9F4B-A8622AE4FB4F}">
      <dgm:prSet/>
      <dgm:spPr/>
      <dgm:t>
        <a:bodyPr/>
        <a:lstStyle/>
        <a:p>
          <a:endParaRPr lang="en-US"/>
        </a:p>
      </dgm:t>
    </dgm:pt>
    <dgm:pt modelId="{C2415B6F-FB56-164D-BA46-665B08118A66}" type="sibTrans" cxnId="{666974C4-37C8-E548-9F4B-A8622AE4FB4F}">
      <dgm:prSet/>
      <dgm:spPr/>
      <dgm:t>
        <a:bodyPr/>
        <a:lstStyle/>
        <a:p>
          <a:endParaRPr lang="en-US"/>
        </a:p>
      </dgm:t>
    </dgm:pt>
    <dgm:pt modelId="{16F73A61-A60D-184F-A58D-A24AAF5355AD}">
      <dgm:prSet phldrT="[Text]" custT="1"/>
      <dgm:spPr/>
      <dgm:t>
        <a:bodyPr/>
        <a:lstStyle/>
        <a:p>
          <a:pPr marL="228600" indent="-212725">
            <a:buFont typeface="Arial" panose="020B0604020202020204" pitchFamily="34" charset="0"/>
            <a:buChar char="•"/>
            <a:tabLst/>
          </a:pPr>
          <a:r>
            <a:rPr lang="en-US" sz="2800" dirty="0">
              <a:solidFill>
                <a:schemeClr val="bg1"/>
              </a:solidFill>
              <a:latin typeface="Arial" panose="020B0604020202020204" pitchFamily="34" charset="0"/>
              <a:cs typeface="Arial" panose="020B0604020202020204" pitchFamily="34" charset="0"/>
            </a:rPr>
            <a:t>• Burden of social risks</a:t>
          </a:r>
        </a:p>
        <a:p>
          <a:pPr marL="228600" indent="-212725">
            <a:buFont typeface="Arial" panose="020B0604020202020204" pitchFamily="34" charset="0"/>
            <a:buChar char="•"/>
            <a:tabLst/>
          </a:pPr>
          <a:r>
            <a:rPr lang="en-US" sz="2800" dirty="0">
              <a:solidFill>
                <a:schemeClr val="bg1"/>
              </a:solidFill>
              <a:latin typeface="Arial" panose="020B0604020202020204" pitchFamily="34" charset="0"/>
              <a:cs typeface="Arial" panose="020B0604020202020204" pitchFamily="34" charset="0"/>
            </a:rPr>
            <a:t>• Prior exposure to social risk screening  in health care setting</a:t>
          </a:r>
        </a:p>
        <a:p>
          <a:pPr marL="228600" indent="-212725">
            <a:buFont typeface="Arial" panose="020B0604020202020204" pitchFamily="34" charset="0"/>
            <a:buChar char="•"/>
            <a:tabLst/>
          </a:pPr>
          <a:r>
            <a:rPr lang="en-US" sz="2800" dirty="0">
              <a:solidFill>
                <a:schemeClr val="bg1"/>
              </a:solidFill>
              <a:latin typeface="Arial" panose="020B0604020202020204" pitchFamily="34" charset="0"/>
              <a:cs typeface="Arial" panose="020B0604020202020204" pitchFamily="34" charset="0"/>
            </a:rPr>
            <a:t>• Trust in provider</a:t>
          </a:r>
        </a:p>
        <a:p>
          <a:pPr marL="228600" indent="-212725">
            <a:buFont typeface="Arial" panose="020B0604020202020204" pitchFamily="34" charset="0"/>
            <a:buChar char="•"/>
            <a:tabLst/>
          </a:pPr>
          <a:r>
            <a:rPr lang="en-US" sz="2800" dirty="0">
              <a:solidFill>
                <a:schemeClr val="bg1"/>
              </a:solidFill>
              <a:latin typeface="Arial" panose="020B0604020202020204" pitchFamily="34" charset="0"/>
              <a:cs typeface="Arial" panose="020B0604020202020204" pitchFamily="34" charset="0"/>
            </a:rPr>
            <a:t>• Surveyed in safety  net setting</a:t>
          </a:r>
        </a:p>
        <a:p>
          <a:pPr marL="228600" indent="-212725">
            <a:buFont typeface="Arial" panose="020B0604020202020204" pitchFamily="34" charset="0"/>
            <a:buChar char="•"/>
            <a:tabLst/>
          </a:pPr>
          <a:endParaRPr lang="en-US" sz="2800" dirty="0">
            <a:solidFill>
              <a:schemeClr val="bg1"/>
            </a:solidFill>
            <a:latin typeface="Arial" panose="020B0604020202020204" pitchFamily="34" charset="0"/>
            <a:cs typeface="Arial" panose="020B0604020202020204" pitchFamily="34" charset="0"/>
          </a:endParaRPr>
        </a:p>
        <a:p>
          <a:pPr marL="228600" indent="-228600">
            <a:buFont typeface="Arial" panose="020B0604020202020204" pitchFamily="34" charset="0"/>
            <a:buChar char="•"/>
            <a:tabLst/>
          </a:pPr>
          <a:endParaRPr lang="en-US" sz="2800" dirty="0">
            <a:solidFill>
              <a:schemeClr val="bg1"/>
            </a:solidFill>
            <a:latin typeface="Arial" panose="020B0604020202020204" pitchFamily="34" charset="0"/>
            <a:cs typeface="Arial" panose="020B0604020202020204" pitchFamily="34" charset="0"/>
          </a:endParaRPr>
        </a:p>
        <a:p>
          <a:pPr marL="228600" indent="-212725">
            <a:buFont typeface="Arial" panose="020B0604020202020204" pitchFamily="34" charset="0"/>
            <a:buChar char="•"/>
            <a:tabLst/>
          </a:pPr>
          <a:endParaRPr lang="en-US" sz="2800" dirty="0">
            <a:solidFill>
              <a:schemeClr val="bg1"/>
            </a:solidFill>
            <a:latin typeface="Arial" panose="020B0604020202020204" pitchFamily="34" charset="0"/>
            <a:cs typeface="Arial" panose="020B0604020202020204" pitchFamily="34" charset="0"/>
          </a:endParaRPr>
        </a:p>
      </dgm:t>
    </dgm:pt>
    <dgm:pt modelId="{16707A4A-68CA-8843-A1B6-414907033DC0}" type="parTrans" cxnId="{DB701B1D-0B36-E944-8797-C409E172BB4D}">
      <dgm:prSet/>
      <dgm:spPr/>
      <dgm:t>
        <a:bodyPr/>
        <a:lstStyle/>
        <a:p>
          <a:endParaRPr lang="en-US"/>
        </a:p>
      </dgm:t>
    </dgm:pt>
    <dgm:pt modelId="{A67ADE7D-F378-1143-9180-52A88D5AE1CC}" type="sibTrans" cxnId="{DB701B1D-0B36-E944-8797-C409E172BB4D}">
      <dgm:prSet/>
      <dgm:spPr/>
      <dgm:t>
        <a:bodyPr/>
        <a:lstStyle/>
        <a:p>
          <a:endParaRPr lang="en-US"/>
        </a:p>
      </dgm:t>
    </dgm:pt>
    <dgm:pt modelId="{FB90BC7E-8A49-E44A-91D6-685C1D77A851}">
      <dgm:prSet phldrT="[Text]"/>
      <dgm:spPr/>
      <dgm:t>
        <a:bodyPr/>
        <a:lstStyle/>
        <a:p>
          <a:pPr rtl="0"/>
          <a:endParaRPr lang="en-US" dirty="0"/>
        </a:p>
      </dgm:t>
    </dgm:pt>
    <dgm:pt modelId="{EFE686E2-561D-554F-A48A-527C24F22C3C}" type="parTrans" cxnId="{6FD36696-B5DF-D448-BE7A-6B6BF645903A}">
      <dgm:prSet/>
      <dgm:spPr/>
      <dgm:t>
        <a:bodyPr/>
        <a:lstStyle/>
        <a:p>
          <a:endParaRPr lang="en-US"/>
        </a:p>
      </dgm:t>
    </dgm:pt>
    <dgm:pt modelId="{0C090676-0B21-0A4C-BDDE-5D2D394AF2DA}" type="sibTrans" cxnId="{6FD36696-B5DF-D448-BE7A-6B6BF645903A}">
      <dgm:prSet/>
      <dgm:spPr/>
      <dgm:t>
        <a:bodyPr/>
        <a:lstStyle/>
        <a:p>
          <a:endParaRPr lang="en-US"/>
        </a:p>
      </dgm:t>
    </dgm:pt>
    <dgm:pt modelId="{CA1ACFCE-B0D9-AE4E-B21B-8DD17B2E6722}">
      <dgm:prSet phldrT="[Text]" custT="1"/>
      <dgm:spPr/>
      <dgm:t>
        <a:bodyPr/>
        <a:lstStyle/>
        <a:p>
          <a:pPr marL="234950" indent="-222250">
            <a:tabLst/>
          </a:pPr>
          <a:r>
            <a:rPr lang="en-US" sz="2800">
              <a:solidFill>
                <a:schemeClr val="bg1"/>
              </a:solidFill>
              <a:latin typeface="Arial" panose="020B0604020202020204" pitchFamily="34" charset="0"/>
              <a:cs typeface="Arial" panose="020B0604020202020204" pitchFamily="34" charset="0"/>
            </a:rPr>
            <a:t>• Experience of discrimination in health care setting</a:t>
          </a:r>
        </a:p>
        <a:p>
          <a:pPr marL="0"/>
          <a:endParaRPr lang="en-US" sz="2800" dirty="0">
            <a:solidFill>
              <a:schemeClr val="bg1"/>
            </a:solidFill>
            <a:latin typeface="Arial" panose="020B0604020202020204" pitchFamily="34" charset="0"/>
            <a:cs typeface="Arial" panose="020B0604020202020204" pitchFamily="34" charset="0"/>
          </a:endParaRPr>
        </a:p>
      </dgm:t>
    </dgm:pt>
    <dgm:pt modelId="{ECC227A0-5E5B-1547-BD8F-B1FE3D0B1639}" type="parTrans" cxnId="{9B774642-2E1B-794E-88D6-EF8BB7293871}">
      <dgm:prSet/>
      <dgm:spPr/>
      <dgm:t>
        <a:bodyPr/>
        <a:lstStyle/>
        <a:p>
          <a:endParaRPr lang="en-US"/>
        </a:p>
      </dgm:t>
    </dgm:pt>
    <dgm:pt modelId="{885E0C41-6D93-604D-8747-7C5F909E38AA}" type="sibTrans" cxnId="{9B774642-2E1B-794E-88D6-EF8BB7293871}">
      <dgm:prSet/>
      <dgm:spPr/>
      <dgm:t>
        <a:bodyPr/>
        <a:lstStyle/>
        <a:p>
          <a:endParaRPr lang="en-US"/>
        </a:p>
      </dgm:t>
    </dgm:pt>
    <dgm:pt modelId="{B8A67A2D-DE5A-1541-BB84-8F65ED1A4809}" type="pres">
      <dgm:prSet presAssocID="{29517DD6-6E35-554D-BAA6-FD4FD1090839}" presName="Name0" presStyleCnt="0">
        <dgm:presLayoutVars>
          <dgm:chMax val="2"/>
          <dgm:dir/>
          <dgm:animOne val="branch"/>
          <dgm:animLvl val="lvl"/>
          <dgm:resizeHandles val="exact"/>
        </dgm:presLayoutVars>
      </dgm:prSet>
      <dgm:spPr/>
    </dgm:pt>
    <dgm:pt modelId="{C6C12417-F955-4941-B7D7-4A5F54B9A7F6}" type="pres">
      <dgm:prSet presAssocID="{29517DD6-6E35-554D-BAA6-FD4FD1090839}" presName="Background" presStyleLbl="node1" presStyleIdx="0" presStyleCnt="1" custScaleX="122213" custScaleY="110975"/>
      <dgm:spPr/>
    </dgm:pt>
    <dgm:pt modelId="{729BF172-96D4-FF4E-A104-64A9C6B30058}" type="pres">
      <dgm:prSet presAssocID="{29517DD6-6E35-554D-BAA6-FD4FD1090839}" presName="Divider" presStyleLbl="callout" presStyleIdx="0" presStyleCnt="1"/>
      <dgm:spPr/>
    </dgm:pt>
    <dgm:pt modelId="{3C3CF073-0C7F-E747-A475-6D54846EEE63}" type="pres">
      <dgm:prSet presAssocID="{29517DD6-6E35-554D-BAA6-FD4FD1090839}" presName="ChildText1" presStyleLbl="revTx" presStyleIdx="0" presStyleCnt="0" custScaleX="148591" custScaleY="133011" custLinFactNeighborX="-9492" custLinFactNeighborY="9587">
        <dgm:presLayoutVars>
          <dgm:chMax val="0"/>
          <dgm:chPref val="0"/>
          <dgm:bulletEnabled val="1"/>
        </dgm:presLayoutVars>
      </dgm:prSet>
      <dgm:spPr/>
    </dgm:pt>
    <dgm:pt modelId="{1C457706-B715-1749-884E-D8F3BE2B7A97}" type="pres">
      <dgm:prSet presAssocID="{29517DD6-6E35-554D-BAA6-FD4FD1090839}" presName="ChildText2" presStyleLbl="revTx" presStyleIdx="0" presStyleCnt="0" custScaleX="143601" custLinFactNeighborX="19392" custLinFactNeighborY="18907">
        <dgm:presLayoutVars>
          <dgm:chMax val="0"/>
          <dgm:chPref val="0"/>
          <dgm:bulletEnabled val="1"/>
        </dgm:presLayoutVars>
      </dgm:prSet>
      <dgm:spPr/>
    </dgm:pt>
    <dgm:pt modelId="{89FE7DAC-1CF3-974A-84CC-8159276B5016}" type="pres">
      <dgm:prSet presAssocID="{29517DD6-6E35-554D-BAA6-FD4FD1090839}" presName="ParentText1" presStyleLbl="revTx" presStyleIdx="0" presStyleCnt="0">
        <dgm:presLayoutVars>
          <dgm:chMax val="1"/>
          <dgm:chPref val="1"/>
        </dgm:presLayoutVars>
      </dgm:prSet>
      <dgm:spPr/>
    </dgm:pt>
    <dgm:pt modelId="{1C3B6202-661B-A44F-945A-E4D289F19C94}" type="pres">
      <dgm:prSet presAssocID="{29517DD6-6E35-554D-BAA6-FD4FD1090839}" presName="ParentShape1" presStyleLbl="alignImgPlace1" presStyleIdx="0" presStyleCnt="2" custScaleX="95357" custScaleY="121680" custLinFactNeighborX="-65719" custLinFactNeighborY="11641">
        <dgm:presLayoutVars/>
      </dgm:prSet>
      <dgm:spPr/>
    </dgm:pt>
    <dgm:pt modelId="{2A5425F8-6342-2141-8A73-30D4363A89FD}" type="pres">
      <dgm:prSet presAssocID="{29517DD6-6E35-554D-BAA6-FD4FD1090839}" presName="ParentText2" presStyleLbl="revTx" presStyleIdx="0" presStyleCnt="0">
        <dgm:presLayoutVars>
          <dgm:chMax val="1"/>
          <dgm:chPref val="1"/>
        </dgm:presLayoutVars>
      </dgm:prSet>
      <dgm:spPr/>
    </dgm:pt>
    <dgm:pt modelId="{E3E2EC81-9340-AA47-82CC-B070CEE0CF06}" type="pres">
      <dgm:prSet presAssocID="{29517DD6-6E35-554D-BAA6-FD4FD1090839}" presName="ParentShape2" presStyleLbl="alignImgPlace1" presStyleIdx="1" presStyleCnt="2" custScaleX="101025" custScaleY="115444" custLinFactNeighborX="68285" custLinFactNeighborY="-9245">
        <dgm:presLayoutVars/>
      </dgm:prSet>
      <dgm:spPr/>
    </dgm:pt>
  </dgm:ptLst>
  <dgm:cxnLst>
    <dgm:cxn modelId="{DB701B1D-0B36-E944-8797-C409E172BB4D}" srcId="{AEB16C2A-A90A-8449-850D-E725C4288B8B}" destId="{16F73A61-A60D-184F-A58D-A24AAF5355AD}" srcOrd="0" destOrd="0" parTransId="{16707A4A-68CA-8843-A1B6-414907033DC0}" sibTransId="{A67ADE7D-F378-1143-9180-52A88D5AE1CC}"/>
    <dgm:cxn modelId="{CF686C23-BFF0-E64A-9B24-AD6BDDA2B96D}" type="presOf" srcId="{CA1ACFCE-B0D9-AE4E-B21B-8DD17B2E6722}" destId="{1C457706-B715-1749-884E-D8F3BE2B7A97}" srcOrd="0" destOrd="0" presId="urn:microsoft.com/office/officeart/2009/3/layout/OpposingIdeas"/>
    <dgm:cxn modelId="{EB7A7924-D894-B84F-8D0D-36E272969C87}" type="presOf" srcId="{AEB16C2A-A90A-8449-850D-E725C4288B8B}" destId="{89FE7DAC-1CF3-974A-84CC-8159276B5016}" srcOrd="0" destOrd="0" presId="urn:microsoft.com/office/officeart/2009/3/layout/OpposingIdeas"/>
    <dgm:cxn modelId="{3E84B137-02AC-0B4F-95DB-74D93C269DCA}" type="presOf" srcId="{16F73A61-A60D-184F-A58D-A24AAF5355AD}" destId="{3C3CF073-0C7F-E747-A475-6D54846EEE63}" srcOrd="0" destOrd="0" presId="urn:microsoft.com/office/officeart/2009/3/layout/OpposingIdeas"/>
    <dgm:cxn modelId="{9B774642-2E1B-794E-88D6-EF8BB7293871}" srcId="{FB90BC7E-8A49-E44A-91D6-685C1D77A851}" destId="{CA1ACFCE-B0D9-AE4E-B21B-8DD17B2E6722}" srcOrd="0" destOrd="0" parTransId="{ECC227A0-5E5B-1547-BD8F-B1FE3D0B1639}" sibTransId="{885E0C41-6D93-604D-8747-7C5F909E38AA}"/>
    <dgm:cxn modelId="{2C57A86F-9E7A-1D4A-A777-154C8B6683A8}" type="presOf" srcId="{29517DD6-6E35-554D-BAA6-FD4FD1090839}" destId="{B8A67A2D-DE5A-1541-BB84-8F65ED1A4809}" srcOrd="0" destOrd="0" presId="urn:microsoft.com/office/officeart/2009/3/layout/OpposingIdeas"/>
    <dgm:cxn modelId="{DC0A168F-3CC5-F249-AA87-49849DC8B124}" type="presOf" srcId="{FB90BC7E-8A49-E44A-91D6-685C1D77A851}" destId="{2A5425F8-6342-2141-8A73-30D4363A89FD}" srcOrd="0" destOrd="0" presId="urn:microsoft.com/office/officeart/2009/3/layout/OpposingIdeas"/>
    <dgm:cxn modelId="{6FD36696-B5DF-D448-BE7A-6B6BF645903A}" srcId="{29517DD6-6E35-554D-BAA6-FD4FD1090839}" destId="{FB90BC7E-8A49-E44A-91D6-685C1D77A851}" srcOrd="1" destOrd="0" parTransId="{EFE686E2-561D-554F-A48A-527C24F22C3C}" sibTransId="{0C090676-0B21-0A4C-BDDE-5D2D394AF2DA}"/>
    <dgm:cxn modelId="{E5B88DC3-12D6-5242-870B-9D49A33E360E}" type="presOf" srcId="{FB90BC7E-8A49-E44A-91D6-685C1D77A851}" destId="{E3E2EC81-9340-AA47-82CC-B070CEE0CF06}" srcOrd="1" destOrd="0" presId="urn:microsoft.com/office/officeart/2009/3/layout/OpposingIdeas"/>
    <dgm:cxn modelId="{666974C4-37C8-E548-9F4B-A8622AE4FB4F}" srcId="{29517DD6-6E35-554D-BAA6-FD4FD1090839}" destId="{AEB16C2A-A90A-8449-850D-E725C4288B8B}" srcOrd="0" destOrd="0" parTransId="{DF0CA718-A5BE-EF49-90F2-B053D2F7085C}" sibTransId="{C2415B6F-FB56-164D-BA46-665B08118A66}"/>
    <dgm:cxn modelId="{CA7220D8-61EE-5447-ADB7-68D7A898BE2D}" type="presOf" srcId="{AEB16C2A-A90A-8449-850D-E725C4288B8B}" destId="{1C3B6202-661B-A44F-945A-E4D289F19C94}" srcOrd="1" destOrd="0" presId="urn:microsoft.com/office/officeart/2009/3/layout/OpposingIdeas"/>
    <dgm:cxn modelId="{6FE8CA5E-33B9-564D-9007-222391F6C64D}" type="presParOf" srcId="{B8A67A2D-DE5A-1541-BB84-8F65ED1A4809}" destId="{C6C12417-F955-4941-B7D7-4A5F54B9A7F6}" srcOrd="0" destOrd="0" presId="urn:microsoft.com/office/officeart/2009/3/layout/OpposingIdeas"/>
    <dgm:cxn modelId="{FEE2322A-804A-1744-A8A5-98932EB84BE8}" type="presParOf" srcId="{B8A67A2D-DE5A-1541-BB84-8F65ED1A4809}" destId="{729BF172-96D4-FF4E-A104-64A9C6B30058}" srcOrd="1" destOrd="0" presId="urn:microsoft.com/office/officeart/2009/3/layout/OpposingIdeas"/>
    <dgm:cxn modelId="{F3C827C3-DD18-2C40-A4BB-2DD61D8993A4}" type="presParOf" srcId="{B8A67A2D-DE5A-1541-BB84-8F65ED1A4809}" destId="{3C3CF073-0C7F-E747-A475-6D54846EEE63}" srcOrd="2" destOrd="0" presId="urn:microsoft.com/office/officeart/2009/3/layout/OpposingIdeas"/>
    <dgm:cxn modelId="{761473D7-B7D8-AA4C-961F-F9DFDBF3E0F5}" type="presParOf" srcId="{B8A67A2D-DE5A-1541-BB84-8F65ED1A4809}" destId="{1C457706-B715-1749-884E-D8F3BE2B7A97}" srcOrd="3" destOrd="0" presId="urn:microsoft.com/office/officeart/2009/3/layout/OpposingIdeas"/>
    <dgm:cxn modelId="{EBEB7526-4357-554E-A949-93D0B7B0048C}" type="presParOf" srcId="{B8A67A2D-DE5A-1541-BB84-8F65ED1A4809}" destId="{89FE7DAC-1CF3-974A-84CC-8159276B5016}" srcOrd="4" destOrd="0" presId="urn:microsoft.com/office/officeart/2009/3/layout/OpposingIdeas"/>
    <dgm:cxn modelId="{36F1EF01-9397-A74A-B3BF-DD278B09E5A7}" type="presParOf" srcId="{B8A67A2D-DE5A-1541-BB84-8F65ED1A4809}" destId="{1C3B6202-661B-A44F-945A-E4D289F19C94}" srcOrd="5" destOrd="0" presId="urn:microsoft.com/office/officeart/2009/3/layout/OpposingIdeas"/>
    <dgm:cxn modelId="{5AD0A9C2-F26C-3148-9512-33CEB4966ABC}" type="presParOf" srcId="{B8A67A2D-DE5A-1541-BB84-8F65ED1A4809}" destId="{2A5425F8-6342-2141-8A73-30D4363A89FD}" srcOrd="6" destOrd="0" presId="urn:microsoft.com/office/officeart/2009/3/layout/OpposingIdeas"/>
    <dgm:cxn modelId="{2E8E78FA-0204-6F41-AE27-B603B1EE1529}" type="presParOf" srcId="{B8A67A2D-DE5A-1541-BB84-8F65ED1A4809}" destId="{E3E2EC81-9340-AA47-82CC-B070CEE0CF06}" srcOrd="7" destOrd="0" presId="urn:microsoft.com/office/officeart/2009/3/layout/OpposingIdea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C12417-F955-4941-B7D7-4A5F54B9A7F6}">
      <dsp:nvSpPr>
        <dsp:cNvPr id="0" name=""/>
        <dsp:cNvSpPr/>
      </dsp:nvSpPr>
      <dsp:spPr>
        <a:xfrm>
          <a:off x="739314" y="738209"/>
          <a:ext cx="7635859" cy="3728712"/>
        </a:xfrm>
        <a:prstGeom prst="round2DiagRect">
          <a:avLst>
            <a:gd name="adj1" fmla="val 0"/>
            <a:gd name="adj2"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9BF172-96D4-FF4E-A104-64A9C6B30058}">
      <dsp:nvSpPr>
        <dsp:cNvPr id="0" name=""/>
        <dsp:cNvSpPr/>
      </dsp:nvSpPr>
      <dsp:spPr>
        <a:xfrm>
          <a:off x="4557244" y="1278946"/>
          <a:ext cx="833" cy="2647238"/>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C3CF073-0C7F-E747-A475-6D54846EEE63}">
      <dsp:nvSpPr>
        <dsp:cNvPr id="0" name=""/>
        <dsp:cNvSpPr/>
      </dsp:nvSpPr>
      <dsp:spPr>
        <a:xfrm>
          <a:off x="726730" y="979891"/>
          <a:ext cx="4023047" cy="3791974"/>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228600" lvl="0" indent="-212725" algn="l" defTabSz="1244600">
            <a:lnSpc>
              <a:spcPct val="90000"/>
            </a:lnSpc>
            <a:spcBef>
              <a:spcPct val="0"/>
            </a:spcBef>
            <a:spcAft>
              <a:spcPct val="35000"/>
            </a:spcAft>
            <a:buFont typeface="Arial" panose="020B0604020202020204" pitchFamily="34" charset="0"/>
            <a:buNone/>
            <a:tabLst/>
          </a:pPr>
          <a:r>
            <a:rPr lang="en-US" sz="2800" kern="1200" dirty="0">
              <a:solidFill>
                <a:schemeClr val="bg1"/>
              </a:solidFill>
              <a:latin typeface="Arial" panose="020B0604020202020204" pitchFamily="34" charset="0"/>
              <a:cs typeface="Arial" panose="020B0604020202020204" pitchFamily="34" charset="0"/>
            </a:rPr>
            <a:t>• Burden of social risks</a:t>
          </a:r>
        </a:p>
        <a:p>
          <a:pPr marL="228600" lvl="0" indent="-212725" algn="l" defTabSz="1244600">
            <a:lnSpc>
              <a:spcPct val="90000"/>
            </a:lnSpc>
            <a:spcBef>
              <a:spcPct val="0"/>
            </a:spcBef>
            <a:spcAft>
              <a:spcPct val="35000"/>
            </a:spcAft>
            <a:buFont typeface="Arial" panose="020B0604020202020204" pitchFamily="34" charset="0"/>
            <a:buNone/>
            <a:tabLst/>
          </a:pPr>
          <a:r>
            <a:rPr lang="en-US" sz="2800" kern="1200" dirty="0">
              <a:solidFill>
                <a:schemeClr val="bg1"/>
              </a:solidFill>
              <a:latin typeface="Arial" panose="020B0604020202020204" pitchFamily="34" charset="0"/>
              <a:cs typeface="Arial" panose="020B0604020202020204" pitchFamily="34" charset="0"/>
            </a:rPr>
            <a:t>• Prior exposure to social risk screening  in health care setting</a:t>
          </a:r>
        </a:p>
        <a:p>
          <a:pPr marL="228600" lvl="0" indent="-212725" algn="l" defTabSz="1244600">
            <a:lnSpc>
              <a:spcPct val="90000"/>
            </a:lnSpc>
            <a:spcBef>
              <a:spcPct val="0"/>
            </a:spcBef>
            <a:spcAft>
              <a:spcPct val="35000"/>
            </a:spcAft>
            <a:buFont typeface="Arial" panose="020B0604020202020204" pitchFamily="34" charset="0"/>
            <a:buNone/>
            <a:tabLst/>
          </a:pPr>
          <a:r>
            <a:rPr lang="en-US" sz="2800" kern="1200" dirty="0">
              <a:solidFill>
                <a:schemeClr val="bg1"/>
              </a:solidFill>
              <a:latin typeface="Arial" panose="020B0604020202020204" pitchFamily="34" charset="0"/>
              <a:cs typeface="Arial" panose="020B0604020202020204" pitchFamily="34" charset="0"/>
            </a:rPr>
            <a:t>• Trust in provider</a:t>
          </a:r>
        </a:p>
        <a:p>
          <a:pPr marL="228600" lvl="0" indent="-212725" algn="l" defTabSz="1244600">
            <a:lnSpc>
              <a:spcPct val="90000"/>
            </a:lnSpc>
            <a:spcBef>
              <a:spcPct val="0"/>
            </a:spcBef>
            <a:spcAft>
              <a:spcPct val="35000"/>
            </a:spcAft>
            <a:buFont typeface="Arial" panose="020B0604020202020204" pitchFamily="34" charset="0"/>
            <a:buNone/>
            <a:tabLst/>
          </a:pPr>
          <a:r>
            <a:rPr lang="en-US" sz="2800" kern="1200" dirty="0">
              <a:solidFill>
                <a:schemeClr val="bg1"/>
              </a:solidFill>
              <a:latin typeface="Arial" panose="020B0604020202020204" pitchFamily="34" charset="0"/>
              <a:cs typeface="Arial" panose="020B0604020202020204" pitchFamily="34" charset="0"/>
            </a:rPr>
            <a:t>• Surveyed in safety  net setting</a:t>
          </a:r>
        </a:p>
        <a:p>
          <a:pPr marL="228600" lvl="0" indent="-212725" algn="l" defTabSz="1244600">
            <a:lnSpc>
              <a:spcPct val="90000"/>
            </a:lnSpc>
            <a:spcBef>
              <a:spcPct val="0"/>
            </a:spcBef>
            <a:spcAft>
              <a:spcPct val="35000"/>
            </a:spcAft>
            <a:buFont typeface="Arial" panose="020B0604020202020204" pitchFamily="34" charset="0"/>
            <a:buNone/>
            <a:tabLst/>
          </a:pPr>
          <a:endParaRPr lang="en-US" sz="2800" kern="1200" dirty="0">
            <a:solidFill>
              <a:schemeClr val="bg1"/>
            </a:solidFill>
            <a:latin typeface="Arial" panose="020B0604020202020204" pitchFamily="34" charset="0"/>
            <a:cs typeface="Arial" panose="020B0604020202020204" pitchFamily="34" charset="0"/>
          </a:endParaRPr>
        </a:p>
        <a:p>
          <a:pPr marL="228600" lvl="0" indent="-228600" algn="l" defTabSz="1244600">
            <a:lnSpc>
              <a:spcPct val="90000"/>
            </a:lnSpc>
            <a:spcBef>
              <a:spcPct val="0"/>
            </a:spcBef>
            <a:spcAft>
              <a:spcPct val="35000"/>
            </a:spcAft>
            <a:buFont typeface="Arial" panose="020B0604020202020204" pitchFamily="34" charset="0"/>
            <a:buNone/>
            <a:tabLst/>
          </a:pPr>
          <a:endParaRPr lang="en-US" sz="2800" kern="1200" dirty="0">
            <a:solidFill>
              <a:schemeClr val="bg1"/>
            </a:solidFill>
            <a:latin typeface="Arial" panose="020B0604020202020204" pitchFamily="34" charset="0"/>
            <a:cs typeface="Arial" panose="020B0604020202020204" pitchFamily="34" charset="0"/>
          </a:endParaRPr>
        </a:p>
        <a:p>
          <a:pPr marL="228600" lvl="0" indent="-212725" algn="l" defTabSz="1244600">
            <a:lnSpc>
              <a:spcPct val="90000"/>
            </a:lnSpc>
            <a:spcBef>
              <a:spcPct val="0"/>
            </a:spcBef>
            <a:spcAft>
              <a:spcPct val="35000"/>
            </a:spcAft>
            <a:buFont typeface="Arial" panose="020B0604020202020204" pitchFamily="34" charset="0"/>
            <a:buNone/>
            <a:tabLst/>
          </a:pPr>
          <a:endParaRPr lang="en-US" sz="2800" kern="1200" dirty="0">
            <a:solidFill>
              <a:schemeClr val="bg1"/>
            </a:solidFill>
            <a:latin typeface="Arial" panose="020B0604020202020204" pitchFamily="34" charset="0"/>
            <a:cs typeface="Arial" panose="020B0604020202020204" pitchFamily="34" charset="0"/>
          </a:endParaRPr>
        </a:p>
      </dsp:txBody>
      <dsp:txXfrm>
        <a:off x="726730" y="979891"/>
        <a:ext cx="4023047" cy="3791974"/>
      </dsp:txXfrm>
    </dsp:sp>
    <dsp:sp modelId="{1C457706-B715-1749-884E-D8F3BE2B7A97}">
      <dsp:nvSpPr>
        <dsp:cNvPr id="0" name=""/>
        <dsp:cNvSpPr/>
      </dsp:nvSpPr>
      <dsp:spPr>
        <a:xfrm>
          <a:off x="4700301" y="1716143"/>
          <a:ext cx="3887944" cy="2850872"/>
        </a:xfrm>
        <a:prstGeom prst="rect">
          <a:avLst/>
        </a:prstGeom>
        <a:noFill/>
        <a:ln>
          <a:noFill/>
        </a:ln>
        <a:effectLst/>
        <a:sp3d/>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234950" lvl="0" indent="-222250" algn="l" defTabSz="1244600">
            <a:lnSpc>
              <a:spcPct val="90000"/>
            </a:lnSpc>
            <a:spcBef>
              <a:spcPct val="0"/>
            </a:spcBef>
            <a:spcAft>
              <a:spcPct val="35000"/>
            </a:spcAft>
            <a:buNone/>
            <a:tabLst/>
          </a:pPr>
          <a:r>
            <a:rPr lang="en-US" sz="2800" kern="1200">
              <a:solidFill>
                <a:schemeClr val="bg1"/>
              </a:solidFill>
              <a:latin typeface="Arial" panose="020B0604020202020204" pitchFamily="34" charset="0"/>
              <a:cs typeface="Arial" panose="020B0604020202020204" pitchFamily="34" charset="0"/>
            </a:rPr>
            <a:t>• Experience of discrimination in health care setting</a:t>
          </a:r>
        </a:p>
        <a:p>
          <a:pPr marL="0" lvl="0" algn="l" defTabSz="1244600">
            <a:lnSpc>
              <a:spcPct val="90000"/>
            </a:lnSpc>
            <a:spcBef>
              <a:spcPct val="0"/>
            </a:spcBef>
            <a:spcAft>
              <a:spcPct val="35000"/>
            </a:spcAft>
            <a:buNone/>
          </a:pPr>
          <a:endParaRPr lang="en-US" sz="2800" kern="1200" dirty="0">
            <a:solidFill>
              <a:schemeClr val="bg1"/>
            </a:solidFill>
            <a:latin typeface="Arial" panose="020B0604020202020204" pitchFamily="34" charset="0"/>
            <a:cs typeface="Arial" panose="020B0604020202020204" pitchFamily="34" charset="0"/>
          </a:endParaRPr>
        </a:p>
      </dsp:txBody>
      <dsp:txXfrm>
        <a:off x="4700301" y="1716143"/>
        <a:ext cx="3887944" cy="2850872"/>
      </dsp:txXfrm>
    </dsp:sp>
    <dsp:sp modelId="{1C3B6202-661B-A44F-945A-E4D289F19C94}">
      <dsp:nvSpPr>
        <dsp:cNvPr id="0" name=""/>
        <dsp:cNvSpPr/>
      </dsp:nvSpPr>
      <dsp:spPr>
        <a:xfrm rot="16200000">
          <a:off x="-1733542" y="1820046"/>
          <a:ext cx="4460068" cy="992983"/>
        </a:xfrm>
        <a:prstGeom prst="rightArrow">
          <a:avLst>
            <a:gd name="adj1" fmla="val 49830"/>
            <a:gd name="adj2" fmla="val 6066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marL="0" lvl="0" indent="0" algn="r" defTabSz="977900" rtl="0">
            <a:lnSpc>
              <a:spcPct val="90000"/>
            </a:lnSpc>
            <a:spcBef>
              <a:spcPct val="0"/>
            </a:spcBef>
            <a:spcAft>
              <a:spcPct val="35000"/>
            </a:spcAft>
            <a:buNone/>
          </a:pPr>
          <a:endParaRPr lang="en-US" sz="2200" kern="1200" dirty="0"/>
        </a:p>
      </dsp:txBody>
      <dsp:txXfrm>
        <a:off x="-1583468" y="2219210"/>
        <a:ext cx="4159920" cy="494803"/>
      </dsp:txXfrm>
    </dsp:sp>
    <dsp:sp modelId="{E3E2EC81-9340-AA47-82CC-B070CEE0CF06}">
      <dsp:nvSpPr>
        <dsp:cNvPr id="0" name=""/>
        <dsp:cNvSpPr/>
      </dsp:nvSpPr>
      <dsp:spPr>
        <a:xfrm rot="5400000">
          <a:off x="6502250" y="2450414"/>
          <a:ext cx="4231493" cy="1052005"/>
        </a:xfrm>
        <a:prstGeom prst="rightArrow">
          <a:avLst>
            <a:gd name="adj1" fmla="val 49830"/>
            <a:gd name="adj2" fmla="val 6066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r" defTabSz="1066800" rtl="0">
            <a:lnSpc>
              <a:spcPct val="90000"/>
            </a:lnSpc>
            <a:spcBef>
              <a:spcPct val="0"/>
            </a:spcBef>
            <a:spcAft>
              <a:spcPct val="35000"/>
            </a:spcAft>
            <a:buNone/>
          </a:pPr>
          <a:endParaRPr lang="en-US" sz="2400" kern="1200" dirty="0"/>
        </a:p>
      </dsp:txBody>
      <dsp:txXfrm>
        <a:off x="6661244" y="2555315"/>
        <a:ext cx="3913505" cy="524215"/>
      </dsp:txXfrm>
    </dsp:sp>
  </dsp:spTree>
</dsp:drawing>
</file>

<file path=ppt/diagrams/layout1.xml><?xml version="1.0" encoding="utf-8"?>
<dgm:layoutDef xmlns:dgm="http://schemas.openxmlformats.org/drawingml/2006/diagram" xmlns:a="http://schemas.openxmlformats.org/drawingml/2006/main" uniqueId="urn:microsoft.com/office/officeart/2009/3/layout/OpposingIdeas">
  <dgm:title val=""/>
  <dgm:desc val=""/>
  <dgm:catLst>
    <dgm:cat type="relationship" pri="3400"/>
  </dgm:catLst>
  <dgm:samp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ampData>
  <dgm:style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styleData>
  <dgm:clrData>
    <dgm:dataModel>
      <dgm:ptLst>
        <dgm:pt modelId="0" type="doc"/>
        <dgm:pt modelId="10">
          <dgm:prSet phldr="1"/>
        </dgm:pt>
        <dgm:pt modelId="11">
          <dgm:prSet phldr="1"/>
        </dgm:pt>
        <dgm:pt modelId="20">
          <dgm:prSet phldr="1"/>
        </dgm:pt>
        <dgm:pt modelId="21">
          <dgm:prSet phldr="1"/>
        </dgm:pt>
      </dgm:ptLst>
      <dgm:cxnLst>
        <dgm:cxn modelId="30" srcId="0" destId="10" srcOrd="0" destOrd="0"/>
        <dgm:cxn modelId="12" srcId="10" destId="11" srcOrd="0" destOrd="0"/>
        <dgm:cxn modelId="40" srcId="0" destId="20" srcOrd="1" destOrd="0"/>
        <dgm:cxn modelId="22" srcId="20" destId="21" srcOrd="0" destOrd="0"/>
      </dgm:cxnLst>
      <dgm:bg/>
      <dgm:whole/>
    </dgm:dataModel>
  </dgm:clrData>
  <dgm:layoutNode name="Name0">
    <dgm:varLst>
      <dgm:chMax val="2"/>
      <dgm:dir/>
      <dgm:animOne val="branch"/>
      <dgm:animLvl val="lvl"/>
      <dgm:resizeHandles val="exact"/>
    </dgm:varLst>
    <dgm:choose name="Name1">
      <dgm:if name="Name2" axis="ch" ptType="node" func="cnt" op="lte" val="1">
        <dgm:alg type="composite">
          <dgm:param type="ar" val="0.9928"/>
        </dgm:alg>
      </dgm:if>
      <dgm:else name="Name3">
        <dgm:alg type="composite">
          <dgm:param type="ar" val="1.6364"/>
        </dgm:alg>
      </dgm:else>
    </dgm:choose>
    <dgm:shape xmlns:r="http://schemas.openxmlformats.org/officeDocument/2006/relationships" r:blip="">
      <dgm:adjLst/>
    </dgm:shape>
    <dgm:choose name="Name4">
      <dgm:if name="Name5" func="var" arg="dir" op="equ" val="norm">
        <dgm:choose name="Name6">
          <dgm:if name="Name7"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2963"/>
              <dgm:constr type="t" for="ch" forName="ChildText1" refType="h" fact="0.2722"/>
              <dgm:constr type="w" for="ch" forName="ChildText1" refType="w" fact="0.6534"/>
              <dgm:constr type="h" for="ch" forName="ChildText1" refType="h" fact="0.6682"/>
              <dgm:constr type="l" for="ch" forName="Background" refType="w" fact="0.246"/>
              <dgm:constr type="t" for="ch" forName="Background" refType="h" fact="0.2125"/>
              <dgm:constr type="w" for="ch" forName="Background" refType="w" fact="0.754"/>
              <dgm:constr type="h" for="ch" forName="Background" refType="h" fact="0.7875"/>
              <dgm:constr type="l" for="ch" forName="ParentText1" refType="w" fact="0"/>
              <dgm:constr type="t" for="ch" forName="ParentText1" refType="h" fact="0"/>
              <dgm:constr type="w" for="ch" forName="ParentText1" refType="w" fact="0.234"/>
              <dgm:constr type="h" for="ch" forName="ParentText1" refType="h" fact="0.8713"/>
              <dgm:constr type="l" for="ch" forName="ParentShape1" refType="w" fact="0"/>
              <dgm:constr type="t" for="ch" forName="ParentShape1" refType="h" fact="0"/>
              <dgm:constr type="w" for="ch" forName="ParentShape1" refType="w" fact="0.234"/>
              <dgm:constr type="h" for="ch" forName="ParentShape1" refType="h" fact="0.8713"/>
            </dgm:constrLst>
          </dgm:if>
          <dgm:else name="Name8">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l" for="ch" forName="ChildText1" refType="w" fact="0.15"/>
              <dgm:constr type="t" for="ch" forName="ChildText1" refType="h" fact="0.22"/>
              <dgm:constr type="w" for="ch" forName="ChildText1" refType="w" fact="0.325"/>
              <dgm:constr type="h" for="ch" forName="ChildText1" refType="h" fact="0.56"/>
              <dgm:constr type="l" for="ch" forName="ChildText2" refType="w" fact="0.525"/>
              <dgm:constr type="t" for="ch" forName="ChildText2" refType="h" fact="0.22"/>
              <dgm:constr type="w" for="ch" forName="ChildText2" refType="w" fact="0.325"/>
              <dgm:constr type="h" for="ch" forName="ChildText2" refType="h" fact="0.56"/>
              <dgm:constr type="l" for="ch" forName="Background" refType="w" fact="0.125"/>
              <dgm:constr type="t" for="ch" forName="Background" refType="h" fact="0.17"/>
              <dgm:constr type="w" for="ch" forName="Background" refType="w" fact="0.75"/>
              <dgm:constr type="h" for="ch" forName="Background" refType="h" fact="0.66"/>
              <dgm:constr type="l" for="ch" forName="ParentText1" refType="w" fact="0"/>
              <dgm:constr type="t" for="ch" forName="ParentText1" refType="h" fact="0"/>
              <dgm:constr type="w" for="ch" forName="ParentText1" refType="w" fact="0.125"/>
              <dgm:constr type="h" for="ch" forName="ParentText1" refType="h" fact="0.72"/>
              <dgm:constr type="l" for="ch" forName="ParentShape1" refType="w" fact="0"/>
              <dgm:constr type="t" for="ch" forName="ParentShape1" refType="h" fact="0"/>
              <dgm:constr type="w" for="ch" forName="ParentShape1" refType="w" fact="0.125"/>
              <dgm:constr type="h" for="ch" forName="ParentShape1" refType="h" fact="0.72"/>
              <dgm:constr type="l" for="ch" forName="ParentText2" refType="w" fact="0.875"/>
              <dgm:constr type="t" for="ch" forName="ParentText2" refType="h" fact="0.28"/>
              <dgm:constr type="w" for="ch" forName="ParentText2" refType="w" fact="0.125"/>
              <dgm:constr type="h" for="ch" forName="ParentText2" refType="h" fact="0.72"/>
              <dgm:constr type="l" for="ch" forName="ParentShape2" refType="w" fact="0.875"/>
              <dgm:constr type="t" for="ch" forName="ParentShape2" refType="h" fact="0.28"/>
              <dgm:constr type="w" for="ch" forName="ParentShape2" refType="w" fact="0.125"/>
              <dgm:constr type="h" for="ch" forName="ParentShape2" refType="h" fact="0.72"/>
              <dgm:constr type="l" for="ch" forName="Divider" refType="w" fact="0.5"/>
              <dgm:constr type="t" for="ch" forName="Divider" refType="h" fact="0.24"/>
              <dgm:constr type="w" for="ch" forName="Divider" refType="w" fact="0.0001"/>
              <dgm:constr type="h" for="ch" forName="Divider" refType="h" fact="0.52"/>
            </dgm:constrLst>
          </dgm:else>
        </dgm:choose>
      </dgm:if>
      <dgm:else name="Name9">
        <dgm:choose name="Name10">
          <dgm:if name="Name11" axis="ch" ptType="node" func="cnt" op="lte" val="1">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2455"/>
              <dgm:constr type="t" for="ch" forName="ChildText1" refType="h" fact="0.2651"/>
              <dgm:constr type="w" for="ch" forName="ChildText1" refType="w" fact="0.5351"/>
              <dgm:constr type="h" for="ch" forName="ChildText1" refType="h" fact="0.56"/>
              <dgm:constr type="r" for="ch" forName="Background" refType="w" fact="-0.246"/>
              <dgm:constr type="t" for="ch" forName="Background" refType="h" fact="0.2125"/>
              <dgm:constr type="w" for="ch" forName="Background" refType="w" fact="0.754"/>
              <dgm:constr type="h" for="ch" forName="Background" refType="h" fact="0.7875"/>
              <dgm:constr type="r" for="ch" forName="ParentText1" refType="w" fact="0"/>
              <dgm:constr type="t" for="ch" forName="ParentText1" refType="h" fact="0"/>
              <dgm:constr type="w" for="ch" forName="ParentText1" refType="w" fact="0.234"/>
              <dgm:constr type="h" for="ch" forName="ParentText1" refType="h" fact="0.8713"/>
              <dgm:constr type="r" for="ch" forName="ParentShape1" refType="w" fact="0"/>
              <dgm:constr type="t" for="ch" forName="ParentShape1" refType="h" fact="0"/>
              <dgm:constr type="w" for="ch" forName="ParentShape1" refType="w" fact="0.234"/>
              <dgm:constr type="h" for="ch" forName="ParentShape1" refType="h" fact="0.8713"/>
            </dgm:constrLst>
          </dgm:if>
          <dgm:else name="Name12">
            <dgm:constrLst>
              <dgm:constr type="primFontSz" for="des" forName="ParentText1" op="equ" val="65"/>
              <dgm:constr type="primFontSz" for="des" forName="ParentText2" refType="primFontSz" refFor="des" refForName="ParentText1" op="equ"/>
              <dgm:constr type="primFontSz" for="des" forName="ChildText1" op="equ" val="65"/>
              <dgm:constr type="primFontSz" for="des" forName="ChildText2" refType="primFontSz" refFor="des" refForName="ChildText1" op="equ"/>
              <dgm:constr type="r" for="ch" forName="ChildText1" refType="w" fact="-0.15"/>
              <dgm:constr type="t" for="ch" forName="ChildText1" refType="h" fact="0.22"/>
              <dgm:constr type="w" for="ch" forName="ChildText1" refType="w" fact="0.325"/>
              <dgm:constr type="h" for="ch" forName="ChildText1" refType="h" fact="0.56"/>
              <dgm:constr type="r" for="ch" forName="ChildText2" refType="w" fact="-0.525"/>
              <dgm:constr type="t" for="ch" forName="ChildText2" refType="h" fact="0.22"/>
              <dgm:constr type="w" for="ch" forName="ChildText2" refType="w" fact="0.325"/>
              <dgm:constr type="h" for="ch" forName="ChildText2" refType="h" fact="0.56"/>
              <dgm:constr type="r" for="ch" forName="Background" refType="w" fact="-0.125"/>
              <dgm:constr type="t" for="ch" forName="Background" refType="h" fact="0.17"/>
              <dgm:constr type="w" for="ch" forName="Background" refType="w" fact="0.75"/>
              <dgm:constr type="h" for="ch" forName="Background" refType="h" fact="0.66"/>
              <dgm:constr type="r" for="ch" forName="ParentText1" refType="w" fact="0"/>
              <dgm:constr type="t" for="ch" forName="ParentText1" refType="h" fact="0"/>
              <dgm:constr type="w" for="ch" forName="ParentText1" refType="w" fact="0.125"/>
              <dgm:constr type="h" for="ch" forName="ParentText1" refType="h" fact="0.72"/>
              <dgm:constr type="r" for="ch" forName="ParentShape1" refType="w" fact="0"/>
              <dgm:constr type="t" for="ch" forName="ParentShape1" refType="h" fact="0"/>
              <dgm:constr type="w" for="ch" forName="ParentShape1" refType="w" fact="0.125"/>
              <dgm:constr type="h" for="ch" forName="ParentShape1" refType="h" fact="0.72"/>
              <dgm:constr type="r" for="ch" forName="ParentText2" refType="w" fact="-0.875"/>
              <dgm:constr type="t" for="ch" forName="ParentText2" refType="h" fact="0.28"/>
              <dgm:constr type="w" for="ch" forName="ParentText2" refType="w" fact="0.125"/>
              <dgm:constr type="h" for="ch" forName="ParentText2" refType="h" fact="0.72"/>
              <dgm:constr type="r" for="ch" forName="ParentShape2" refType="w" fact="-0.875"/>
              <dgm:constr type="t" for="ch" forName="ParentShape2" refType="h" fact="0.28"/>
              <dgm:constr type="w" for="ch" forName="ParentShape2" refType="w" fact="0.125"/>
              <dgm:constr type="h" for="ch" forName="ParentShape2" refType="h" fact="0.72"/>
              <dgm:constr type="r" for="ch" forName="Divider" refType="w" fact="-0.5"/>
              <dgm:constr type="t" for="ch" forName="Divider" refType="h" fact="0.24"/>
              <dgm:constr type="w" for="ch" forName="Divider" refType="w" fact="0.0001"/>
              <dgm:constr type="h" for="ch" forName="Divider" refType="h" fact="0.52"/>
            </dgm:constrLst>
          </dgm:else>
        </dgm:choose>
      </dgm:else>
    </dgm:choose>
    <dgm:choose name="Name13">
      <dgm:if name="Name14" axis="ch" ptType="node" func="cnt" op="gte" val="1">
        <dgm:layoutNode name="Background" styleLbl="node1">
          <dgm:alg type="sp"/>
          <dgm:choose name="Name15">
            <dgm:if name="Name16" func="var" arg="dir" op="equ" val="norm">
              <dgm:shape xmlns:r="http://schemas.openxmlformats.org/officeDocument/2006/relationships" type="round2DiagRect" r:blip="">
                <dgm:adjLst>
                  <dgm:adj idx="1" val="0"/>
                  <dgm:adj idx="2" val="0.1667"/>
                </dgm:adjLst>
              </dgm:shape>
            </dgm:if>
            <dgm:else name="Name17">
              <dgm:shape xmlns:r="http://schemas.openxmlformats.org/officeDocument/2006/relationships" type="round2DiagRect" r:blip="">
                <dgm:adjLst>
                  <dgm:adj idx="1" val="0.1667"/>
                  <dgm:adj idx="2" val="0"/>
                </dgm:adjLst>
              </dgm:shape>
            </dgm:else>
          </dgm:choose>
          <dgm:presOf/>
        </dgm:layoutNode>
        <dgm:choose name="Name18">
          <dgm:if name="Name19" axis="ch" ptType="node" func="cnt" op="gte" val="2">
            <dgm:layoutNode name="Divider" styleLbl="callout">
              <dgm:alg type="sp"/>
              <dgm:shape xmlns:r="http://schemas.openxmlformats.org/officeDocument/2006/relationships" type="line" r:blip="">
                <dgm:adjLst/>
              </dgm:shape>
              <dgm:presOf/>
            </dgm:layoutNode>
          </dgm:if>
          <dgm:else name="Name20"/>
        </dgm:choose>
        <dgm:layoutNode name="ChildText1"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21">
          <dgm:if name="Name22" axis="ch" ptType="node" func="cnt" op="gte" val="2">
            <dgm:layoutNode name="ChildText2" styleLbl="revTx">
              <dgm:varLst>
                <dgm:chMax val="0"/>
                <dgm:chPref val="0"/>
                <dgm:bulletEnabled val="1"/>
              </dgm:varLst>
              <dgm:alg type="tx">
                <dgm:param type="parTxLTRAlign" val="l"/>
                <dgm:param type="txAnchorVert" val="t"/>
              </dgm:alg>
              <dgm:shape xmlns:r="http://schemas.openxmlformats.org/officeDocument/2006/relationships" type="rect" r:blip="" hideGeom="1">
                <dgm:adjLst/>
              </dgm:shape>
              <dgm:presOf axis="ch des"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3"/>
        </dgm:choose>
        <dgm:layoutNode name="ParentText1" styleLbl="revTx">
          <dgm:varLst>
            <dgm:chMax val="1"/>
            <dgm:chPref val="1"/>
          </dgm:varLst>
          <dgm:choose name="Name24">
            <dgm:if name="Name25" func="var" arg="dir" op="equ" val="norm">
              <dgm:alg type="tx">
                <dgm:param type="parTxLTRAlign" val="r"/>
                <dgm:param type="shpTxLTRAlignCh" val="r"/>
                <dgm:param type="txAnchorVertCh" val="mid"/>
                <dgm:param type="autoTxRot" val="grav"/>
              </dgm:alg>
            </dgm:if>
            <dgm:else name="Name26">
              <dgm:alg type="tx">
                <dgm:param type="parTxLTRAlign" val="l"/>
                <dgm:param type="shpTxLTRAlignCh" val="r"/>
                <dgm:param type="txAnchorVertCh" val="mid"/>
                <dgm:param type="autoTxRot" val="grav"/>
              </dgm:alg>
            </dgm:else>
          </dgm:choose>
          <dgm:choose name="Name27">
            <dgm:if name="Name28" func="var" arg="dir" op="equ" val="norm">
              <dgm:shape xmlns:r="http://schemas.openxmlformats.org/officeDocument/2006/relationships" rot="-90" type="rightArrow" r:blip="" hideGeom="1">
                <dgm:adjLst>
                  <dgm:adj idx="1" val="0.4983"/>
                  <dgm:adj idx="2" val="0.6066"/>
                </dgm:adjLst>
              </dgm:shape>
            </dgm:if>
            <dgm:else name="Name29">
              <dgm:shape xmlns:r="http://schemas.openxmlformats.org/officeDocument/2006/relationships" rot="90" type="leftArrow" r:blip="" hideGeom="1">
                <dgm:adjLst>
                  <dgm:adj idx="1" val="0.4983"/>
                  <dgm:adj idx="2" val="0.6066"/>
                </dgm:adjLst>
              </dgm:shape>
            </dgm:else>
          </dgm:choose>
          <dgm:presOf axis="ch 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1" styleLbl="alignImgPlace1">
          <dgm:varLst/>
          <dgm:alg type="sp"/>
          <dgm:presOf axis="ch self" ptType="node node" st="1 1" cnt="1 0"/>
          <dgm:choose name="Name30">
            <dgm:if name="Name31" func="var" arg="dir" op="equ" val="norm">
              <dgm:shape xmlns:r="http://schemas.openxmlformats.org/officeDocument/2006/relationships" rot="-90" type="rightArrow" r:blip="">
                <dgm:adjLst>
                  <dgm:adj idx="1" val="0.4983"/>
                  <dgm:adj idx="2" val="0.6066"/>
                </dgm:adjLst>
              </dgm:shape>
            </dgm:if>
            <dgm:else name="Name32">
              <dgm:shape xmlns:r="http://schemas.openxmlformats.org/officeDocument/2006/relationships" rot="90" type="leftArrow" r:blip="">
                <dgm:adjLst>
                  <dgm:adj idx="1" val="0.4983"/>
                  <dgm:adj idx="2" val="0.6066"/>
                </dgm:adjLst>
              </dgm:shape>
            </dgm:else>
          </dgm:choose>
        </dgm:layoutNode>
        <dgm:choose name="Name33">
          <dgm:if name="Name34" axis="ch" ptType="node" func="cnt" op="gte" val="2">
            <dgm:layoutNode name="ParentText2" styleLbl="revTx">
              <dgm:varLst>
                <dgm:chMax val="1"/>
                <dgm:chPref val="1"/>
              </dgm:varLst>
              <dgm:choose name="Name35">
                <dgm:if name="Name36" func="var" arg="dir" op="equ" val="norm">
                  <dgm:alg type="tx">
                    <dgm:param type="parTxLTRAlign" val="r"/>
                    <dgm:param type="shpTxLTRAlignCh" val="r"/>
                    <dgm:param type="txAnchorVertCh" val="mid"/>
                    <dgm:param type="autoTxRot" val="grav"/>
                  </dgm:alg>
                </dgm:if>
                <dgm:else name="Name37">
                  <dgm:alg type="tx">
                    <dgm:param type="parTxLTRAlign" val="l"/>
                    <dgm:param type="shpTxLTRAlignCh" val="r"/>
                    <dgm:param type="txAnchorVertCh" val="mid"/>
                    <dgm:param type="autoTxRot" val="grav"/>
                  </dgm:alg>
                </dgm:else>
              </dgm:choose>
              <dgm:choose name="Name38">
                <dgm:if name="Name39" func="var" arg="dir" op="equ" val="norm">
                  <dgm:shape xmlns:r="http://schemas.openxmlformats.org/officeDocument/2006/relationships" rot="90" type="rightArrow" r:blip="" hideGeom="1">
                    <dgm:adjLst>
                      <dgm:adj idx="1" val="0.4983"/>
                      <dgm:adj idx="2" val="0.6066"/>
                    </dgm:adjLst>
                  </dgm:shape>
                </dgm:if>
                <dgm:else name="Name40">
                  <dgm:shape xmlns:r="http://schemas.openxmlformats.org/officeDocument/2006/relationships" rot="-90" type="leftArrow" r:blip="" hideGeom="1">
                    <dgm:adjLst>
                      <dgm:adj idx="1" val="0.4983"/>
                      <dgm:adj idx="2" val="0.6066"/>
                    </dgm:adjLst>
                  </dgm:shape>
                </dgm:else>
              </dgm:choose>
              <dgm:presOf axis="ch 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arentShape2" styleLbl="alignImgPlace1">
              <dgm:varLst/>
              <dgm:alg type="sp"/>
              <dgm:choose name="Name41">
                <dgm:if name="Name42" func="var" arg="dir" op="equ" val="norm">
                  <dgm:shape xmlns:r="http://schemas.openxmlformats.org/officeDocument/2006/relationships" rot="90" type="rightArrow" r:blip="">
                    <dgm:adjLst>
                      <dgm:adj idx="1" val="0.4983"/>
                      <dgm:adj idx="2" val="0.6066"/>
                    </dgm:adjLst>
                  </dgm:shape>
                </dgm:if>
                <dgm:else name="Name43">
                  <dgm:shape xmlns:r="http://schemas.openxmlformats.org/officeDocument/2006/relationships" rot="-90" type="leftArrow" r:blip="">
                    <dgm:adjLst>
                      <dgm:adj idx="1" val="0.4983"/>
                      <dgm:adj idx="2" val="0.6066"/>
                    </dgm:adjLst>
                  </dgm:shape>
                </dgm:else>
              </dgm:choose>
              <dgm:presOf axis="ch self" ptType="node node" st="2 1" cnt="1 0"/>
            </dgm:layoutNode>
          </dgm:if>
          <dgm:else name="Name44"/>
        </dgm:choose>
      </dgm:if>
      <dgm:else name="Name4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CB8BFD-38F1-AB4C-92F5-96C649508301}" type="datetimeFigureOut">
              <a:rPr lang="en-US" smtClean="0"/>
              <a:t>4/13/2020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DC1D99-3F47-FA4B-96B0-1496BB95F804}" type="slidenum">
              <a:rPr lang="en-US" smtClean="0"/>
              <a:t>‹#›</a:t>
            </a:fld>
            <a:endParaRPr lang="en-US"/>
          </a:p>
        </p:txBody>
      </p:sp>
    </p:spTree>
    <p:extLst>
      <p:ext uri="{BB962C8B-B14F-4D97-AF65-F5344CB8AC3E}">
        <p14:creationId xmlns:p14="http://schemas.microsoft.com/office/powerpoint/2010/main" val="2295447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dirty="0"/>
              <a:t>You are all likely aware of the rapid increase in the interest around how health systems can assist patients with their social conditions.</a:t>
            </a:r>
          </a:p>
          <a:p>
            <a:r>
              <a:rPr lang="en-US" dirty="0"/>
              <a:t>Today I’ll be sharing our team’s research on one dimension of this, specifically on interest in health care-based assistance with social risk factors, from the perspective of adult patients and caregivers of pediatric patients in diverse health care settings.</a:t>
            </a:r>
          </a:p>
          <a:p>
            <a:endParaRPr lang="en-US" dirty="0"/>
          </a:p>
          <a:p>
            <a:endParaRPr lang="en-US" dirty="0"/>
          </a:p>
        </p:txBody>
      </p:sp>
      <p:sp>
        <p:nvSpPr>
          <p:cNvPr id="4" name="Slide Number Placeholder 3"/>
          <p:cNvSpPr>
            <a:spLocks noGrp="1"/>
          </p:cNvSpPr>
          <p:nvPr>
            <p:ph type="sldNum" sz="quarter" idx="5"/>
          </p:nvPr>
        </p:nvSpPr>
        <p:spPr/>
        <p:txBody>
          <a:bodyPr/>
          <a:lstStyle/>
          <a:p>
            <a:fld id="{81DC1D99-3F47-FA4B-96B0-1496BB95F804}" type="slidenum">
              <a:rPr lang="en-US" smtClean="0"/>
              <a:t>1</a:t>
            </a:fld>
            <a:endParaRPr lang="en-US"/>
          </a:p>
        </p:txBody>
      </p:sp>
    </p:spTree>
    <p:extLst>
      <p:ext uri="{BB962C8B-B14F-4D97-AF65-F5344CB8AC3E}">
        <p14:creationId xmlns:p14="http://schemas.microsoft.com/office/powerpoint/2010/main" val="1764376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400050"/>
            <a:ext cx="4648200" cy="3486150"/>
          </a:xfrm>
        </p:spPr>
      </p:sp>
      <p:sp>
        <p:nvSpPr>
          <p:cNvPr id="3" name="Notes Placeholder 2"/>
          <p:cNvSpPr>
            <a:spLocks noGrp="1"/>
          </p:cNvSpPr>
          <p:nvPr>
            <p:ph type="body" idx="1"/>
          </p:nvPr>
        </p:nvSpPr>
        <p:spPr/>
        <p:txBody>
          <a:bodyPr>
            <a:normAutofit/>
          </a:bodyPr>
          <a:lstStyle/>
          <a:p>
            <a:pPr marL="0" indent="0">
              <a:buNone/>
            </a:pPr>
            <a:r>
              <a:rPr lang="en-US" sz="1050" dirty="0">
                <a:latin typeface="Arial" panose="020B0604020202020204" pitchFamily="34" charset="0"/>
                <a:ea typeface="Helvetica Neue" panose="02000503000000020004" pitchFamily="2" charset="0"/>
                <a:cs typeface="Arial" panose="020B0604020202020204" pitchFamily="34" charset="0"/>
              </a:rPr>
              <a:t>you may be aware that in 2017 the center for </a:t>
            </a:r>
            <a:r>
              <a:rPr lang="en-US" sz="1050" dirty="0" err="1">
                <a:latin typeface="Arial" panose="020B0604020202020204" pitchFamily="34" charset="0"/>
                <a:ea typeface="Helvetica Neue" panose="02000503000000020004" pitchFamily="2" charset="0"/>
                <a:cs typeface="Arial" panose="020B0604020202020204" pitchFamily="34" charset="0"/>
              </a:rPr>
              <a:t>medicare</a:t>
            </a:r>
            <a:r>
              <a:rPr lang="en-US" sz="1050" dirty="0">
                <a:latin typeface="Arial" panose="020B0604020202020204" pitchFamily="34" charset="0"/>
                <a:ea typeface="Helvetica Neue" panose="02000503000000020004" pitchFamily="2" charset="0"/>
                <a:cs typeface="Arial" panose="020B0604020202020204" pitchFamily="34" charset="0"/>
              </a:rPr>
              <a:t>/Medicaid innovation published a 10-item screening tool as part of it’s Accountable health communities demonstration project.</a:t>
            </a:r>
          </a:p>
          <a:p>
            <a:pPr marL="0" indent="0">
              <a:buNone/>
            </a:pPr>
            <a:r>
              <a:rPr lang="en-US" sz="1050" dirty="0">
                <a:latin typeface="Arial" panose="020B0604020202020204" pitchFamily="34" charset="0"/>
                <a:ea typeface="Helvetica Neue" panose="02000503000000020004" pitchFamily="2" charset="0"/>
                <a:cs typeface="Arial" panose="020B0604020202020204" pitchFamily="34" charset="0"/>
              </a:rPr>
              <a:t>the program requires screening for 5 social/economic “actionable” domains.</a:t>
            </a:r>
          </a:p>
          <a:p>
            <a:pPr marL="0" indent="0">
              <a:buNone/>
            </a:pPr>
            <a:r>
              <a:rPr lang="en-US" sz="1050" dirty="0">
                <a:latin typeface="Arial" panose="020B0604020202020204" pitchFamily="34" charset="0"/>
                <a:ea typeface="Helvetica Neue" panose="02000503000000020004" pitchFamily="2" charset="0"/>
                <a:cs typeface="Arial" panose="020B0604020202020204" pitchFamily="34" charset="0"/>
              </a:rPr>
              <a:t>they include:</a:t>
            </a:r>
          </a:p>
          <a:p>
            <a:pPr marL="0" marR="0" indent="0" defTabSz="914400" eaLnBrk="1" fontAlgn="auto" latinLnBrk="0" hangingPunct="1">
              <a:lnSpc>
                <a:spcPct val="100000"/>
              </a:lnSpc>
              <a:spcBef>
                <a:spcPts val="800"/>
              </a:spcBef>
              <a:spcAft>
                <a:spcPts val="0"/>
              </a:spcAft>
              <a:buClrTx/>
              <a:buSzTx/>
              <a:buFontTx/>
              <a:buNone/>
              <a:tabLst/>
              <a:defRPr/>
            </a:pPr>
            <a:endParaRPr lang="en-US" sz="1050" b="0" baseline="0"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800"/>
              </a:spcBef>
              <a:spcAft>
                <a:spcPts val="0"/>
              </a:spcAft>
              <a:buClrTx/>
              <a:buSzTx/>
              <a:buFontTx/>
              <a:buNone/>
              <a:tabLst/>
              <a:defRPr/>
            </a:pPr>
            <a:r>
              <a:rPr lang="en-US" sz="1050" b="1" dirty="0">
                <a:latin typeface="Arial" panose="020B0604020202020204" pitchFamily="34" charset="0"/>
                <a:cs typeface="Arial" panose="020B0604020202020204" pitchFamily="34" charset="0"/>
              </a:rPr>
              <a:t>We conducted a multi-site study of patient acceptability of social risk screening, using the Accountable health communities screening tool</a:t>
            </a:r>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10</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14448520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400050"/>
            <a:ext cx="4648200" cy="3486150"/>
          </a:xfrm>
        </p:spPr>
      </p:sp>
      <p:sp>
        <p:nvSpPr>
          <p:cNvPr id="3" name="Notes Placeholder 2"/>
          <p:cNvSpPr>
            <a:spLocks noGrp="1"/>
          </p:cNvSpPr>
          <p:nvPr>
            <p:ph type="body" idx="1"/>
          </p:nvPr>
        </p:nvSpPr>
        <p:spPr/>
        <p:txBody>
          <a:bodyPr>
            <a:normAutofit/>
          </a:bodyPr>
          <a:lstStyle/>
          <a:p>
            <a:pPr marL="0" indent="0">
              <a:buNone/>
            </a:pPr>
            <a:r>
              <a:rPr lang="en-US" sz="1050" dirty="0">
                <a:latin typeface="Arial" panose="020B0604020202020204" pitchFamily="34" charset="0"/>
                <a:ea typeface="Helvetica Neue" panose="02000503000000020004" pitchFamily="2" charset="0"/>
                <a:cs typeface="Arial" panose="020B0604020202020204" pitchFamily="34" charset="0"/>
              </a:rPr>
              <a:t>As part of this study, we also asked patients if they’d be interested in assistance with any of the 5 social risk domains, regardless of their screening results. </a:t>
            </a:r>
          </a:p>
          <a:p>
            <a:pPr marL="0" indent="0">
              <a:buNone/>
            </a:pPr>
            <a:endParaRPr lang="en-US" sz="1050" b="1" dirty="0">
              <a:latin typeface="Arial" panose="020B0604020202020204" pitchFamily="34" charset="0"/>
              <a:ea typeface="Helvetica Neue" panose="02000503000000020004" pitchFamily="2" charset="0"/>
              <a:cs typeface="Arial" panose="020B0604020202020204" pitchFamily="34" charset="0"/>
            </a:endParaRPr>
          </a:p>
          <a:p>
            <a:pPr marL="0" indent="0">
              <a:buNone/>
            </a:pPr>
            <a:r>
              <a:rPr lang="en-US" sz="1050" dirty="0">
                <a:latin typeface="Arial" panose="020B0604020202020204" pitchFamily="34" charset="0"/>
                <a:ea typeface="Helvetica Neue" panose="02000503000000020004" pitchFamily="2" charset="0"/>
                <a:cs typeface="Arial" panose="020B0604020202020204" pitchFamily="34" charset="0"/>
              </a:rPr>
              <a:t>Response options included: “a) Housing; b) Food access; c) Medical or non-medical transportation; d) Electric, gas, oil, or water utility services; e) Your safety, or violence in your household; f) None of these.” </a:t>
            </a:r>
          </a:p>
          <a:p>
            <a:pPr marL="0" indent="0">
              <a:buNone/>
            </a:pPr>
            <a:endParaRPr lang="en-US" sz="1050" b="1" dirty="0">
              <a:latin typeface="Arial" panose="020B0604020202020204" pitchFamily="34" charset="0"/>
              <a:ea typeface="Helvetica Neue" panose="02000503000000020004" pitchFamily="2" charset="0"/>
              <a:cs typeface="Arial" panose="020B0604020202020204" pitchFamily="34" charset="0"/>
            </a:endParaRPr>
          </a:p>
          <a:p>
            <a:pPr marL="0" indent="0">
              <a:buNone/>
            </a:pPr>
            <a:r>
              <a:rPr lang="en-US" sz="1050" b="1" dirty="0">
                <a:latin typeface="Arial" panose="020B0604020202020204" pitchFamily="34" charset="0"/>
                <a:ea typeface="Helvetica Neue" panose="02000503000000020004" pitchFamily="2" charset="0"/>
                <a:cs typeface="Arial" panose="020B0604020202020204" pitchFamily="34" charset="0"/>
              </a:rPr>
              <a:t>As a secondary analysis, we wanted to explore interest in assistance as it related to responses on the social risk screening tool..</a:t>
            </a:r>
            <a:endParaRPr lang="en-US" sz="1050" b="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11</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17614142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400050"/>
            <a:ext cx="4648200" cy="348615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800"/>
              </a:spcBef>
              <a:spcAft>
                <a:spcPts val="0"/>
              </a:spcAft>
              <a:buClr>
                <a:srgbClr val="178CCB"/>
              </a:buClr>
              <a:buSzTx/>
              <a:buFont typeface="Arial" pitchFamily="34" charset="0"/>
              <a:buNone/>
              <a:tabLst/>
              <a:defRPr/>
            </a:pPr>
            <a:r>
              <a:rPr lang="en-US" dirty="0">
                <a:latin typeface="Arial Regular"/>
                <a:ea typeface="Helvetica Neue" panose="02000503000000020004" pitchFamily="2" charset="0"/>
                <a:cs typeface="Helvetica Neue" panose="02000503000000020004" pitchFamily="2" charset="0"/>
              </a:rPr>
              <a:t>We launched a mixed-methods study in 11 different clinical sites across the united states, including 4 family medicine, 3 internal medicine, 2 general emergency departments and 2 pediatric emergency departments.</a:t>
            </a:r>
          </a:p>
          <a:p>
            <a:pPr marL="0" marR="0" lvl="0" indent="0" algn="l" defTabSz="914400" rtl="0" eaLnBrk="1" fontAlgn="auto" latinLnBrk="0" hangingPunct="1">
              <a:lnSpc>
                <a:spcPct val="100000"/>
              </a:lnSpc>
              <a:spcBef>
                <a:spcPts val="800"/>
              </a:spcBef>
              <a:spcAft>
                <a:spcPts val="0"/>
              </a:spcAft>
              <a:buClr>
                <a:srgbClr val="178CCB"/>
              </a:buClr>
              <a:buSzTx/>
              <a:buFont typeface="Arial" pitchFamily="34" charset="0"/>
              <a:buNone/>
              <a:tabLst/>
              <a:defRPr/>
            </a:pPr>
            <a:endParaRPr lang="en-US" dirty="0">
              <a:latin typeface="Arial Regular"/>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800"/>
              </a:spcBef>
              <a:spcAft>
                <a:spcPts val="0"/>
              </a:spcAft>
              <a:buClr>
                <a:srgbClr val="178CCB"/>
              </a:buClr>
              <a:buSzTx/>
              <a:buFont typeface="Arial" pitchFamily="34" charset="0"/>
              <a:buNone/>
              <a:tabLst/>
              <a:defRPr/>
            </a:pPr>
            <a:r>
              <a:rPr lang="en-US" dirty="0">
                <a:latin typeface="Arial Regular"/>
                <a:ea typeface="Helvetica Neue" panose="02000503000000020004" pitchFamily="2" charset="0"/>
                <a:cs typeface="Helvetica Neue" panose="02000503000000020004" pitchFamily="2" charset="0"/>
              </a:rPr>
              <a:t>the blue circles are the actual CMMI AHC sites---the stars indicate our study sites, none of which were taking part in the AHC demonstration</a:t>
            </a:r>
          </a:p>
          <a:p>
            <a:pPr marL="0" marR="0" lvl="0" indent="0" algn="l" defTabSz="914400" rtl="0" eaLnBrk="1" fontAlgn="auto" latinLnBrk="0" hangingPunct="1">
              <a:lnSpc>
                <a:spcPct val="100000"/>
              </a:lnSpc>
              <a:spcBef>
                <a:spcPts val="800"/>
              </a:spcBef>
              <a:spcAft>
                <a:spcPts val="0"/>
              </a:spcAft>
              <a:buClr>
                <a:srgbClr val="178CCB"/>
              </a:buClr>
              <a:buSzTx/>
              <a:buFont typeface="Arial" pitchFamily="34" charset="0"/>
              <a:buNone/>
              <a:tabLst/>
              <a:defRPr/>
            </a:pPr>
            <a:endParaRPr lang="en-US" dirty="0">
              <a:latin typeface="Arial Regular"/>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800"/>
              </a:spcBef>
              <a:spcAft>
                <a:spcPts val="0"/>
              </a:spcAft>
              <a:buClr>
                <a:srgbClr val="178CCB"/>
              </a:buClr>
              <a:buSzTx/>
              <a:buFont typeface="Arial" pitchFamily="34" charset="0"/>
              <a:buNone/>
              <a:tabLst/>
              <a:defRPr/>
            </a:pPr>
            <a:r>
              <a:rPr lang="en-US" dirty="0">
                <a:latin typeface="Arial Regular"/>
                <a:ea typeface="Helvetica Neue" panose="02000503000000020004" pitchFamily="2" charset="0"/>
                <a:cs typeface="Helvetica Neue" panose="02000503000000020004" pitchFamily="2" charset="0"/>
              </a:rPr>
              <a:t>Each site recruited 100 </a:t>
            </a:r>
            <a:r>
              <a:rPr lang="en-US" dirty="0" err="1">
                <a:latin typeface="Arial Regular"/>
                <a:ea typeface="Helvetica Neue" panose="02000503000000020004" pitchFamily="2" charset="0"/>
                <a:cs typeface="Helvetica Neue" panose="02000503000000020004" pitchFamily="2" charset="0"/>
              </a:rPr>
              <a:t>english</a:t>
            </a:r>
            <a:r>
              <a:rPr lang="en-US" dirty="0">
                <a:latin typeface="Arial Regular"/>
                <a:ea typeface="Helvetica Neue" panose="02000503000000020004" pitchFamily="2" charset="0"/>
                <a:cs typeface="Helvetica Neue" panose="02000503000000020004" pitchFamily="2" charset="0"/>
              </a:rPr>
              <a:t> or </a:t>
            </a:r>
            <a:r>
              <a:rPr lang="en-US" dirty="0" err="1">
                <a:latin typeface="Arial Regular"/>
                <a:ea typeface="Helvetica Neue" panose="02000503000000020004" pitchFamily="2" charset="0"/>
                <a:cs typeface="Helvetica Neue" panose="02000503000000020004" pitchFamily="2" charset="0"/>
              </a:rPr>
              <a:t>spanish</a:t>
            </a:r>
            <a:r>
              <a:rPr lang="en-US" dirty="0">
                <a:latin typeface="Arial Regular"/>
                <a:ea typeface="Helvetica Neue" panose="02000503000000020004" pitchFamily="2" charset="0"/>
                <a:cs typeface="Helvetica Neue" panose="02000503000000020004" pitchFamily="2" charset="0"/>
              </a:rPr>
              <a:t> speaking patients or pediatric caregivers to complete a survey that included the CMMI 10-item screening tool in addition to questions about their perspectives on screening and interest in assistance.</a:t>
            </a:r>
          </a:p>
          <a:p>
            <a:pPr marL="0" marR="0" lvl="0" indent="0" algn="l" defTabSz="914400" rtl="0" eaLnBrk="1" fontAlgn="auto" latinLnBrk="0" hangingPunct="1">
              <a:lnSpc>
                <a:spcPct val="100000"/>
              </a:lnSpc>
              <a:spcBef>
                <a:spcPts val="800"/>
              </a:spcBef>
              <a:spcAft>
                <a:spcPts val="0"/>
              </a:spcAft>
              <a:buClr>
                <a:srgbClr val="178CCB"/>
              </a:buClr>
              <a:buSzTx/>
              <a:buFont typeface="Arial" pitchFamily="34" charset="0"/>
              <a:buNone/>
              <a:tabLst/>
              <a:defRPr/>
            </a:pPr>
            <a:endParaRPr lang="en-US" dirty="0">
              <a:latin typeface="Arial Regular"/>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800"/>
              </a:spcBef>
              <a:spcAft>
                <a:spcPts val="0"/>
              </a:spcAft>
              <a:buClr>
                <a:srgbClr val="178CCB"/>
              </a:buClr>
              <a:buSzTx/>
              <a:buFont typeface="Arial" pitchFamily="34" charset="0"/>
              <a:buNone/>
              <a:tabLst/>
              <a:defRPr/>
            </a:pPr>
            <a:r>
              <a:rPr lang="en-US" dirty="0">
                <a:latin typeface="Arial Regular"/>
                <a:ea typeface="Helvetica Neue" panose="02000503000000020004" pitchFamily="2" charset="0"/>
                <a:cs typeface="Helvetica Neue" panose="02000503000000020004" pitchFamily="2" charset="0"/>
              </a:rPr>
              <a:t>Additionally each site was asked to conduct 5 interviews with a random subset of survey respondents. I'll be focusing on our quantitative results</a:t>
            </a:r>
          </a:p>
          <a:p>
            <a:pPr marL="0" marR="0" lvl="0" indent="0" algn="l" defTabSz="914400" rtl="0" eaLnBrk="1" fontAlgn="auto" latinLnBrk="0" hangingPunct="1">
              <a:lnSpc>
                <a:spcPct val="100000"/>
              </a:lnSpc>
              <a:spcBef>
                <a:spcPts val="800"/>
              </a:spcBef>
              <a:spcAft>
                <a:spcPts val="0"/>
              </a:spcAft>
              <a:buClr>
                <a:srgbClr val="178CCB"/>
              </a:buClr>
              <a:buSzTx/>
              <a:buFont typeface="Arial" pitchFamily="34" charset="0"/>
              <a:buNone/>
              <a:tabLst/>
              <a:defRPr/>
            </a:pPr>
            <a:endParaRPr lang="en-US" dirty="0">
              <a:latin typeface="Arial Regular"/>
              <a:ea typeface="Helvetica Neue" panose="02000503000000020004" pitchFamily="2" charset="0"/>
              <a:cs typeface="Helvetica Neue" panose="02000503000000020004" pitchFamily="2" charset="0"/>
            </a:endParaRPr>
          </a:p>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endParaRPr lang="en-US" sz="1200"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12</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035677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400050"/>
            <a:ext cx="4648200" cy="3486150"/>
          </a:xfrm>
        </p:spPr>
      </p:sp>
      <p:sp>
        <p:nvSpPr>
          <p:cNvPr id="3" name="Notes Placeholder 2"/>
          <p:cNvSpPr>
            <a:spLocks noGrp="1"/>
          </p:cNvSpPr>
          <p:nvPr>
            <p:ph type="body" idx="1"/>
          </p:nvPr>
        </p:nvSpPr>
        <p:spPr/>
        <p:txBody>
          <a:bodyPr>
            <a:normAutofit/>
          </a:bodyPr>
          <a:lstStyle/>
          <a:p>
            <a:pPr marL="0" indent="0">
              <a:buNone/>
            </a:pPr>
            <a:r>
              <a:rPr lang="en-US" dirty="0">
                <a:latin typeface="Arial Regular"/>
                <a:ea typeface="Helvetica Neue" panose="02000503000000020004" pitchFamily="2" charset="0"/>
                <a:cs typeface="Helvetica Neue" panose="02000503000000020004" pitchFamily="2" charset="0"/>
              </a:rPr>
              <a:t>We used 2 measures of acceptability in our surveys—</a:t>
            </a:r>
          </a:p>
          <a:p>
            <a:pPr marL="0" indent="0">
              <a:buNone/>
            </a:pPr>
            <a:r>
              <a:rPr lang="en-US" dirty="0">
                <a:latin typeface="Arial Regular"/>
                <a:ea typeface="Helvetica Neue" panose="02000503000000020004" pitchFamily="2" charset="0"/>
                <a:cs typeface="Helvetica Neue" panose="02000503000000020004" pitchFamily="2" charset="0"/>
              </a:rPr>
              <a:t>One: respondents' perspectives on the appropriateness of screening in health care settings</a:t>
            </a:r>
          </a:p>
          <a:p>
            <a:pPr marL="0" indent="0">
              <a:buNone/>
            </a:pPr>
            <a:r>
              <a:rPr lang="en-US" dirty="0">
                <a:latin typeface="Arial Regular"/>
                <a:ea typeface="Helvetica Neue" panose="02000503000000020004" pitchFamily="2" charset="0"/>
                <a:cs typeface="Helvetica Neue" panose="02000503000000020004" pitchFamily="2" charset="0"/>
              </a:rPr>
              <a:t>And</a:t>
            </a:r>
          </a:p>
          <a:p>
            <a:pPr marL="0" indent="0">
              <a:buNone/>
            </a:pPr>
            <a:r>
              <a:rPr lang="en-US" dirty="0">
                <a:latin typeface="Arial Regular"/>
                <a:ea typeface="Helvetica Neue" panose="02000503000000020004" pitchFamily="2" charset="0"/>
                <a:cs typeface="Helvetica Neue" panose="02000503000000020004" pitchFamily="2" charset="0"/>
              </a:rPr>
              <a:t>two: their comfort with that social risk screening information then being included in their electronic health records</a:t>
            </a:r>
          </a:p>
          <a:p>
            <a:pPr marL="0" indent="0">
              <a:buNone/>
            </a:pPr>
            <a:endParaRPr lang="en-US" dirty="0">
              <a:latin typeface="Arial Regular"/>
              <a:ea typeface="Helvetica Neue" panose="02000503000000020004" pitchFamily="2" charset="0"/>
              <a:cs typeface="Helvetica Neue" panose="02000503000000020004" pitchFamily="2" charset="0"/>
            </a:endParaRPr>
          </a:p>
        </p:txBody>
      </p:sp>
      <p:sp>
        <p:nvSpPr>
          <p:cNvPr id="4" name="Slide Number Placeholder 3"/>
          <p:cNvSpPr>
            <a:spLocks noGrp="1"/>
          </p:cNvSpPr>
          <p:nvPr>
            <p:ph type="sldNum" sz="quarter" idx="5"/>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13</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4"/>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2960811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400050"/>
            <a:ext cx="4648200" cy="3486150"/>
          </a:xfrm>
        </p:spPr>
      </p:sp>
      <p:sp>
        <p:nvSpPr>
          <p:cNvPr id="3" name="Notes Placeholder 2"/>
          <p:cNvSpPr>
            <a:spLocks noGrp="1"/>
          </p:cNvSpPr>
          <p:nvPr>
            <p:ph type="body" idx="1"/>
          </p:nvPr>
        </p:nvSpPr>
        <p:spPr/>
        <p:txBody>
          <a:bodyPr/>
          <a:lstStyle/>
          <a:p>
            <a:pPr marL="0" indent="0">
              <a:buNone/>
            </a:pPr>
            <a:r>
              <a:rPr lang="en-US" dirty="0">
                <a:latin typeface="Arial Regular"/>
                <a:ea typeface="Helvetica Neue" panose="02000503000000020004" pitchFamily="2" charset="0"/>
                <a:cs typeface="Helvetica Neue" panose="02000503000000020004" pitchFamily="2" charset="0"/>
              </a:rPr>
              <a:t>This flow diagram shows that we approached over 1700 participants, 488 of whom declined to participate (most of whom declined to hear about the study) and 193 didn’t meet inclusion criteria.</a:t>
            </a:r>
          </a:p>
          <a:p>
            <a:pPr marL="0" indent="0">
              <a:buNone/>
            </a:pPr>
            <a:r>
              <a:rPr lang="en-US" dirty="0">
                <a:latin typeface="Arial Regular"/>
                <a:ea typeface="Helvetica Neue" panose="02000503000000020004" pitchFamily="2" charset="0"/>
                <a:cs typeface="Helvetica Neue" panose="02000503000000020004" pitchFamily="2" charset="0"/>
              </a:rPr>
              <a:t> 1090 started the survey, and 1021 completed it and responded to the question about interest in assistance. </a:t>
            </a:r>
          </a:p>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endParaRPr lang="en-US" sz="1200"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14</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16191223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latin typeface="Arial Regular"/>
                <a:ea typeface="Helvetica Neue" panose="02000503000000020004" pitchFamily="2" charset="0"/>
                <a:cs typeface="Helvetica Neue" panose="02000503000000020004" pitchFamily="2" charset="0"/>
              </a:rPr>
              <a:t>This table outlines some of our participant demographics. Majority female/adult patients – just over 1/3 reported income below the federal poverty limit.  A diverse group of patients – around 1/3 White, 1/5 Black, 1/3 Hispanic</a:t>
            </a:r>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15</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48892783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400050"/>
            <a:ext cx="4648200" cy="3486150"/>
          </a:xfrm>
        </p:spPr>
      </p:sp>
      <p:sp>
        <p:nvSpPr>
          <p:cNvPr id="3" name="Notes Placeholder 2"/>
          <p:cNvSpPr>
            <a:spLocks noGrp="1"/>
          </p:cNvSpPr>
          <p:nvPr>
            <p:ph type="body" idx="1"/>
          </p:nvPr>
        </p:nvSpPr>
        <p:spPr/>
        <p:txBody>
          <a:bodyPr>
            <a:normAutofit/>
          </a:bodyPr>
          <a:lstStyle/>
          <a:p>
            <a:pPr marL="0" indent="0">
              <a:buNone/>
            </a:pPr>
            <a:r>
              <a:rPr lang="en-US" dirty="0">
                <a:latin typeface="Arial Regular"/>
                <a:ea typeface="Helvetica Neue" panose="02000503000000020004" pitchFamily="2" charset="0"/>
                <a:cs typeface="Helvetica Neue" panose="02000503000000020004" pitchFamily="2" charset="0"/>
              </a:rPr>
              <a:t>To recap:</a:t>
            </a:r>
          </a:p>
          <a:p>
            <a:pPr marL="0" indent="0">
              <a:buNone/>
            </a:pPr>
            <a:r>
              <a:rPr lang="en-US" dirty="0">
                <a:latin typeface="Arial Regular"/>
                <a:ea typeface="Helvetica Neue" panose="02000503000000020004" pitchFamily="2" charset="0"/>
                <a:cs typeface="Helvetica Neue" panose="02000503000000020004" pitchFamily="2" charset="0"/>
              </a:rPr>
              <a:t>A strong majority of participants thought screening was acceptable;</a:t>
            </a:r>
          </a:p>
          <a:p>
            <a:pPr>
              <a:buSzPct val="111000"/>
              <a:buFont typeface="Arial" panose="020B0604020202020204" pitchFamily="34" charset="0"/>
              <a:buChar char="•"/>
            </a:pPr>
            <a:r>
              <a:rPr lang="en-US" sz="1200" dirty="0">
                <a:latin typeface="Arial" panose="020B0604020202020204" pitchFamily="34" charset="0"/>
                <a:cs typeface="Arial" panose="020B0604020202020204" pitchFamily="34" charset="0"/>
              </a:rPr>
              <a:t>83% of primary care and 75% of emergency department respondents thought screening was very or somewhat appropriate</a:t>
            </a:r>
          </a:p>
          <a:p>
            <a:pPr marL="0" indent="0">
              <a:buNone/>
            </a:pPr>
            <a:r>
              <a:rPr lang="en-US" dirty="0">
                <a:latin typeface="Arial Regular"/>
                <a:ea typeface="Helvetica Neue" panose="02000503000000020004" pitchFamily="2" charset="0"/>
                <a:cs typeface="Helvetica Neue" panose="02000503000000020004" pitchFamily="2" charset="0"/>
              </a:rPr>
              <a:t>Only about 7% thought screening was inappropriate,</a:t>
            </a:r>
          </a:p>
          <a:p>
            <a:pPr marL="0" indent="0">
              <a:buNone/>
            </a:pPr>
            <a:endParaRPr lang="en-US" dirty="0">
              <a:latin typeface="Arial Regular"/>
              <a:ea typeface="Helvetica Neue" panose="02000503000000020004" pitchFamily="2" charset="0"/>
              <a:cs typeface="Helvetica Neue" panose="02000503000000020004" pitchFamily="2" charset="0"/>
            </a:endParaRPr>
          </a:p>
          <a:p>
            <a:pPr marL="0" marR="0" lvl="0" indent="0" algn="l" defTabSz="914400" rtl="0" eaLnBrk="1" fontAlgn="auto" latinLnBrk="0" hangingPunct="1">
              <a:lnSpc>
                <a:spcPct val="100000"/>
              </a:lnSpc>
              <a:spcBef>
                <a:spcPts val="800"/>
              </a:spcBef>
              <a:spcAft>
                <a:spcPts val="0"/>
              </a:spcAft>
              <a:buClr>
                <a:srgbClr val="178CCB"/>
              </a:buClr>
              <a:buSzTx/>
              <a:buFont typeface="Arial" pitchFamily="34" charset="0"/>
              <a:buNone/>
              <a:tabLst/>
              <a:defRPr/>
            </a:pPr>
            <a:r>
              <a:rPr lang="en-US" dirty="0">
                <a:latin typeface="Arial Regular"/>
                <a:ea typeface="Helvetica Neue" panose="02000503000000020004" pitchFamily="2" charset="0"/>
                <a:cs typeface="Helvetica Neue" panose="02000503000000020004" pitchFamily="2" charset="0"/>
              </a:rPr>
              <a:t>And </a:t>
            </a:r>
            <a:r>
              <a:rPr lang="en-US" sz="1200" dirty="0">
                <a:latin typeface="Arial" panose="020B0604020202020204" pitchFamily="34" charset="0"/>
                <a:cs typeface="Arial" panose="020B0604020202020204" pitchFamily="34" charset="0"/>
              </a:rPr>
              <a:t>66% of primary care and 62% of emergency department respondents were comfortable with screening information being included in their EHR</a:t>
            </a:r>
            <a:endParaRPr lang="en-US" dirty="0">
              <a:latin typeface="Arial Regular"/>
              <a:ea typeface="Helvetica Neue" panose="02000503000000020004" pitchFamily="2" charset="0"/>
              <a:cs typeface="Helvetica Neue" panose="02000503000000020004" pitchFamily="2" charset="0"/>
            </a:endParaRPr>
          </a:p>
          <a:p>
            <a:pPr marL="0" indent="0">
              <a:buNone/>
            </a:pPr>
            <a:r>
              <a:rPr lang="en-US" dirty="0">
                <a:latin typeface="Arial Regular"/>
                <a:ea typeface="Helvetica Neue" panose="02000503000000020004" pitchFamily="2" charset="0"/>
                <a:cs typeface="Helvetica Neue" panose="02000503000000020004" pitchFamily="2" charset="0"/>
              </a:rPr>
              <a:t> about 20% were uncomfortable with EHR integration of screening results</a:t>
            </a:r>
          </a:p>
        </p:txBody>
      </p:sp>
      <p:sp>
        <p:nvSpPr>
          <p:cNvPr id="4" name="Slide Number Placeholder 3"/>
          <p:cNvSpPr>
            <a:spLocks noGrp="1"/>
          </p:cNvSpPr>
          <p:nvPr>
            <p:ph type="sldNum" sz="quarter" idx="5"/>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16</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4"/>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139025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400050"/>
            <a:ext cx="4648200" cy="3486150"/>
          </a:xfrm>
        </p:spPr>
      </p:sp>
      <p:sp>
        <p:nvSpPr>
          <p:cNvPr id="3" name="Notes Placeholder 2"/>
          <p:cNvSpPr>
            <a:spLocks noGrp="1"/>
          </p:cNvSpPr>
          <p:nvPr>
            <p:ph type="body" idx="1"/>
          </p:nvPr>
        </p:nvSpPr>
        <p:spPr/>
        <p:txBody>
          <a:bodyPr>
            <a:normAutofit lnSpcReduction="10000"/>
          </a:bodyPr>
          <a:lstStyle/>
          <a:p>
            <a:pPr marL="0" indent="0">
              <a:buNone/>
            </a:pPr>
            <a:r>
              <a:rPr lang="en-US" b="0" dirty="0">
                <a:latin typeface="Arial Regular"/>
                <a:ea typeface="Helvetica Neue" panose="02000503000000020004" pitchFamily="2" charset="0"/>
                <a:cs typeface="Helvetica Neue" panose="02000503000000020004" pitchFamily="2" charset="0"/>
              </a:rPr>
              <a:t>We also explored what factors were associated with acceptability: these are our results from our multivariable models, showing adjusted odds ratios. Stars indicate a statistically significant result.</a:t>
            </a:r>
          </a:p>
          <a:p>
            <a:pPr marL="0" indent="0">
              <a:buNone/>
            </a:pPr>
            <a:endParaRPr lang="en-US" b="0" dirty="0">
              <a:latin typeface="Arial Regular"/>
              <a:ea typeface="Helvetica Neue" panose="02000503000000020004" pitchFamily="2" charset="0"/>
              <a:cs typeface="Helvetica Neue" panose="02000503000000020004" pitchFamily="2" charset="0"/>
            </a:endParaRPr>
          </a:p>
          <a:p>
            <a:pPr marL="0" indent="0">
              <a:buNone/>
            </a:pPr>
            <a:r>
              <a:rPr lang="en-US" b="0" dirty="0">
                <a:latin typeface="Arial Regular"/>
                <a:ea typeface="Helvetica Neue" panose="02000503000000020004" pitchFamily="2" charset="0"/>
                <a:cs typeface="Helvetica Neue" panose="02000503000000020004" pitchFamily="2" charset="0"/>
              </a:rPr>
              <a:t>Respondents who had previously experienced social risk screening, those who were being seen in a health care setting with higher numbers of publicly-insured/uninsured patients, or who had higher trust in their clinicians had higher odds of reporting that screening was appropriate</a:t>
            </a:r>
          </a:p>
          <a:p>
            <a:pPr marL="0" indent="0">
              <a:buNone/>
            </a:pPr>
            <a:endParaRPr lang="en-US" b="0" dirty="0">
              <a:latin typeface="Arial Regular"/>
              <a:ea typeface="Helvetica Neue" panose="02000503000000020004" pitchFamily="2" charset="0"/>
              <a:cs typeface="Helvetica Neue" panose="02000503000000020004" pitchFamily="2" charset="0"/>
            </a:endParaRPr>
          </a:p>
          <a:p>
            <a:pPr marL="0" indent="0">
              <a:buNone/>
            </a:pPr>
            <a:r>
              <a:rPr lang="en-US" b="0" dirty="0">
                <a:latin typeface="Arial Regular"/>
                <a:ea typeface="Helvetica Neue" panose="02000503000000020004" pitchFamily="2" charset="0"/>
                <a:cs typeface="Helvetica Neue" panose="02000503000000020004" pitchFamily="2" charset="0"/>
              </a:rPr>
              <a:t>They had lower odds of reporting that screening was appropriate if they had experienced discrimination in the past</a:t>
            </a:r>
          </a:p>
          <a:p>
            <a:pPr marL="0" indent="0">
              <a:buNone/>
            </a:pPr>
            <a:endParaRPr lang="en-US" b="0" dirty="0">
              <a:latin typeface="Arial Regular"/>
              <a:ea typeface="Helvetica Neue" panose="02000503000000020004" pitchFamily="2" charset="0"/>
              <a:cs typeface="Helvetica Neue" panose="02000503000000020004" pitchFamily="2" charset="0"/>
            </a:endParaRPr>
          </a:p>
          <a:p>
            <a:pPr marL="0" indent="0">
              <a:buNone/>
            </a:pPr>
            <a:r>
              <a:rPr lang="en-US" b="0" dirty="0">
                <a:latin typeface="Arial Regular"/>
                <a:ea typeface="Helvetica Neue" panose="02000503000000020004" pitchFamily="2" charset="0"/>
                <a:cs typeface="Helvetica Neue" panose="02000503000000020004" pitchFamily="2" charset="0"/>
              </a:rPr>
              <a:t>Only prior assistance with social risks within a health care setting was significantly associated with a higher odds of feeling comfortable with EHR integration</a:t>
            </a:r>
          </a:p>
          <a:p>
            <a:pPr marL="0" indent="0">
              <a:buNone/>
            </a:pPr>
            <a:endParaRPr lang="en-US" b="0" dirty="0">
              <a:latin typeface="Arial Regular"/>
              <a:ea typeface="Helvetica Neue" panose="02000503000000020004" pitchFamily="2" charset="0"/>
              <a:cs typeface="Helvetica Neue" panose="02000503000000020004" pitchFamily="2" charset="0"/>
            </a:endParaRPr>
          </a:p>
          <a:p>
            <a:pPr marL="0" indent="0">
              <a:buNone/>
            </a:pPr>
            <a:endParaRPr lang="en-US" b="0" dirty="0">
              <a:latin typeface="Arial Regular"/>
              <a:ea typeface="Helvetica Neue" panose="02000503000000020004" pitchFamily="2" charset="0"/>
              <a:cs typeface="Helvetica Neue" panose="02000503000000020004" pitchFamily="2" charset="0"/>
            </a:endParaRPr>
          </a:p>
          <a:p>
            <a:pPr marL="0" indent="0">
              <a:buNone/>
            </a:pPr>
            <a:endParaRPr lang="en-US" b="0" dirty="0">
              <a:latin typeface="Arial Regular"/>
              <a:ea typeface="Helvetica Neue" panose="02000503000000020004" pitchFamily="2" charset="0"/>
              <a:cs typeface="Helvetica Neue" panose="02000503000000020004" pitchFamily="2" charset="0"/>
            </a:endParaRPr>
          </a:p>
          <a:p>
            <a:pPr marL="0" indent="0">
              <a:buNone/>
            </a:pPr>
            <a:r>
              <a:rPr lang="en-US" dirty="0">
                <a:latin typeface="Arial Regular"/>
                <a:ea typeface="Helvetica Neue" panose="02000503000000020004" pitchFamily="2" charset="0"/>
                <a:cs typeface="Helvetica Neue" panose="02000503000000020004" pitchFamily="2" charset="0"/>
              </a:rPr>
              <a:t>****</a:t>
            </a:r>
          </a:p>
          <a:p>
            <a:pPr marL="0" indent="0">
              <a:buNone/>
            </a:pPr>
            <a:r>
              <a:rPr lang="en-US" dirty="0">
                <a:latin typeface="Arial Regular"/>
                <a:ea typeface="Helvetica Neue" panose="02000503000000020004" pitchFamily="2" charset="0"/>
                <a:cs typeface="Helvetica Neue" panose="02000503000000020004" pitchFamily="2" charset="0"/>
              </a:rPr>
              <a:t>Safety-net setting:</a:t>
            </a:r>
          </a:p>
          <a:p>
            <a:pPr marL="0" indent="0">
              <a:buNone/>
            </a:pPr>
            <a:r>
              <a:rPr lang="en-US" dirty="0">
                <a:latin typeface="Arial Regular"/>
                <a:ea typeface="Helvetica Neue" panose="02000503000000020004" pitchFamily="2" charset="0"/>
                <a:cs typeface="Helvetica Neue" panose="02000503000000020004" pitchFamily="2" charset="0"/>
              </a:rPr>
              <a:t>**being in a surrogate marker for community level needs</a:t>
            </a:r>
          </a:p>
          <a:p>
            <a:pPr marL="0" indent="0">
              <a:buNone/>
            </a:pPr>
            <a:endParaRPr lang="en-US" b="0" dirty="0">
              <a:latin typeface="Arial Regular"/>
              <a:ea typeface="Helvetica Neue" panose="02000503000000020004" pitchFamily="2" charset="0"/>
              <a:cs typeface="Helvetica Neue" panose="02000503000000020004" pitchFamily="2" charset="0"/>
            </a:endParaRPr>
          </a:p>
        </p:txBody>
      </p:sp>
      <p:sp>
        <p:nvSpPr>
          <p:cNvPr id="4" name="Slide Number Placeholder 3"/>
          <p:cNvSpPr>
            <a:spLocks noGrp="1"/>
          </p:cNvSpPr>
          <p:nvPr>
            <p:ph type="sldNum" sz="quarter" idx="5"/>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17</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4"/>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209751836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Regular"/>
                <a:ea typeface="Helvetica Neue" panose="02000503000000020004" pitchFamily="2" charset="0"/>
                <a:cs typeface="Helvetica Neue" panose="02000503000000020004" pitchFamily="2" charset="0"/>
              </a:rPr>
              <a:t>This is showing responses to the social risk questions.</a:t>
            </a:r>
          </a:p>
          <a:p>
            <a:endParaRPr lang="en-US" noProof="0"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18</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10028167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dirty="0"/>
              <a:t>This graph shows rates of interest in any assistance with 1 or more of the social risk domains, based on the number of social risk domains participants screened positive for</a:t>
            </a:r>
          </a:p>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endParaRPr lang="en-US" dirty="0"/>
          </a:p>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dirty="0"/>
              <a:t>I want to highlight 2 main findings: </a:t>
            </a:r>
          </a:p>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dirty="0"/>
              <a:t>1. we see an Increase in interest as the # of positive risk domains increases</a:t>
            </a:r>
          </a:p>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dirty="0"/>
              <a:t>2. Among those who screened negative for all 5 social risk domains, interest was low, but there were still almost 10% reporting interest in assistance.</a:t>
            </a:r>
          </a:p>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dirty="0"/>
              <a:t>Overall, for those screening positive for 1 or more social risk factor, 53% were interested in assistance with one or more of the social risk domains</a:t>
            </a:r>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19</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17468111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400050"/>
            <a:ext cx="4648200" cy="3486150"/>
          </a:xfrm>
        </p:spPr>
      </p:sp>
      <p:sp>
        <p:nvSpPr>
          <p:cNvPr id="3" name="Notes Placeholder 2"/>
          <p:cNvSpPr>
            <a:spLocks noGrp="1"/>
          </p:cNvSpPr>
          <p:nvPr>
            <p:ph type="body" idx="1"/>
          </p:nvPr>
        </p:nvSpPr>
        <p:spPr/>
        <p:txBody>
          <a:bodyPr/>
          <a:lstStyle/>
          <a:p>
            <a:r>
              <a:rPr lang="en-US" dirty="0">
                <a:latin typeface="+mj-lt"/>
              </a:rPr>
              <a:t>I have</a:t>
            </a:r>
            <a:r>
              <a:rPr lang="en-US" baseline="0" dirty="0">
                <a:latin typeface="+mj-lt"/>
              </a:rPr>
              <a:t> no disclosures to report</a:t>
            </a:r>
          </a:p>
          <a:p>
            <a:r>
              <a:rPr lang="en-US" dirty="0"/>
              <a:t>I’d like to acknowledge our primary funder, the CMF; and SIREN for supporting this work</a:t>
            </a:r>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2</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502250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dirty="0"/>
              <a:t>I want to draw your attention to 2 main findings on this graph:</a:t>
            </a:r>
          </a:p>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dirty="0"/>
              <a:t>First, Of the individual domains, there’s some consistency among housing, food, utilities and transportation, with 35-40% of participants being interested in domain-specific assistance if they screened positive in that domain</a:t>
            </a:r>
          </a:p>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dirty="0"/>
              <a:t>Personal safety stands out with much lower interest in assistance</a:t>
            </a:r>
          </a:p>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endParaRPr lang="en-US" dirty="0"/>
          </a:p>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dirty="0"/>
              <a:t>Second, across all domains, among those who screened negative, there were still some people who wanted assistance</a:t>
            </a:r>
          </a:p>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endParaRPr lang="en-US" dirty="0"/>
          </a:p>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dirty="0"/>
              <a:t>Housing= n193; 39</a:t>
            </a:r>
          </a:p>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dirty="0"/>
              <a:t>Food= n144; 22</a:t>
            </a:r>
          </a:p>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dirty="0" err="1"/>
              <a:t>Utiltiies</a:t>
            </a:r>
            <a:r>
              <a:rPr lang="en-US" dirty="0"/>
              <a:t>= n45; 66</a:t>
            </a:r>
          </a:p>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dirty="0"/>
              <a:t>Transportation= n79; 39</a:t>
            </a:r>
          </a:p>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dirty="0"/>
              <a:t>Personal safety= n2; 16</a:t>
            </a:r>
          </a:p>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endParaRPr lang="en-US" dirty="0"/>
          </a:p>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20</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6508344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0" dirty="0">
                <a:latin typeface="Arial Regular"/>
                <a:ea typeface="Helvetica Neue" panose="02000503000000020004" pitchFamily="2" charset="0"/>
                <a:cs typeface="Helvetica Neue" panose="02000503000000020004" pitchFamily="2" charset="0"/>
              </a:rPr>
              <a:t>Finally, We explored what factors were associated with interest in assistance: these are our results from our multivariable models, showing adjusted odds ratios. </a:t>
            </a:r>
          </a:p>
          <a:p>
            <a:pPr marL="0" indent="0">
              <a:buNone/>
            </a:pPr>
            <a:r>
              <a:rPr lang="en-US" b="0" dirty="0">
                <a:latin typeface="Arial Regular"/>
                <a:ea typeface="Helvetica Neue" panose="02000503000000020004" pitchFamily="2" charset="0"/>
                <a:cs typeface="Helvetica Neue" panose="02000503000000020004" pitchFamily="2" charset="0"/>
              </a:rPr>
              <a:t>Stars and bolding indicate a statistically significant result.</a:t>
            </a:r>
          </a:p>
          <a:p>
            <a:pPr marL="0" indent="0">
              <a:buNone/>
            </a:pPr>
            <a:r>
              <a:rPr lang="en-US" b="0" dirty="0">
                <a:latin typeface="Arial Regular"/>
                <a:ea typeface="Helvetica Neue" panose="02000503000000020004" pitchFamily="2" charset="0"/>
                <a:cs typeface="Helvetica Neue" panose="02000503000000020004" pitchFamily="2" charset="0"/>
              </a:rPr>
              <a:t>We ran 2 separate models; on the left, results for the model for those with 1 or more positive social risk screen; and on the right, results for the model for those with no positive social risk factors</a:t>
            </a:r>
          </a:p>
          <a:p>
            <a:pPr marL="0" indent="0">
              <a:buNone/>
            </a:pPr>
            <a:endParaRPr lang="en-US" b="0" dirty="0">
              <a:latin typeface="Arial Regular"/>
              <a:ea typeface="Helvetica Neue" panose="02000503000000020004" pitchFamily="2" charset="0"/>
              <a:cs typeface="Helvetica Neue" panose="02000503000000020004" pitchFamily="2" charset="0"/>
            </a:endParaRPr>
          </a:p>
          <a:p>
            <a:pPr marL="0" indent="0">
              <a:buNone/>
            </a:pPr>
            <a:r>
              <a:rPr lang="en-US" b="0" dirty="0">
                <a:latin typeface="Arial Regular"/>
                <a:ea typeface="Helvetica Neue" panose="02000503000000020004" pitchFamily="2" charset="0"/>
                <a:cs typeface="Helvetica Neue" panose="02000503000000020004" pitchFamily="2" charset="0"/>
              </a:rPr>
              <a:t>Among those who screened positive for 1+ risk factor,  </a:t>
            </a:r>
          </a:p>
          <a:p>
            <a:pPr marL="0" indent="0">
              <a:buNone/>
            </a:pPr>
            <a:r>
              <a:rPr lang="en-US" b="0" dirty="0">
                <a:latin typeface="Arial Regular"/>
                <a:ea typeface="Helvetica Neue" panose="02000503000000020004" pitchFamily="2" charset="0"/>
                <a:cs typeface="Helvetica Neue" panose="02000503000000020004" pitchFamily="2" charset="0"/>
              </a:rPr>
              <a:t>As the number of social risks increased, and participants who self-identified as non-Hispanic black race/ethnicity, or were low vs. high income, there were increasing odds of interest in assistance.</a:t>
            </a:r>
          </a:p>
          <a:p>
            <a:pPr marL="0" indent="0">
              <a:buNone/>
            </a:pPr>
            <a:r>
              <a:rPr lang="en-US" b="0" dirty="0">
                <a:latin typeface="Arial Regular"/>
                <a:ea typeface="Helvetica Neue" panose="02000503000000020004" pitchFamily="2" charset="0"/>
                <a:cs typeface="Helvetica Neue" panose="02000503000000020004" pitchFamily="2" charset="0"/>
              </a:rPr>
              <a:t>***</a:t>
            </a:r>
          </a:p>
          <a:p>
            <a:pPr marL="0" indent="0">
              <a:buNone/>
            </a:pPr>
            <a:r>
              <a:rPr lang="en-US" b="0" dirty="0">
                <a:latin typeface="Arial Regular"/>
                <a:ea typeface="Helvetica Neue" panose="02000503000000020004" pitchFamily="2" charset="0"/>
                <a:cs typeface="Helvetica Neue" panose="02000503000000020004" pitchFamily="2" charset="0"/>
              </a:rPr>
              <a:t>There were lower odds of interest in assistance if participants had experienced discrimination within health care in the past. </a:t>
            </a:r>
          </a:p>
          <a:p>
            <a:pPr marL="0" indent="0">
              <a:buNone/>
            </a:pPr>
            <a:endParaRPr lang="en-US" b="0" dirty="0">
              <a:latin typeface="Arial Regular"/>
              <a:ea typeface="Helvetica Neue" panose="02000503000000020004" pitchFamily="2" charset="0"/>
              <a:cs typeface="Helvetica Neue" panose="02000503000000020004" pitchFamily="2" charset="0"/>
            </a:endParaRPr>
          </a:p>
          <a:p>
            <a:pPr marL="0" indent="0">
              <a:buNone/>
            </a:pPr>
            <a:r>
              <a:rPr lang="en-US" b="0" dirty="0">
                <a:latin typeface="Arial Regular"/>
                <a:ea typeface="Helvetica Neue" panose="02000503000000020004" pitchFamily="2" charset="0"/>
                <a:cs typeface="Helvetica Neue" panose="02000503000000020004" pitchFamily="2" charset="0"/>
              </a:rPr>
              <a:t>Among those who screened negative for all risks, recall there was interest in assistance in about 9% of this population; we see that low income, but also self-reported fair or poor health, and prior exposure to social risk screening were associated with higher odds of interest in assistance</a:t>
            </a:r>
          </a:p>
          <a:p>
            <a:pPr marL="0" indent="0">
              <a:buNone/>
            </a:pPr>
            <a:endParaRPr lang="en-US" b="0" dirty="0">
              <a:latin typeface="Arial Regular"/>
              <a:ea typeface="Helvetica Neue" panose="02000503000000020004" pitchFamily="2" charset="0"/>
              <a:cs typeface="Helvetica Neue" panose="02000503000000020004" pitchFamily="2" charset="0"/>
            </a:endParaRPr>
          </a:p>
          <a:p>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21</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14031320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400050"/>
            <a:ext cx="4648200" cy="3486150"/>
          </a:xfrm>
        </p:spPr>
      </p:sp>
      <p:sp>
        <p:nvSpPr>
          <p:cNvPr id="3" name="Notes Placeholder 2"/>
          <p:cNvSpPr>
            <a:spLocks noGrp="1"/>
          </p:cNvSpPr>
          <p:nvPr>
            <p:ph type="body" idx="1"/>
          </p:nvPr>
        </p:nvSpPr>
        <p:spPr/>
        <p:txBody>
          <a:bodyPr>
            <a:normAutofit/>
          </a:bodyPr>
          <a:lstStyle/>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sz="1200" dirty="0"/>
              <a:t>There are limitations to this work. </a:t>
            </a:r>
          </a:p>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sz="1200" dirty="0"/>
              <a:t>It was a cross sectional survey</a:t>
            </a:r>
          </a:p>
          <a:p>
            <a:pPr marL="114300" marR="0" lvl="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sz="1200" dirty="0"/>
              <a:t>We excluded patients who did not speak or read English or Spanish</a:t>
            </a:r>
          </a:p>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sz="1200" dirty="0"/>
              <a:t>We included diverse study sites but our sites were not representative of all health care settings. </a:t>
            </a:r>
          </a:p>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sz="1200" dirty="0"/>
              <a:t>Our research question was asked theoretically—as part of a research study.</a:t>
            </a:r>
          </a:p>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r>
              <a:rPr lang="en-US" sz="1200" dirty="0"/>
              <a:t>And, there may be other factors that influence interest in assistance that our study wasn’t designed to test for---such as different ways interest in assistance is asked </a:t>
            </a:r>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22</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1758302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400050"/>
            <a:ext cx="4648200" cy="3486150"/>
          </a:xfrm>
        </p:spPr>
      </p:sp>
      <p:sp>
        <p:nvSpPr>
          <p:cNvPr id="3" name="Notes Placeholder 2"/>
          <p:cNvSpPr>
            <a:spLocks noGrp="1"/>
          </p:cNvSpPr>
          <p:nvPr>
            <p:ph type="body" idx="1"/>
          </p:nvPr>
        </p:nvSpPr>
        <p:spPr/>
        <p:txBody>
          <a:bodyPr>
            <a:normAutofit/>
          </a:bodyPr>
          <a:lstStyle/>
          <a:p>
            <a:r>
              <a:rPr lang="en-US" sz="1200" dirty="0"/>
              <a:t>In conclusion, there have been concerns raised about how patients will react to screening and social risk interventions; and whether they could worsen inequities.</a:t>
            </a:r>
          </a:p>
          <a:p>
            <a:endParaRPr lang="en-US" sz="1200" dirty="0"/>
          </a:p>
          <a:p>
            <a:r>
              <a:rPr lang="en-US" sz="1200" dirty="0"/>
              <a:t>From this research, we see that people who may be the most at risk, are most interested in assistance.</a:t>
            </a:r>
          </a:p>
          <a:p>
            <a:r>
              <a:rPr lang="en-US" sz="1200" dirty="0"/>
              <a:t>And whether we ask about interest in assistance first, or screen for social risks first, seems to influence whether or not people want assistance.</a:t>
            </a:r>
          </a:p>
          <a:p>
            <a:r>
              <a:rPr lang="en-US" sz="1200" dirty="0"/>
              <a:t>we need to think more about how assistance is offered, and better understand patients’ perspectives on </a:t>
            </a:r>
            <a:r>
              <a:rPr lang="en-US" sz="1200" dirty="0" err="1"/>
              <a:t>interventiosn</a:t>
            </a:r>
            <a:r>
              <a:rPr lang="en-US" sz="1200" dirty="0"/>
              <a:t> to address social risk factors, to ensure the successful implementation of these efforts.</a:t>
            </a:r>
          </a:p>
          <a:p>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There’s also the </a:t>
            </a:r>
            <a:r>
              <a:rPr lang="en-US" sz="1200" dirty="0" err="1"/>
              <a:t>possibilty</a:t>
            </a:r>
            <a:r>
              <a:rPr lang="en-US" sz="1200" dirty="0"/>
              <a:t> that we should offer everyone assistance---though it’s unclear if that makes interventions more or less feasible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latin typeface="Arial" panose="020B0604020202020204" pitchFamily="34" charset="0"/>
                <a:ea typeface="Helvetica Neue" panose="02000503000000020004" pitchFamily="2" charset="0"/>
                <a:cs typeface="Arial" panose="020B0604020202020204" pitchFamily="34" charset="0"/>
              </a:rPr>
              <a:t>Understanding factors contributing to interest in assistance will inform intervention success and equitable implementation</a:t>
            </a:r>
            <a:br>
              <a:rPr lang="en-US" sz="1200" dirty="0"/>
            </a:br>
            <a:r>
              <a:rPr lang="en-US" sz="1200" dirty="0"/>
              <a:t>Stay tuned: SIREN is working to fund more work in this area to better understand what types of interventions may make people more likely to accept assistance.</a:t>
            </a:r>
          </a:p>
          <a:p>
            <a:endParaRPr lang="en-US" sz="1200" dirty="0"/>
          </a:p>
          <a:p>
            <a:endParaRPr lang="en-US" sz="1200" dirty="0"/>
          </a:p>
          <a:p>
            <a:endParaRPr lang="en-US" sz="1200"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23</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93447550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400050"/>
            <a:ext cx="4648200" cy="348615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There’s also the </a:t>
            </a:r>
            <a:r>
              <a:rPr lang="en-US" sz="1200" dirty="0" err="1"/>
              <a:t>possibilty</a:t>
            </a:r>
            <a:r>
              <a:rPr lang="en-US" sz="1200" dirty="0"/>
              <a:t> that we should offer everyone assistance---though it’s unclear if that makes interventions more or less feasible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latin typeface="Arial" panose="020B0604020202020204" pitchFamily="34" charset="0"/>
                <a:ea typeface="Helvetica Neue" panose="02000503000000020004" pitchFamily="2" charset="0"/>
                <a:cs typeface="Arial" panose="020B0604020202020204" pitchFamily="34" charset="0"/>
              </a:rPr>
              <a:t>Understanding factors contributing to interest in assistance will inform intervention success and equitable implementation</a:t>
            </a:r>
            <a:br>
              <a:rPr lang="en-US" sz="1200" dirty="0"/>
            </a:br>
            <a:r>
              <a:rPr lang="en-US" sz="1200" dirty="0"/>
              <a:t>Stay tuned: SIREN is working to fund more work in this area to better understand what types of interventions may make people more likely to accept assistance.</a:t>
            </a:r>
          </a:p>
          <a:p>
            <a:endParaRPr lang="en-US" sz="1200"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24</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46437890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400050"/>
            <a:ext cx="4648200" cy="3486150"/>
          </a:xfrm>
        </p:spPr>
      </p:sp>
      <p:sp>
        <p:nvSpPr>
          <p:cNvPr id="3" name="Notes Placeholder 2"/>
          <p:cNvSpPr>
            <a:spLocks noGrp="1"/>
          </p:cNvSpPr>
          <p:nvPr>
            <p:ph type="body" idx="1"/>
          </p:nvPr>
        </p:nvSpPr>
        <p:spPr/>
        <p:txBody>
          <a:bodyPr/>
          <a:lstStyle/>
          <a:p>
            <a:r>
              <a:rPr lang="en-US"/>
              <a:t>Not in order</a:t>
            </a:r>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25</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4190308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400050"/>
            <a:ext cx="46482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26</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415888294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400050"/>
            <a:ext cx="4648200" cy="3486150"/>
          </a:xfrm>
        </p:spPr>
      </p:sp>
      <p:sp>
        <p:nvSpPr>
          <p:cNvPr id="3" name="Notes Placeholder 2"/>
          <p:cNvSpPr>
            <a:spLocks noGrp="1"/>
          </p:cNvSpPr>
          <p:nvPr>
            <p:ph type="body" idx="1"/>
          </p:nvPr>
        </p:nvSpPr>
        <p:spPr/>
        <p:txBody>
          <a:bodyPr>
            <a:normAutofit/>
          </a:bodyPr>
          <a:lstStyle/>
          <a:p>
            <a:endParaRPr lang="en-US" baseline="0"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27</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503639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400050"/>
            <a:ext cx="4648200" cy="3486150"/>
          </a:xfrm>
        </p:spPr>
      </p:sp>
      <p:sp>
        <p:nvSpPr>
          <p:cNvPr id="3" name="Notes Placeholder 2"/>
          <p:cNvSpPr>
            <a:spLocks noGrp="1"/>
          </p:cNvSpPr>
          <p:nvPr>
            <p:ph type="body" idx="1"/>
          </p:nvPr>
        </p:nvSpPr>
        <p:spPr/>
        <p:txBody>
          <a:bodyPr>
            <a:normAutofit/>
          </a:bodyPr>
          <a:lstStyle/>
          <a:p>
            <a:pPr marL="0" indent="0">
              <a:buNone/>
            </a:pPr>
            <a:endParaRPr lang="en-US" sz="1200" dirty="0">
              <a:latin typeface="Arial" panose="020B0604020202020204" pitchFamily="34" charset="0"/>
              <a:ea typeface="Helvetica Neue" panose="02000503000000020004" pitchFamily="2" charset="0"/>
              <a:cs typeface="Arial" panose="020B0604020202020204" pitchFamily="34" charset="0"/>
            </a:endParaRPr>
          </a:p>
          <a:p>
            <a:pPr marL="0" indent="0">
              <a:buNone/>
            </a:pPr>
            <a:r>
              <a:rPr lang="en-US" sz="1200" dirty="0">
                <a:latin typeface="Arial" panose="020B0604020202020204" pitchFamily="34" charset="0"/>
                <a:ea typeface="Helvetica Neue" panose="02000503000000020004" pitchFamily="2" charset="0"/>
                <a:cs typeface="Arial" panose="020B0604020202020204" pitchFamily="34" charset="0"/>
              </a:rPr>
              <a:t>Amidst mounting evidence of the impact of social risk factors to health, there has been a policy push to integrate social risk screening into health care. </a:t>
            </a:r>
          </a:p>
          <a:p>
            <a:r>
              <a:rPr lang="en-US"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endParaRPr lang="en-US" sz="1200" dirty="0">
              <a:latin typeface="+mj-lt"/>
            </a:endParaRPr>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3</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3331472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400050"/>
            <a:ext cx="4648200" cy="348615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800"/>
              </a:spcBef>
              <a:spcAft>
                <a:spcPts val="0"/>
              </a:spcAft>
              <a:buClrTx/>
              <a:buSzTx/>
              <a:buFontTx/>
              <a:buNone/>
              <a:tabLst/>
              <a:defRPr/>
            </a:pPr>
            <a:r>
              <a:rPr lang="en-US" sz="1200" b="0" dirty="0">
                <a:latin typeface="Arial" panose="020B0604020202020204" pitchFamily="34" charset="0"/>
                <a:cs typeface="Arial" panose="020B0604020202020204" pitchFamily="34" charset="0"/>
              </a:rPr>
              <a:t>There has been an increase in research reporting on patient social risk screening.</a:t>
            </a:r>
          </a:p>
          <a:p>
            <a:pPr marL="0" marR="0" indent="0" algn="l" defTabSz="914400" rtl="0" eaLnBrk="1" fontAlgn="auto" latinLnBrk="0" hangingPunct="1">
              <a:lnSpc>
                <a:spcPct val="100000"/>
              </a:lnSpc>
              <a:spcBef>
                <a:spcPts val="800"/>
              </a:spcBef>
              <a:spcAft>
                <a:spcPts val="0"/>
              </a:spcAft>
              <a:buClrTx/>
              <a:buSzTx/>
              <a:buFontTx/>
              <a:buNone/>
              <a:tabLst/>
              <a:defRPr/>
            </a:pPr>
            <a:r>
              <a:rPr lang="en-US" sz="1200" b="0" dirty="0">
                <a:latin typeface="Arial" panose="020B0604020202020204" pitchFamily="34" charset="0"/>
                <a:cs typeface="Arial" panose="020B0604020202020204" pitchFamily="34" charset="0"/>
              </a:rPr>
              <a:t>a common finding has been lower than anticipated patient interest in assistance with social risk factors from their health care team. The range in interest in assistance among those who screen positive for risks has been</a:t>
            </a:r>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4</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1850489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400050"/>
            <a:ext cx="4648200" cy="348615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800"/>
              </a:spcBef>
              <a:spcAft>
                <a:spcPts val="0"/>
              </a:spcAft>
              <a:buClrTx/>
              <a:buSzTx/>
              <a:buFontTx/>
              <a:buNone/>
              <a:tabLst/>
              <a:defRPr/>
            </a:pPr>
            <a:r>
              <a:rPr lang="en-US" sz="1200" b="0" dirty="0" err="1">
                <a:latin typeface="Arial" panose="020B0604020202020204" pitchFamily="34" charset="0"/>
                <a:cs typeface="Arial" panose="020B0604020202020204" pitchFamily="34" charset="0"/>
              </a:rPr>
              <a:t>reportedas</a:t>
            </a:r>
            <a:r>
              <a:rPr lang="en-US" sz="1200" b="0" dirty="0">
                <a:latin typeface="Arial" panose="020B0604020202020204" pitchFamily="34" charset="0"/>
                <a:cs typeface="Arial" panose="020B0604020202020204" pitchFamily="34" charset="0"/>
              </a:rPr>
              <a:t> low as 0% </a:t>
            </a:r>
          </a:p>
          <a:p>
            <a:pPr marL="0" marR="0" indent="0" algn="l" defTabSz="914400" rtl="0" eaLnBrk="1" fontAlgn="auto" latinLnBrk="0" hangingPunct="1">
              <a:lnSpc>
                <a:spcPct val="100000"/>
              </a:lnSpc>
              <a:spcBef>
                <a:spcPts val="800"/>
              </a:spcBef>
              <a:spcAft>
                <a:spcPts val="0"/>
              </a:spcAft>
              <a:buClrTx/>
              <a:buSzTx/>
              <a:buFontTx/>
              <a:buNone/>
              <a:tabLst/>
              <a:defRPr/>
            </a:pPr>
            <a:r>
              <a:rPr lang="en-US" sz="1200" b="0" dirty="0">
                <a:latin typeface="Arial" panose="020B0604020202020204" pitchFamily="34" charset="0"/>
                <a:cs typeface="Arial" panose="020B0604020202020204" pitchFamily="34" charset="0"/>
              </a:rPr>
              <a:t>to 100%, depending on the context and risk factor</a:t>
            </a:r>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5</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19950714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400050"/>
            <a:ext cx="4648200" cy="348615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800"/>
              </a:spcBef>
              <a:spcAft>
                <a:spcPts val="0"/>
              </a:spcAft>
              <a:buClrTx/>
              <a:buSzTx/>
              <a:buFontTx/>
              <a:buNone/>
              <a:tabLst/>
              <a:defRPr/>
            </a:pPr>
            <a:r>
              <a:rPr lang="en-US" sz="1200" b="0" dirty="0">
                <a:latin typeface="Arial" panose="020B0604020202020204" pitchFamily="34" charset="0"/>
                <a:cs typeface="Arial" panose="020B0604020202020204" pitchFamily="34" charset="0"/>
              </a:rPr>
              <a:t>to 100%, depending on the context and risk factor</a:t>
            </a:r>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6</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40502747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400050"/>
            <a:ext cx="4648200" cy="348615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800"/>
              </a:spcBef>
              <a:spcAft>
                <a:spcPts val="0"/>
              </a:spcAft>
              <a:buClrTx/>
              <a:buSzTx/>
              <a:buFontTx/>
              <a:buNone/>
              <a:tabLst/>
              <a:defRPr/>
            </a:pPr>
            <a:r>
              <a:rPr lang="en-US" sz="1200" b="0" dirty="0">
                <a:latin typeface="Arial" panose="020B0604020202020204" pitchFamily="34" charset="0"/>
                <a:cs typeface="Arial" panose="020B0604020202020204" pitchFamily="34" charset="0"/>
              </a:rPr>
              <a:t>--&gt;</a:t>
            </a:r>
          </a:p>
          <a:p>
            <a:pPr marL="0" marR="0" lvl="0" indent="0" algn="l" defTabSz="914400" rtl="0" eaLnBrk="1" fontAlgn="auto" latinLnBrk="0" hangingPunct="1">
              <a:lnSpc>
                <a:spcPct val="100000"/>
              </a:lnSpc>
              <a:spcBef>
                <a:spcPts val="800"/>
              </a:spcBef>
              <a:spcAft>
                <a:spcPts val="0"/>
              </a:spcAft>
              <a:buClrTx/>
              <a:buSzTx/>
              <a:buFontTx/>
              <a:buNone/>
              <a:tabLst/>
              <a:defRPr/>
            </a:pPr>
            <a:r>
              <a:rPr lang="en-US" sz="1200" b="0" dirty="0">
                <a:latin typeface="Arial" panose="020B0604020202020204" pitchFamily="34" charset="0"/>
                <a:cs typeface="Arial" panose="020B0604020202020204" pitchFamily="34" charset="0"/>
              </a:rPr>
              <a:t>It’s this overlapping area here that is confusing, and has raised concerns about whether there’s the potential to worsen disparities if there are specific patient characteristics driving interest in and acceptance of assistance</a:t>
            </a:r>
          </a:p>
          <a:p>
            <a:pPr marL="0" marR="0" indent="0" algn="l" defTabSz="914400" rtl="0" eaLnBrk="1" fontAlgn="auto" latinLnBrk="0" hangingPunct="1">
              <a:lnSpc>
                <a:spcPct val="100000"/>
              </a:lnSpc>
              <a:spcBef>
                <a:spcPts val="800"/>
              </a:spcBef>
              <a:spcAft>
                <a:spcPts val="0"/>
              </a:spcAft>
              <a:buClrTx/>
              <a:buSzTx/>
              <a:buFontTx/>
              <a:buNone/>
              <a:tabLst/>
              <a:defRPr/>
            </a:pPr>
            <a:endParaRPr lang="en-US" sz="1200" b="0" dirty="0">
              <a:latin typeface="Arial" panose="020B0604020202020204" pitchFamily="34" charset="0"/>
              <a:cs typeface="Arial" panose="020B0604020202020204" pitchFamily="34" charset="0"/>
            </a:endParaRPr>
          </a:p>
          <a:p>
            <a:pPr marL="0" marR="0" indent="0" algn="l" defTabSz="914400" rtl="0" eaLnBrk="1" fontAlgn="auto" latinLnBrk="0" hangingPunct="1">
              <a:lnSpc>
                <a:spcPct val="100000"/>
              </a:lnSpc>
              <a:spcBef>
                <a:spcPts val="800"/>
              </a:spcBef>
              <a:spcAft>
                <a:spcPts val="0"/>
              </a:spcAft>
              <a:buClrTx/>
              <a:buSzTx/>
              <a:buFontTx/>
              <a:buNone/>
              <a:tabLst/>
              <a:defRPr/>
            </a:pPr>
            <a:r>
              <a:rPr lang="en-US" sz="1200" b="0" dirty="0">
                <a:latin typeface="Arial" panose="020B0604020202020204" pitchFamily="34" charset="0"/>
                <a:cs typeface="Arial" panose="020B0604020202020204" pitchFamily="34" charset="0"/>
              </a:rPr>
              <a:t>There has yet to be an evaluation of why patients may or may not be interested in assistance, based on their screening results.</a:t>
            </a:r>
          </a:p>
          <a:p>
            <a:pPr marL="0" marR="0" indent="0" algn="l" defTabSz="914400" rtl="0" eaLnBrk="1" fontAlgn="auto" latinLnBrk="0" hangingPunct="1">
              <a:lnSpc>
                <a:spcPct val="100000"/>
              </a:lnSpc>
              <a:spcBef>
                <a:spcPts val="800"/>
              </a:spcBef>
              <a:spcAft>
                <a:spcPts val="0"/>
              </a:spcAft>
              <a:buClrTx/>
              <a:buSzTx/>
              <a:buFontTx/>
              <a:buNone/>
              <a:tabLst/>
              <a:defRPr/>
            </a:pPr>
            <a:r>
              <a:rPr lang="en-US" sz="1200" b="0" dirty="0">
                <a:latin typeface="Arial" panose="020B0604020202020204" pitchFamily="34" charset="0"/>
                <a:cs typeface="Arial" panose="020B0604020202020204" pitchFamily="34" charset="0"/>
              </a:rPr>
              <a:t>We saw this as an opportunity to explore the acceptability of SDOH screening overall, and to understand the overlap (or lack thereof) in interest in assistance in diverse health care settings.</a:t>
            </a:r>
            <a:endParaRPr lang="en-US" sz="1200"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7</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2475672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400050"/>
            <a:ext cx="4648200" cy="348615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800"/>
              </a:spcBef>
              <a:spcAft>
                <a:spcPts val="0"/>
              </a:spcAft>
              <a:buClr>
                <a:srgbClr val="178CCB"/>
              </a:buClr>
              <a:buSzTx/>
              <a:buFont typeface="Arial" pitchFamily="34" charset="0"/>
              <a:buNone/>
              <a:tabLst/>
              <a:defRPr/>
            </a:pPr>
            <a:r>
              <a:rPr lang="en-US" dirty="0">
                <a:latin typeface="Arial Regular"/>
                <a:ea typeface="Helvetica Neue" panose="02000503000000020004" pitchFamily="2" charset="0"/>
                <a:cs typeface="Helvetica Neue" panose="02000503000000020004" pitchFamily="2" charset="0"/>
              </a:rPr>
              <a:t>Our goal was to understand contributors to interest in assistance among patients and caregivers of pediatric patients.</a:t>
            </a:r>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8</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4218699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87450" y="400050"/>
            <a:ext cx="4648200" cy="3486150"/>
          </a:xfrm>
        </p:spPr>
      </p:sp>
      <p:sp>
        <p:nvSpPr>
          <p:cNvPr id="3" name="Notes Placeholder 2"/>
          <p:cNvSpPr>
            <a:spLocks noGrp="1"/>
          </p:cNvSpPr>
          <p:nvPr>
            <p:ph type="body" idx="1"/>
          </p:nvPr>
        </p:nvSpPr>
        <p:spPr/>
        <p:txBody>
          <a:bodyPr/>
          <a:lstStyle/>
          <a:p>
            <a:pPr marL="0" indent="0">
              <a:buNone/>
            </a:pPr>
            <a:r>
              <a:rPr lang="en-US" dirty="0">
                <a:latin typeface="Arial Regular"/>
                <a:ea typeface="Helvetica Neue" panose="02000503000000020004" pitchFamily="2" charset="0"/>
                <a:cs typeface="Helvetica Neue" panose="02000503000000020004" pitchFamily="2" charset="0"/>
              </a:rPr>
              <a:t>We hypothesized that acceptability and interest in assistance would vary based on several patient and health care setting characteristics, including: burden of social risks, prior exposure to social risk screening, trust, being surveyed in a safety-net setting (specific to interest in assistance), &amp; experience of discrimination within health care settings</a:t>
            </a:r>
          </a:p>
          <a:p>
            <a:pPr marL="114300" marR="0" indent="-114300" algn="l" defTabSz="914400" rtl="0" eaLnBrk="1" fontAlgn="auto" latinLnBrk="0" hangingPunct="1">
              <a:lnSpc>
                <a:spcPct val="100000"/>
              </a:lnSpc>
              <a:spcBef>
                <a:spcPts val="800"/>
              </a:spcBef>
              <a:spcAft>
                <a:spcPts val="0"/>
              </a:spcAft>
              <a:buClr>
                <a:srgbClr val="178CCB"/>
              </a:buClr>
              <a:buSzTx/>
              <a:buFont typeface="Arial" pitchFamily="34" charset="0"/>
              <a:buChar char="•"/>
              <a:tabLst/>
              <a:defRPr/>
            </a:pPr>
            <a:endParaRPr lang="en-US" sz="1200" dirty="0"/>
          </a:p>
        </p:txBody>
      </p:sp>
      <p:sp>
        <p:nvSpPr>
          <p:cNvPr id="4" name="Slide Number Placeholder 3"/>
          <p:cNvSpPr>
            <a:spLocks noGrp="1"/>
          </p:cNvSpPr>
          <p:nvPr>
            <p:ph type="sldNum" sz="quarter" idx="10"/>
          </p:nvPr>
        </p:nvSpPr>
        <p:spPr/>
        <p:txBody>
          <a:bodyPr/>
          <a:lstStyle/>
          <a:p>
            <a:pPr algn="r"/>
            <a:fld id="{111E5896-917A-4035-A860-408E1EC3CD51}" type="slidenum">
              <a:rPr lang="en-US" smtClean="0">
                <a:solidFill>
                  <a:srgbClr val="052049"/>
                </a:solidFill>
                <a:latin typeface="Arial" pitchFamily="34" charset="0"/>
                <a:cs typeface="Arial" pitchFamily="34" charset="0"/>
              </a:rPr>
              <a:pPr algn="r"/>
              <a:t>9</a:t>
            </a:fld>
            <a:endParaRPr lang="en-US" dirty="0">
              <a:solidFill>
                <a:srgbClr val="052049"/>
              </a:solidFill>
              <a:latin typeface="Arial" pitchFamily="34" charset="0"/>
              <a:cs typeface="Arial" pitchFamily="34" charset="0"/>
            </a:endParaRPr>
          </a:p>
        </p:txBody>
      </p:sp>
      <p:sp>
        <p:nvSpPr>
          <p:cNvPr id="5" name="Footer Placeholder 4"/>
          <p:cNvSpPr>
            <a:spLocks noGrp="1"/>
          </p:cNvSpPr>
          <p:nvPr>
            <p:ph type="ftr" sz="quarter" idx="11"/>
          </p:nvPr>
        </p:nvSpPr>
        <p:spPr/>
        <p:txBody>
          <a:bodyPr/>
          <a:lstStyle/>
          <a:p>
            <a:r>
              <a:rPr lang="en-US" sz="800">
                <a:solidFill>
                  <a:srgbClr val="052049"/>
                </a:solidFill>
                <a:latin typeface="+mj-lt"/>
              </a:rPr>
              <a:t>| [footer text here]</a:t>
            </a:r>
            <a:endParaRPr lang="en-US" sz="800" dirty="0">
              <a:solidFill>
                <a:srgbClr val="052049"/>
              </a:solidFill>
              <a:latin typeface="+mj-lt"/>
            </a:endParaRPr>
          </a:p>
        </p:txBody>
      </p:sp>
    </p:spTree>
    <p:extLst>
      <p:ext uri="{BB962C8B-B14F-4D97-AF65-F5344CB8AC3E}">
        <p14:creationId xmlns:p14="http://schemas.microsoft.com/office/powerpoint/2010/main" val="1395367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C19414-86A1-4B48-8ABE-BB038A5F7691}"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70C40-7CC2-0747-BDC6-6F2AFF33D78B}" type="slidenum">
              <a:rPr lang="en-US" smtClean="0"/>
              <a:t>‹#›</a:t>
            </a:fld>
            <a:endParaRPr lang="en-US"/>
          </a:p>
        </p:txBody>
      </p:sp>
    </p:spTree>
    <p:extLst>
      <p:ext uri="{BB962C8B-B14F-4D97-AF65-F5344CB8AC3E}">
        <p14:creationId xmlns:p14="http://schemas.microsoft.com/office/powerpoint/2010/main" val="4003155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C19414-86A1-4B48-8ABE-BB038A5F7691}"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70C40-7CC2-0747-BDC6-6F2AFF33D78B}" type="slidenum">
              <a:rPr lang="en-US" smtClean="0"/>
              <a:t>‹#›</a:t>
            </a:fld>
            <a:endParaRPr lang="en-US"/>
          </a:p>
        </p:txBody>
      </p:sp>
    </p:spTree>
    <p:extLst>
      <p:ext uri="{BB962C8B-B14F-4D97-AF65-F5344CB8AC3E}">
        <p14:creationId xmlns:p14="http://schemas.microsoft.com/office/powerpoint/2010/main" val="3557631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C19414-86A1-4B48-8ABE-BB038A5F7691}"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70C40-7CC2-0747-BDC6-6F2AFF33D78B}" type="slidenum">
              <a:rPr lang="en-US" smtClean="0"/>
              <a:t>‹#›</a:t>
            </a:fld>
            <a:endParaRPr lang="en-US"/>
          </a:p>
        </p:txBody>
      </p:sp>
    </p:spTree>
    <p:extLst>
      <p:ext uri="{BB962C8B-B14F-4D97-AF65-F5344CB8AC3E}">
        <p14:creationId xmlns:p14="http://schemas.microsoft.com/office/powerpoint/2010/main" val="3536444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ullet Slide-White">
    <p:bg>
      <p:bgRef idx="1001">
        <a:schemeClr val="bg1"/>
      </p:bgRef>
    </p:bg>
    <p:spTree>
      <p:nvGrpSpPr>
        <p:cNvPr id="1" name=""/>
        <p:cNvGrpSpPr/>
        <p:nvPr/>
      </p:nvGrpSpPr>
      <p:grpSpPr>
        <a:xfrm>
          <a:off x="0" y="0"/>
          <a:ext cx="0" cy="0"/>
          <a:chOff x="0" y="0"/>
          <a:chExt cx="0" cy="0"/>
        </a:xfrm>
      </p:grpSpPr>
      <p:sp>
        <p:nvSpPr>
          <p:cNvPr id="10" name="Footer Placeholder 9"/>
          <p:cNvSpPr>
            <a:spLocks noGrp="1"/>
          </p:cNvSpPr>
          <p:nvPr>
            <p:ph type="ftr" sz="quarter" idx="12"/>
          </p:nvPr>
        </p:nvSpPr>
        <p:spPr/>
        <p:txBody>
          <a:bodyPr/>
          <a:lstStyle/>
          <a:p>
            <a:r>
              <a:rPr lang="en-US" dirty="0"/>
              <a:t>Presentation Title</a:t>
            </a:r>
          </a:p>
        </p:txBody>
      </p:sp>
      <p:sp>
        <p:nvSpPr>
          <p:cNvPr id="14" name="Slide Number Placeholder 13"/>
          <p:cNvSpPr>
            <a:spLocks noGrp="1"/>
          </p:cNvSpPr>
          <p:nvPr>
            <p:ph type="sldNum" sz="quarter" idx="13"/>
          </p:nvPr>
        </p:nvSpPr>
        <p:spPr/>
        <p:txBody>
          <a:bodyPr/>
          <a:lstStyle/>
          <a:p>
            <a:fld id="{7BCC8D0D-EAEC-449D-9161-023DFF90F2E2}" type="slidenum">
              <a:rPr lang="en-US" smtClean="0"/>
              <a:pPr/>
              <a:t>‹#›</a:t>
            </a:fld>
            <a:endParaRPr lang="en-US" dirty="0"/>
          </a:p>
        </p:txBody>
      </p:sp>
      <p:sp>
        <p:nvSpPr>
          <p:cNvPr id="11" name="Title 15"/>
          <p:cNvSpPr>
            <a:spLocks noGrp="1"/>
          </p:cNvSpPr>
          <p:nvPr>
            <p:ph type="title" hasCustomPrompt="1"/>
          </p:nvPr>
        </p:nvSpPr>
        <p:spPr>
          <a:xfrm>
            <a:off x="453586" y="425002"/>
            <a:ext cx="8173580" cy="611449"/>
          </a:xfrm>
        </p:spPr>
        <p:txBody>
          <a:bodyPr anchor="b">
            <a:noAutofit/>
          </a:bodyPr>
          <a:lstStyle>
            <a:lvl1pPr>
              <a:defRPr sz="3600">
                <a:latin typeface="+mj-lt"/>
              </a:defRPr>
            </a:lvl1pPr>
          </a:lstStyle>
          <a:p>
            <a:r>
              <a:rPr lang="en-US" dirty="0"/>
              <a:t>Slide Title Here</a:t>
            </a:r>
          </a:p>
        </p:txBody>
      </p:sp>
      <p:sp>
        <p:nvSpPr>
          <p:cNvPr id="12" name="Text Placeholder 3"/>
          <p:cNvSpPr>
            <a:spLocks noGrp="1"/>
          </p:cNvSpPr>
          <p:nvPr>
            <p:ph type="body" sz="quarter" idx="15" hasCustomPrompt="1"/>
          </p:nvPr>
        </p:nvSpPr>
        <p:spPr>
          <a:xfrm>
            <a:off x="457203" y="927655"/>
            <a:ext cx="8169964" cy="477079"/>
          </a:xfrm>
          <a:prstGeom prst="rect">
            <a:avLst/>
          </a:prstGeom>
        </p:spPr>
        <p:txBody>
          <a:bodyPr>
            <a:noAutofit/>
          </a:bodyPr>
          <a:lstStyle>
            <a:lvl1pPr marL="0" indent="0">
              <a:lnSpc>
                <a:spcPct val="100000"/>
              </a:lnSpc>
              <a:buNone/>
              <a:defRPr sz="1800" i="0">
                <a:latin typeface="+mn-lt"/>
              </a:defRPr>
            </a:lvl1pPr>
            <a:lvl2pPr marL="230181" indent="0">
              <a:lnSpc>
                <a:spcPct val="100000"/>
              </a:lnSpc>
              <a:buNone/>
              <a:defRPr i="1">
                <a:latin typeface="+mn-lt"/>
              </a:defRPr>
            </a:lvl2pPr>
            <a:lvl3pPr marL="515924" indent="0">
              <a:lnSpc>
                <a:spcPct val="100000"/>
              </a:lnSpc>
              <a:buNone/>
              <a:defRPr i="1">
                <a:latin typeface="+mn-lt"/>
              </a:defRPr>
            </a:lvl3pPr>
            <a:lvl4pPr marL="800080" indent="0">
              <a:lnSpc>
                <a:spcPct val="100000"/>
              </a:lnSpc>
              <a:buNone/>
              <a:defRPr i="1">
                <a:latin typeface="+mn-lt"/>
              </a:defRPr>
            </a:lvl4pPr>
            <a:lvl5pPr marL="1085824" indent="0">
              <a:lnSpc>
                <a:spcPct val="100000"/>
              </a:lnSpc>
              <a:buNone/>
              <a:defRPr i="1">
                <a:latin typeface="+mn-lt"/>
              </a:defRPr>
            </a:lvl5pPr>
          </a:lstStyle>
          <a:p>
            <a:pPr lvl="0"/>
            <a:r>
              <a:rPr lang="en-US" dirty="0"/>
              <a:t>Optional Subhead here</a:t>
            </a:r>
          </a:p>
        </p:txBody>
      </p:sp>
      <p:sp>
        <p:nvSpPr>
          <p:cNvPr id="7" name="Text Placeholder 3"/>
          <p:cNvSpPr>
            <a:spLocks noGrp="1"/>
          </p:cNvSpPr>
          <p:nvPr>
            <p:ph idx="1"/>
          </p:nvPr>
        </p:nvSpPr>
        <p:spPr>
          <a:xfrm>
            <a:off x="459685" y="1868557"/>
            <a:ext cx="8137665" cy="3909393"/>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334207152"/>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Bullet Slide-Navy">
    <p:bg>
      <p:bgRef idx="1001">
        <a:schemeClr val="bg2"/>
      </p:bgRef>
    </p:bg>
    <p:spTree>
      <p:nvGrpSpPr>
        <p:cNvPr id="1" name=""/>
        <p:cNvGrpSpPr/>
        <p:nvPr/>
      </p:nvGrpSpPr>
      <p:grpSpPr>
        <a:xfrm>
          <a:off x="0" y="0"/>
          <a:ext cx="0" cy="0"/>
          <a:chOff x="0" y="0"/>
          <a:chExt cx="0" cy="0"/>
        </a:xfrm>
      </p:grpSpPr>
      <p:sp>
        <p:nvSpPr>
          <p:cNvPr id="10" name="Footer Placeholder 9"/>
          <p:cNvSpPr>
            <a:spLocks noGrp="1"/>
          </p:cNvSpPr>
          <p:nvPr>
            <p:ph type="ftr" sz="quarter" idx="12"/>
          </p:nvPr>
        </p:nvSpPr>
        <p:spPr/>
        <p:txBody>
          <a:bodyPr/>
          <a:lstStyle/>
          <a:p>
            <a:r>
              <a:rPr lang="en-US" dirty="0"/>
              <a:t>Presentation Title</a:t>
            </a:r>
          </a:p>
        </p:txBody>
      </p:sp>
      <p:sp>
        <p:nvSpPr>
          <p:cNvPr id="14" name="Slide Number Placeholder 13"/>
          <p:cNvSpPr>
            <a:spLocks noGrp="1"/>
          </p:cNvSpPr>
          <p:nvPr>
            <p:ph type="sldNum" sz="quarter" idx="13"/>
          </p:nvPr>
        </p:nvSpPr>
        <p:spPr/>
        <p:txBody>
          <a:bodyPr/>
          <a:lstStyle/>
          <a:p>
            <a:fld id="{7BCC8D0D-EAEC-449D-9161-023DFF90F2E2}" type="slidenum">
              <a:rPr lang="en-US" smtClean="0"/>
              <a:pPr/>
              <a:t>‹#›</a:t>
            </a:fld>
            <a:endParaRPr lang="en-US" dirty="0"/>
          </a:p>
        </p:txBody>
      </p:sp>
      <p:sp>
        <p:nvSpPr>
          <p:cNvPr id="16" name="Title 15"/>
          <p:cNvSpPr>
            <a:spLocks noGrp="1"/>
          </p:cNvSpPr>
          <p:nvPr>
            <p:ph type="title" hasCustomPrompt="1"/>
          </p:nvPr>
        </p:nvSpPr>
        <p:spPr/>
        <p:txBody>
          <a:bodyPr anchor="b">
            <a:noAutofit/>
          </a:bodyPr>
          <a:lstStyle>
            <a:lvl1pPr>
              <a:defRPr sz="2700" b="0" i="0">
                <a:latin typeface="Arial Regular"/>
              </a:defRPr>
            </a:lvl1pPr>
          </a:lstStyle>
          <a:p>
            <a:r>
              <a:rPr lang="en-US" dirty="0"/>
              <a:t>Slide Title Here</a:t>
            </a:r>
          </a:p>
        </p:txBody>
      </p:sp>
      <p:sp>
        <p:nvSpPr>
          <p:cNvPr id="4" name="Text Placeholder 3"/>
          <p:cNvSpPr>
            <a:spLocks noGrp="1"/>
          </p:cNvSpPr>
          <p:nvPr>
            <p:ph type="body" sz="quarter" idx="15" hasCustomPrompt="1"/>
          </p:nvPr>
        </p:nvSpPr>
        <p:spPr>
          <a:xfrm>
            <a:off x="457203" y="927658"/>
            <a:ext cx="8169964" cy="477079"/>
          </a:xfrm>
          <a:prstGeom prst="rect">
            <a:avLst/>
          </a:prstGeom>
        </p:spPr>
        <p:txBody>
          <a:bodyPr>
            <a:noAutofit/>
          </a:bodyPr>
          <a:lstStyle>
            <a:lvl1pPr marL="0" indent="0">
              <a:lnSpc>
                <a:spcPct val="100000"/>
              </a:lnSpc>
              <a:buNone/>
              <a:defRPr sz="1350" i="0">
                <a:latin typeface="+mn-lt"/>
              </a:defRPr>
            </a:lvl1pPr>
            <a:lvl2pPr marL="172639" indent="0">
              <a:lnSpc>
                <a:spcPct val="100000"/>
              </a:lnSpc>
              <a:buNone/>
              <a:defRPr i="1">
                <a:latin typeface="+mn-lt"/>
              </a:defRPr>
            </a:lvl2pPr>
            <a:lvl3pPr marL="386949" indent="0">
              <a:lnSpc>
                <a:spcPct val="100000"/>
              </a:lnSpc>
              <a:buNone/>
              <a:defRPr i="1">
                <a:latin typeface="+mn-lt"/>
              </a:defRPr>
            </a:lvl3pPr>
            <a:lvl4pPr marL="600070" indent="0">
              <a:lnSpc>
                <a:spcPct val="100000"/>
              </a:lnSpc>
              <a:buNone/>
              <a:defRPr i="1">
                <a:latin typeface="+mn-lt"/>
              </a:defRPr>
            </a:lvl4pPr>
            <a:lvl5pPr marL="814380" indent="0">
              <a:lnSpc>
                <a:spcPct val="100000"/>
              </a:lnSpc>
              <a:buNone/>
              <a:defRPr i="1">
                <a:latin typeface="+mn-lt"/>
              </a:defRPr>
            </a:lvl5pPr>
          </a:lstStyle>
          <a:p>
            <a:pPr lvl="0"/>
            <a:r>
              <a:rPr lang="en-US" dirty="0"/>
              <a:t>Optional Subhead here</a:t>
            </a:r>
          </a:p>
        </p:txBody>
      </p:sp>
      <p:sp>
        <p:nvSpPr>
          <p:cNvPr id="7" name="Text Placeholder 3"/>
          <p:cNvSpPr>
            <a:spLocks noGrp="1"/>
          </p:cNvSpPr>
          <p:nvPr>
            <p:ph idx="1"/>
          </p:nvPr>
        </p:nvSpPr>
        <p:spPr>
          <a:xfrm>
            <a:off x="459687" y="1868559"/>
            <a:ext cx="8137665" cy="3909393"/>
          </a:xfrm>
          <a:prstGeom prst="rect">
            <a:avLst/>
          </a:prstGeom>
        </p:spPr>
        <p:txBody>
          <a:bodyPr vert="horz" lIns="91440" tIns="45720" rIns="91440" bIns="45720" rtlCol="0">
            <a:noAutofit/>
          </a:bodyPr>
          <a:lstStyle>
            <a:lvl2pPr>
              <a:buClr>
                <a:schemeClr val="accent5"/>
              </a:buClr>
              <a:defRPr/>
            </a:lvl2pPr>
            <a:lvl4pPr>
              <a:buClr>
                <a:schemeClr val="accent5"/>
              </a:buCl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Tree>
    <p:extLst>
      <p:ext uri="{BB962C8B-B14F-4D97-AF65-F5344CB8AC3E}">
        <p14:creationId xmlns:p14="http://schemas.microsoft.com/office/powerpoint/2010/main" val="2707206243"/>
      </p:ext>
    </p:extLst>
  </p:cSld>
  <p:clrMapOvr>
    <a:overrideClrMapping bg1="dk1" tx1="lt1" bg2="dk2" tx2="lt2" accent1="accent1" accent2="accent2" accent3="accent3" accent4="accent4" accent5="accent5" accent6="accent6" hlink="hlink" folHlink="folHlink"/>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C19414-86A1-4B48-8ABE-BB038A5F7691}"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70C40-7CC2-0747-BDC6-6F2AFF33D78B}" type="slidenum">
              <a:rPr lang="en-US" smtClean="0"/>
              <a:t>‹#›</a:t>
            </a:fld>
            <a:endParaRPr lang="en-US"/>
          </a:p>
        </p:txBody>
      </p:sp>
    </p:spTree>
    <p:extLst>
      <p:ext uri="{BB962C8B-B14F-4D97-AF65-F5344CB8AC3E}">
        <p14:creationId xmlns:p14="http://schemas.microsoft.com/office/powerpoint/2010/main" val="26744490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AC19414-86A1-4B48-8ABE-BB038A5F7691}" type="datetimeFigureOut">
              <a:rPr lang="en-US" smtClean="0"/>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670C40-7CC2-0747-BDC6-6F2AFF33D78B}" type="slidenum">
              <a:rPr lang="en-US" smtClean="0"/>
              <a:t>‹#›</a:t>
            </a:fld>
            <a:endParaRPr lang="en-US"/>
          </a:p>
        </p:txBody>
      </p:sp>
    </p:spTree>
    <p:extLst>
      <p:ext uri="{BB962C8B-B14F-4D97-AF65-F5344CB8AC3E}">
        <p14:creationId xmlns:p14="http://schemas.microsoft.com/office/powerpoint/2010/main" val="3651142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C19414-86A1-4B48-8ABE-BB038A5F7691}"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70C40-7CC2-0747-BDC6-6F2AFF33D78B}" type="slidenum">
              <a:rPr lang="en-US" smtClean="0"/>
              <a:t>‹#›</a:t>
            </a:fld>
            <a:endParaRPr lang="en-US"/>
          </a:p>
        </p:txBody>
      </p:sp>
    </p:spTree>
    <p:extLst>
      <p:ext uri="{BB962C8B-B14F-4D97-AF65-F5344CB8AC3E}">
        <p14:creationId xmlns:p14="http://schemas.microsoft.com/office/powerpoint/2010/main" val="2711256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C19414-86A1-4B48-8ABE-BB038A5F7691}" type="datetimeFigureOut">
              <a:rPr lang="en-US" smtClean="0"/>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670C40-7CC2-0747-BDC6-6F2AFF33D78B}" type="slidenum">
              <a:rPr lang="en-US" smtClean="0"/>
              <a:t>‹#›</a:t>
            </a:fld>
            <a:endParaRPr lang="en-US"/>
          </a:p>
        </p:txBody>
      </p:sp>
    </p:spTree>
    <p:extLst>
      <p:ext uri="{BB962C8B-B14F-4D97-AF65-F5344CB8AC3E}">
        <p14:creationId xmlns:p14="http://schemas.microsoft.com/office/powerpoint/2010/main" val="588366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AC19414-86A1-4B48-8ABE-BB038A5F7691}" type="datetimeFigureOut">
              <a:rPr lang="en-US" smtClean="0"/>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670C40-7CC2-0747-BDC6-6F2AFF33D78B}" type="slidenum">
              <a:rPr lang="en-US" smtClean="0"/>
              <a:t>‹#›</a:t>
            </a:fld>
            <a:endParaRPr lang="en-US"/>
          </a:p>
        </p:txBody>
      </p:sp>
    </p:spTree>
    <p:extLst>
      <p:ext uri="{BB962C8B-B14F-4D97-AF65-F5344CB8AC3E}">
        <p14:creationId xmlns:p14="http://schemas.microsoft.com/office/powerpoint/2010/main" val="19841952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C19414-86A1-4B48-8ABE-BB038A5F7691}" type="datetimeFigureOut">
              <a:rPr lang="en-US" smtClean="0"/>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670C40-7CC2-0747-BDC6-6F2AFF33D78B}" type="slidenum">
              <a:rPr lang="en-US" smtClean="0"/>
              <a:t>‹#›</a:t>
            </a:fld>
            <a:endParaRPr lang="en-US"/>
          </a:p>
        </p:txBody>
      </p:sp>
    </p:spTree>
    <p:extLst>
      <p:ext uri="{BB962C8B-B14F-4D97-AF65-F5344CB8AC3E}">
        <p14:creationId xmlns:p14="http://schemas.microsoft.com/office/powerpoint/2010/main" val="42685902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C19414-86A1-4B48-8ABE-BB038A5F7691}"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70C40-7CC2-0747-BDC6-6F2AFF33D78B}" type="slidenum">
              <a:rPr lang="en-US" smtClean="0"/>
              <a:t>‹#›</a:t>
            </a:fld>
            <a:endParaRPr lang="en-US"/>
          </a:p>
        </p:txBody>
      </p:sp>
    </p:spTree>
    <p:extLst>
      <p:ext uri="{BB962C8B-B14F-4D97-AF65-F5344CB8AC3E}">
        <p14:creationId xmlns:p14="http://schemas.microsoft.com/office/powerpoint/2010/main" val="4206237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AC19414-86A1-4B48-8ABE-BB038A5F7691}" type="datetimeFigureOut">
              <a:rPr lang="en-US" smtClean="0"/>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670C40-7CC2-0747-BDC6-6F2AFF33D78B}" type="slidenum">
              <a:rPr lang="en-US" smtClean="0"/>
              <a:t>‹#›</a:t>
            </a:fld>
            <a:endParaRPr lang="en-US"/>
          </a:p>
        </p:txBody>
      </p:sp>
    </p:spTree>
    <p:extLst>
      <p:ext uri="{BB962C8B-B14F-4D97-AF65-F5344CB8AC3E}">
        <p14:creationId xmlns:p14="http://schemas.microsoft.com/office/powerpoint/2010/main" val="11816402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C19414-86A1-4B48-8ABE-BB038A5F7691}" type="datetimeFigureOut">
              <a:rPr lang="en-US" smtClean="0"/>
              <a:t>4/13/2020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670C40-7CC2-0747-BDC6-6F2AFF33D78B}" type="slidenum">
              <a:rPr lang="en-US" smtClean="0"/>
              <a:t>‹#›</a:t>
            </a:fld>
            <a:endParaRPr lang="en-US"/>
          </a:p>
        </p:txBody>
      </p:sp>
    </p:spTree>
    <p:extLst>
      <p:ext uri="{BB962C8B-B14F-4D97-AF65-F5344CB8AC3E}">
        <p14:creationId xmlns:p14="http://schemas.microsoft.com/office/powerpoint/2010/main" val="10326599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3" r:id="rId12"/>
    <p:sldLayoutId id="214748367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1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6.xml"/><Relationship Id="rId1" Type="http://schemas.openxmlformats.org/officeDocument/2006/relationships/slideLayout" Target="../slideLayouts/slideLayout12.xml"/><Relationship Id="rId4" Type="http://schemas.openxmlformats.org/officeDocument/2006/relationships/image" Target="../media/image17.tiff"/></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png"/><Relationship Id="rId7"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jpeg"/><Relationship Id="rId9" Type="http://schemas.openxmlformats.org/officeDocument/2006/relationships/image" Target="../media/image9.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F2372553-3E73-7E47-878B-0CB199F112D6}"/>
              </a:ext>
            </a:extLst>
          </p:cNvPr>
          <p:cNvSpPr txBox="1">
            <a:spLocks/>
          </p:cNvSpPr>
          <p:nvPr/>
        </p:nvSpPr>
        <p:spPr>
          <a:xfrm>
            <a:off x="319201" y="2407258"/>
            <a:ext cx="8314449" cy="13119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400" dirty="0">
                <a:solidFill>
                  <a:schemeClr val="accent1">
                    <a:lumMod val="75000"/>
                  </a:schemeClr>
                </a:solidFill>
                <a:latin typeface="Arial" panose="020B0604020202020204" pitchFamily="34" charset="0"/>
                <a:cs typeface="Arial" panose="020B0604020202020204" pitchFamily="34" charset="0"/>
              </a:rPr>
              <a:t>Screening for Social Determinants of Health (SDOH) and offering SDOH assistance in health care settings: Patient Perspectives</a:t>
            </a:r>
          </a:p>
        </p:txBody>
      </p:sp>
      <p:sp>
        <p:nvSpPr>
          <p:cNvPr id="6" name="Text Placeholder 4">
            <a:extLst>
              <a:ext uri="{FF2B5EF4-FFF2-40B4-BE49-F238E27FC236}">
                <a16:creationId xmlns:a16="http://schemas.microsoft.com/office/drawing/2014/main" id="{5C21DD51-8133-1240-B2EB-CE27FC36093A}"/>
              </a:ext>
            </a:extLst>
          </p:cNvPr>
          <p:cNvSpPr txBox="1">
            <a:spLocks/>
          </p:cNvSpPr>
          <p:nvPr/>
        </p:nvSpPr>
        <p:spPr>
          <a:xfrm>
            <a:off x="304800" y="4744987"/>
            <a:ext cx="8490264" cy="670279"/>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4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Amy Huebschmann, MD, MS </a:t>
            </a:r>
          </a:p>
          <a:p>
            <a:r>
              <a:rPr lang="en-US" sz="24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With attribution for project leadership and slides shared by Emilia De Marchis, MD, MAS and UCSF SIREN group</a:t>
            </a:r>
          </a:p>
          <a:p>
            <a:r>
              <a:rPr lang="en-US" sz="2400" dirty="0">
                <a:solidFill>
                  <a:schemeClr val="tx1"/>
                </a:solidFill>
                <a:latin typeface="Helvetica Neue" panose="02000503000000020004" pitchFamily="2" charset="0"/>
                <a:ea typeface="Helvetica Neue" panose="02000503000000020004" pitchFamily="2" charset="0"/>
                <a:cs typeface="Helvetica Neue" panose="02000503000000020004" pitchFamily="2" charset="0"/>
              </a:rPr>
              <a:t>April 15, 2020</a:t>
            </a:r>
          </a:p>
          <a:p>
            <a:endParaRPr lang="en-US" sz="2400" dirty="0">
              <a:solidFill>
                <a:schemeClr val="accent1">
                  <a:lumMod val="75000"/>
                </a:schemeClr>
              </a:solidFill>
              <a:latin typeface="Helvetica Neue" panose="02000503000000020004" pitchFamily="2" charset="0"/>
              <a:ea typeface="Helvetica Neue" panose="02000503000000020004" pitchFamily="2" charset="0"/>
              <a:cs typeface="Helvetica Neue" panose="02000503000000020004" pitchFamily="2" charset="0"/>
            </a:endParaRPr>
          </a:p>
        </p:txBody>
      </p:sp>
      <p:pic>
        <p:nvPicPr>
          <p:cNvPr id="8" name="Picture 2" descr="http://www.ucdenver.edu/academics/colleges/medicalschool/programs/ACCORDS/PublishingImages/som_accords_logo.jpg">
            <a:extLst>
              <a:ext uri="{FF2B5EF4-FFF2-40B4-BE49-F238E27FC236}">
                <a16:creationId xmlns:a16="http://schemas.microsoft.com/office/drawing/2014/main" id="{CB7181DA-BD87-41C2-8A5C-659106645C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888378"/>
            <a:ext cx="4143375" cy="8001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A picture containing food, room&#10;&#10;Description automatically generated">
            <a:extLst>
              <a:ext uri="{FF2B5EF4-FFF2-40B4-BE49-F238E27FC236}">
                <a16:creationId xmlns:a16="http://schemas.microsoft.com/office/drawing/2014/main" id="{EDF9787F-7841-493F-97DB-14F9FD60F362}"/>
              </a:ext>
            </a:extLst>
          </p:cNvPr>
          <p:cNvPicPr>
            <a:picLocks noChangeAspect="1"/>
          </p:cNvPicPr>
          <p:nvPr/>
        </p:nvPicPr>
        <p:blipFill>
          <a:blip r:embed="rId4"/>
          <a:stretch>
            <a:fillRect/>
          </a:stretch>
        </p:blipFill>
        <p:spPr>
          <a:xfrm>
            <a:off x="4549932" y="5829346"/>
            <a:ext cx="5372100" cy="742950"/>
          </a:xfrm>
          <a:prstGeom prst="rect">
            <a:avLst/>
          </a:prstGeom>
        </p:spPr>
      </p:pic>
    </p:spTree>
    <p:extLst>
      <p:ext uri="{BB962C8B-B14F-4D97-AF65-F5344CB8AC3E}">
        <p14:creationId xmlns:p14="http://schemas.microsoft.com/office/powerpoint/2010/main" val="38170918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81354" y="304802"/>
            <a:ext cx="8609428" cy="609598"/>
          </a:xfrm>
        </p:spPr>
        <p:txBody>
          <a:bodyPr/>
          <a:lstStyle/>
          <a:p>
            <a:r>
              <a:rPr lang="en-US" sz="4000"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rPr>
              <a:t>Methods: SDOH Screening tool</a:t>
            </a:r>
          </a:p>
        </p:txBody>
      </p:sp>
      <p:sp>
        <p:nvSpPr>
          <p:cNvPr id="6" name="Content Placeholder 5"/>
          <p:cNvSpPr>
            <a:spLocks noGrp="1"/>
          </p:cNvSpPr>
          <p:nvPr>
            <p:ph idx="1"/>
          </p:nvPr>
        </p:nvSpPr>
        <p:spPr>
          <a:xfrm>
            <a:off x="459685" y="1033272"/>
            <a:ext cx="8137665" cy="2932045"/>
          </a:xfrm>
        </p:spPr>
        <p:txBody>
          <a:bodyPr/>
          <a:lstStyle/>
          <a:p>
            <a:pPr>
              <a:buSzPct val="111000"/>
            </a:pPr>
            <a:r>
              <a:rPr lang="en-US" dirty="0">
                <a:latin typeface="Arial" panose="020B0604020202020204" pitchFamily="34" charset="0"/>
                <a:ea typeface="Helvetica Neue" panose="02000503000000020004" pitchFamily="2" charset="0"/>
                <a:cs typeface="Arial" panose="020B0604020202020204" pitchFamily="34" charset="0"/>
              </a:rPr>
              <a:t>Centers for Medicare/Medicaid Accountable Health Communities national demonstration</a:t>
            </a:r>
          </a:p>
          <a:p>
            <a:pPr>
              <a:buSzPct val="111000"/>
            </a:pPr>
            <a:r>
              <a:rPr lang="en-US" dirty="0">
                <a:latin typeface="Arial" panose="020B0604020202020204" pitchFamily="34" charset="0"/>
                <a:ea typeface="Helvetica Neue" panose="02000503000000020004" pitchFamily="2" charset="0"/>
                <a:cs typeface="Arial" panose="020B0604020202020204" pitchFamily="34" charset="0"/>
              </a:rPr>
              <a:t>Developed 10-item social risk screening tool covering 5 actionable domains</a:t>
            </a:r>
          </a:p>
          <a:p>
            <a:pPr marL="514338" indent="-514338">
              <a:buFont typeface="+mj-lt"/>
              <a:buAutoNum type="arabicPeriod"/>
            </a:pPr>
            <a:endParaRPr lang="en-US" sz="3200"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endParaRPr>
          </a:p>
        </p:txBody>
      </p:sp>
      <p:grpSp>
        <p:nvGrpSpPr>
          <p:cNvPr id="7" name="Group 7">
            <a:extLst>
              <a:ext uri="{FF2B5EF4-FFF2-40B4-BE49-F238E27FC236}">
                <a16:creationId xmlns:a16="http://schemas.microsoft.com/office/drawing/2014/main" id="{83BD9095-3E3D-5A42-9BDB-B65EBF9A1139}"/>
              </a:ext>
            </a:extLst>
          </p:cNvPr>
          <p:cNvGrpSpPr>
            <a:grpSpLocks/>
          </p:cNvGrpSpPr>
          <p:nvPr/>
        </p:nvGrpSpPr>
        <p:grpSpPr bwMode="auto">
          <a:xfrm>
            <a:off x="281354" y="6298692"/>
            <a:ext cx="8609428" cy="549275"/>
            <a:chOff x="351019" y="6280484"/>
            <a:chExt cx="8516548" cy="548653"/>
          </a:xfrm>
        </p:grpSpPr>
        <p:cxnSp>
          <p:nvCxnSpPr>
            <p:cNvPr id="8" name="Straight Connector 7">
              <a:extLst>
                <a:ext uri="{FF2B5EF4-FFF2-40B4-BE49-F238E27FC236}">
                  <a16:creationId xmlns:a16="http://schemas.microsoft.com/office/drawing/2014/main" id="{A6830C81-B611-B14A-9BB7-A7E031AFE954}"/>
                </a:ext>
              </a:extLst>
            </p:cNvPr>
            <p:cNvCxnSpPr/>
            <p:nvPr/>
          </p:nvCxnSpPr>
          <p:spPr>
            <a:xfrm>
              <a:off x="351019" y="6280484"/>
              <a:ext cx="8444665"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9" name="Picture 12">
              <a:extLst>
                <a:ext uri="{FF2B5EF4-FFF2-40B4-BE49-F238E27FC236}">
                  <a16:creationId xmlns:a16="http://schemas.microsoft.com/office/drawing/2014/main" id="{DD644949-34F7-4947-9133-8777D28CEB6B}"/>
                </a:ext>
              </a:extLst>
            </p:cNvPr>
            <p:cNvSpPr>
              <a:spLocks noChangeAspect="1" noChangeArrowheads="1"/>
            </p:cNvSpPr>
            <p:nvPr/>
          </p:nvSpPr>
          <p:spPr bwMode="auto">
            <a:xfrm>
              <a:off x="7964478" y="6392643"/>
              <a:ext cx="903089" cy="436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grpSp>
        <p:nvGrpSpPr>
          <p:cNvPr id="11" name="Group 10">
            <a:extLst>
              <a:ext uri="{FF2B5EF4-FFF2-40B4-BE49-F238E27FC236}">
                <a16:creationId xmlns:a16="http://schemas.microsoft.com/office/drawing/2014/main" id="{ABAFBEC0-F513-374B-842D-6474306081A9}"/>
              </a:ext>
            </a:extLst>
          </p:cNvPr>
          <p:cNvGrpSpPr/>
          <p:nvPr/>
        </p:nvGrpSpPr>
        <p:grpSpPr>
          <a:xfrm>
            <a:off x="281354" y="3159943"/>
            <a:ext cx="8173580" cy="3251035"/>
            <a:chOff x="774040" y="3230479"/>
            <a:chExt cx="7053536" cy="2007583"/>
          </a:xfrm>
        </p:grpSpPr>
        <p:pic>
          <p:nvPicPr>
            <p:cNvPr id="12" name="Picture 11" descr="Screen Shot 2018-08-18 at 10.51.21 PM.png">
              <a:extLst>
                <a:ext uri="{FF2B5EF4-FFF2-40B4-BE49-F238E27FC236}">
                  <a16:creationId xmlns:a16="http://schemas.microsoft.com/office/drawing/2014/main" id="{F734A526-3C83-B34C-A9C0-27707728FD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3568" y="3645535"/>
              <a:ext cx="1228708" cy="1188720"/>
            </a:xfrm>
            <a:prstGeom prst="rect">
              <a:avLst/>
            </a:prstGeom>
          </p:spPr>
        </p:pic>
        <p:pic>
          <p:nvPicPr>
            <p:cNvPr id="13" name="Picture 12" descr="Screen Shot 2018-08-18 at 10.52.44 PM.png">
              <a:extLst>
                <a:ext uri="{FF2B5EF4-FFF2-40B4-BE49-F238E27FC236}">
                  <a16:creationId xmlns:a16="http://schemas.microsoft.com/office/drawing/2014/main" id="{9558EAEA-D69A-464C-B6B6-914212A707E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13734" y="3645036"/>
              <a:ext cx="1978880" cy="1188720"/>
            </a:xfrm>
            <a:prstGeom prst="rect">
              <a:avLst/>
            </a:prstGeom>
          </p:spPr>
        </p:pic>
        <p:pic>
          <p:nvPicPr>
            <p:cNvPr id="14" name="Picture 13" descr="Screen Shot 2018-08-18 at 10.53.39 PM.png">
              <a:extLst>
                <a:ext uri="{FF2B5EF4-FFF2-40B4-BE49-F238E27FC236}">
                  <a16:creationId xmlns:a16="http://schemas.microsoft.com/office/drawing/2014/main" id="{34CAB8D7-CA8F-9349-98AE-F80422DDA09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32837" y="3642705"/>
              <a:ext cx="1182134" cy="1188720"/>
            </a:xfrm>
            <a:prstGeom prst="rect">
              <a:avLst/>
            </a:prstGeom>
          </p:spPr>
        </p:pic>
        <p:pic>
          <p:nvPicPr>
            <p:cNvPr id="15" name="Picture 14" descr="Screen Shot 2018-08-18 at 10.55.10 PM.png">
              <a:extLst>
                <a:ext uri="{FF2B5EF4-FFF2-40B4-BE49-F238E27FC236}">
                  <a16:creationId xmlns:a16="http://schemas.microsoft.com/office/drawing/2014/main" id="{77A816B6-39A2-0A49-A27E-07EAFA8D063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18040" y="3642705"/>
              <a:ext cx="1270231" cy="1188720"/>
            </a:xfrm>
            <a:prstGeom prst="rect">
              <a:avLst/>
            </a:prstGeom>
          </p:spPr>
        </p:pic>
        <p:sp>
          <p:nvSpPr>
            <p:cNvPr id="16" name="TextBox 15">
              <a:extLst>
                <a:ext uri="{FF2B5EF4-FFF2-40B4-BE49-F238E27FC236}">
                  <a16:creationId xmlns:a16="http://schemas.microsoft.com/office/drawing/2014/main" id="{3EF97CF8-8D60-184C-A478-7DCC99DCB807}"/>
                </a:ext>
              </a:extLst>
            </p:cNvPr>
            <p:cNvSpPr txBox="1"/>
            <p:nvPr/>
          </p:nvSpPr>
          <p:spPr>
            <a:xfrm>
              <a:off x="774040" y="4753073"/>
              <a:ext cx="1473275" cy="461665"/>
            </a:xfrm>
            <a:prstGeom prst="rect">
              <a:avLst/>
            </a:prstGeom>
            <a:noFill/>
          </p:spPr>
          <p:txBody>
            <a:bodyPr wrap="square" rtlCol="0">
              <a:spAutoFit/>
            </a:bodyPr>
            <a:lstStyle/>
            <a:p>
              <a:pPr algn="ctr"/>
              <a:r>
                <a:rPr lang="en-US" sz="2400" dirty="0">
                  <a:latin typeface="Arial Regular"/>
                  <a:ea typeface="Helvetica Neue" panose="02000503000000020004" pitchFamily="2" charset="0"/>
                  <a:cs typeface="Helvetica Neue" panose="02000503000000020004" pitchFamily="2" charset="0"/>
                </a:rPr>
                <a:t>Housing</a:t>
              </a:r>
            </a:p>
          </p:txBody>
        </p:sp>
        <p:sp>
          <p:nvSpPr>
            <p:cNvPr id="17" name="TextBox 16">
              <a:extLst>
                <a:ext uri="{FF2B5EF4-FFF2-40B4-BE49-F238E27FC236}">
                  <a16:creationId xmlns:a16="http://schemas.microsoft.com/office/drawing/2014/main" id="{C2767986-A984-C242-8AC8-4EF6FBE7B7E4}"/>
                </a:ext>
              </a:extLst>
            </p:cNvPr>
            <p:cNvSpPr txBox="1"/>
            <p:nvPr/>
          </p:nvSpPr>
          <p:spPr>
            <a:xfrm>
              <a:off x="1651872" y="3230479"/>
              <a:ext cx="2140764" cy="461665"/>
            </a:xfrm>
            <a:prstGeom prst="rect">
              <a:avLst/>
            </a:prstGeom>
            <a:noFill/>
          </p:spPr>
          <p:txBody>
            <a:bodyPr wrap="square" rtlCol="0">
              <a:spAutoFit/>
            </a:bodyPr>
            <a:lstStyle/>
            <a:p>
              <a:pPr algn="ctr"/>
              <a:r>
                <a:rPr lang="en-US" sz="2400" dirty="0">
                  <a:latin typeface="Arial Regular"/>
                  <a:ea typeface="Helvetica Neue" panose="02000503000000020004" pitchFamily="2" charset="0"/>
                  <a:cs typeface="Helvetica Neue" panose="02000503000000020004" pitchFamily="2" charset="0"/>
                </a:rPr>
                <a:t>Transportation</a:t>
              </a:r>
            </a:p>
          </p:txBody>
        </p:sp>
        <p:sp>
          <p:nvSpPr>
            <p:cNvPr id="18" name="TextBox 17">
              <a:extLst>
                <a:ext uri="{FF2B5EF4-FFF2-40B4-BE49-F238E27FC236}">
                  <a16:creationId xmlns:a16="http://schemas.microsoft.com/office/drawing/2014/main" id="{CCA0AA0D-4632-3C4B-939C-331443C467E7}"/>
                </a:ext>
              </a:extLst>
            </p:cNvPr>
            <p:cNvSpPr txBox="1"/>
            <p:nvPr/>
          </p:nvSpPr>
          <p:spPr>
            <a:xfrm>
              <a:off x="3698191" y="4764771"/>
              <a:ext cx="1358517" cy="461665"/>
            </a:xfrm>
            <a:prstGeom prst="rect">
              <a:avLst/>
            </a:prstGeom>
            <a:noFill/>
          </p:spPr>
          <p:txBody>
            <a:bodyPr wrap="square" rtlCol="0">
              <a:spAutoFit/>
            </a:bodyPr>
            <a:lstStyle/>
            <a:p>
              <a:pPr algn="ctr"/>
              <a:r>
                <a:rPr lang="en-US" sz="2400" dirty="0">
                  <a:latin typeface="Arial Regular"/>
                  <a:ea typeface="Helvetica Neue" panose="02000503000000020004" pitchFamily="2" charset="0"/>
                  <a:cs typeface="Helvetica Neue" panose="02000503000000020004" pitchFamily="2" charset="0"/>
                </a:rPr>
                <a:t>Utilities</a:t>
              </a:r>
            </a:p>
          </p:txBody>
        </p:sp>
        <p:sp>
          <p:nvSpPr>
            <p:cNvPr id="19" name="TextBox 18">
              <a:extLst>
                <a:ext uri="{FF2B5EF4-FFF2-40B4-BE49-F238E27FC236}">
                  <a16:creationId xmlns:a16="http://schemas.microsoft.com/office/drawing/2014/main" id="{653F3209-28E7-4B4F-8D14-A37CDCE6991C}"/>
                </a:ext>
              </a:extLst>
            </p:cNvPr>
            <p:cNvSpPr txBox="1"/>
            <p:nvPr/>
          </p:nvSpPr>
          <p:spPr>
            <a:xfrm>
              <a:off x="5366895" y="3269586"/>
              <a:ext cx="1105739" cy="461665"/>
            </a:xfrm>
            <a:prstGeom prst="rect">
              <a:avLst/>
            </a:prstGeom>
            <a:noFill/>
          </p:spPr>
          <p:txBody>
            <a:bodyPr wrap="square" rtlCol="0">
              <a:spAutoFit/>
            </a:bodyPr>
            <a:lstStyle/>
            <a:p>
              <a:pPr algn="ctr"/>
              <a:r>
                <a:rPr lang="en-US" sz="2400" dirty="0">
                  <a:latin typeface="Arial Regular"/>
                  <a:ea typeface="Helvetica Neue" panose="02000503000000020004" pitchFamily="2" charset="0"/>
                  <a:cs typeface="Helvetica Neue" panose="02000503000000020004" pitchFamily="2" charset="0"/>
                </a:rPr>
                <a:t>Food</a:t>
              </a:r>
            </a:p>
          </p:txBody>
        </p:sp>
        <p:pic>
          <p:nvPicPr>
            <p:cNvPr id="20" name="Picture 19" descr="Screen Shot 2018-08-18 at 10.59.37 PM.png">
              <a:extLst>
                <a:ext uri="{FF2B5EF4-FFF2-40B4-BE49-F238E27FC236}">
                  <a16:creationId xmlns:a16="http://schemas.microsoft.com/office/drawing/2014/main" id="{15B2C8B5-6120-BC4D-B866-7767D6636E4E}"/>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88271" y="3666062"/>
              <a:ext cx="1239305" cy="1188720"/>
            </a:xfrm>
            <a:prstGeom prst="rect">
              <a:avLst/>
            </a:prstGeom>
          </p:spPr>
        </p:pic>
        <p:sp>
          <p:nvSpPr>
            <p:cNvPr id="21" name="TextBox 20">
              <a:extLst>
                <a:ext uri="{FF2B5EF4-FFF2-40B4-BE49-F238E27FC236}">
                  <a16:creationId xmlns:a16="http://schemas.microsoft.com/office/drawing/2014/main" id="{AA84E288-6D29-8C49-8489-27A7AF9496F0}"/>
                </a:ext>
              </a:extLst>
            </p:cNvPr>
            <p:cNvSpPr txBox="1"/>
            <p:nvPr/>
          </p:nvSpPr>
          <p:spPr>
            <a:xfrm>
              <a:off x="6698617" y="4776397"/>
              <a:ext cx="1105739" cy="461665"/>
            </a:xfrm>
            <a:prstGeom prst="rect">
              <a:avLst/>
            </a:prstGeom>
            <a:noFill/>
          </p:spPr>
          <p:txBody>
            <a:bodyPr wrap="square" rtlCol="0">
              <a:spAutoFit/>
            </a:bodyPr>
            <a:lstStyle/>
            <a:p>
              <a:pPr algn="ctr"/>
              <a:r>
                <a:rPr lang="en-US" sz="2400" dirty="0">
                  <a:latin typeface="Arial Regular"/>
                  <a:ea typeface="Helvetica Neue" panose="02000503000000020004" pitchFamily="2" charset="0"/>
                  <a:cs typeface="Helvetica Neue" panose="02000503000000020004" pitchFamily="2" charset="0"/>
                </a:rPr>
                <a:t>Abuse</a:t>
              </a:r>
            </a:p>
          </p:txBody>
        </p:sp>
      </p:grpSp>
      <p:sp>
        <p:nvSpPr>
          <p:cNvPr id="2" name="TextBox 1">
            <a:extLst>
              <a:ext uri="{FF2B5EF4-FFF2-40B4-BE49-F238E27FC236}">
                <a16:creationId xmlns:a16="http://schemas.microsoft.com/office/drawing/2014/main" id="{D361CCAA-722E-43E6-A369-684B7A0E9979}"/>
              </a:ext>
            </a:extLst>
          </p:cNvPr>
          <p:cNvSpPr txBox="1"/>
          <p:nvPr/>
        </p:nvSpPr>
        <p:spPr>
          <a:xfrm>
            <a:off x="2475024" y="6410978"/>
            <a:ext cx="6668976" cy="369332"/>
          </a:xfrm>
          <a:prstGeom prst="rect">
            <a:avLst/>
          </a:prstGeom>
          <a:noFill/>
        </p:spPr>
        <p:txBody>
          <a:bodyPr wrap="square" rtlCol="0">
            <a:spAutoFit/>
          </a:bodyPr>
          <a:lstStyle/>
          <a:p>
            <a:r>
              <a:rPr lang="en-US" dirty="0"/>
              <a:t>https://innovation.cms.gov/files/worksheets/ahcm-screeningtool.pdf</a:t>
            </a:r>
          </a:p>
        </p:txBody>
      </p:sp>
    </p:spTree>
    <p:extLst>
      <p:ext uri="{BB962C8B-B14F-4D97-AF65-F5344CB8AC3E}">
        <p14:creationId xmlns:p14="http://schemas.microsoft.com/office/powerpoint/2010/main" val="1182096766"/>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3586" y="1067697"/>
            <a:ext cx="8173580" cy="611449"/>
          </a:xfrm>
        </p:spPr>
        <p:txBody>
          <a:bodyPr/>
          <a:lstStyle/>
          <a:p>
            <a:r>
              <a:rPr lang="en-US" sz="4000"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rPr>
              <a:t>Methods: Interest in SDOH assessment</a:t>
            </a:r>
          </a:p>
        </p:txBody>
      </p:sp>
      <p:sp>
        <p:nvSpPr>
          <p:cNvPr id="6" name="Content Placeholder 5"/>
          <p:cNvSpPr>
            <a:spLocks noGrp="1"/>
          </p:cNvSpPr>
          <p:nvPr>
            <p:ph idx="1"/>
          </p:nvPr>
        </p:nvSpPr>
        <p:spPr>
          <a:xfrm>
            <a:off x="425153" y="1693920"/>
            <a:ext cx="8137665" cy="2932045"/>
          </a:xfrm>
        </p:spPr>
        <p:txBody>
          <a:bodyPr/>
          <a:lstStyle/>
          <a:p>
            <a:pPr marL="0" indent="0">
              <a:buSzPct val="111000"/>
              <a:buNone/>
            </a:pPr>
            <a:r>
              <a:rPr lang="en-US" sz="3200" dirty="0">
                <a:latin typeface="Arial" panose="020B0604020202020204" pitchFamily="34" charset="0"/>
                <a:ea typeface="Helvetica Neue" panose="02000503000000020004" pitchFamily="2" charset="0"/>
                <a:cs typeface="Arial" panose="020B0604020202020204" pitchFamily="34" charset="0"/>
              </a:rPr>
              <a:t>“Would you like to receive assistance with any of the following issues? (Check all that apply).”</a:t>
            </a:r>
            <a:endParaRPr lang="en-US" sz="3200"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endParaRPr>
          </a:p>
        </p:txBody>
      </p:sp>
      <p:grpSp>
        <p:nvGrpSpPr>
          <p:cNvPr id="7" name="Group 7">
            <a:extLst>
              <a:ext uri="{FF2B5EF4-FFF2-40B4-BE49-F238E27FC236}">
                <a16:creationId xmlns:a16="http://schemas.microsoft.com/office/drawing/2014/main" id="{83BD9095-3E3D-5A42-9BDB-B65EBF9A1139}"/>
              </a:ext>
            </a:extLst>
          </p:cNvPr>
          <p:cNvGrpSpPr>
            <a:grpSpLocks/>
          </p:cNvGrpSpPr>
          <p:nvPr/>
        </p:nvGrpSpPr>
        <p:grpSpPr bwMode="auto">
          <a:xfrm>
            <a:off x="281354" y="6298692"/>
            <a:ext cx="8609428" cy="549275"/>
            <a:chOff x="351019" y="6280484"/>
            <a:chExt cx="8516548" cy="548653"/>
          </a:xfrm>
        </p:grpSpPr>
        <p:cxnSp>
          <p:nvCxnSpPr>
            <p:cNvPr id="8" name="Straight Connector 7">
              <a:extLst>
                <a:ext uri="{FF2B5EF4-FFF2-40B4-BE49-F238E27FC236}">
                  <a16:creationId xmlns:a16="http://schemas.microsoft.com/office/drawing/2014/main" id="{A6830C81-B611-B14A-9BB7-A7E031AFE954}"/>
                </a:ext>
              </a:extLst>
            </p:cNvPr>
            <p:cNvCxnSpPr/>
            <p:nvPr/>
          </p:nvCxnSpPr>
          <p:spPr>
            <a:xfrm>
              <a:off x="351019" y="6280484"/>
              <a:ext cx="8444665"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9" name="Picture 12">
              <a:extLst>
                <a:ext uri="{FF2B5EF4-FFF2-40B4-BE49-F238E27FC236}">
                  <a16:creationId xmlns:a16="http://schemas.microsoft.com/office/drawing/2014/main" id="{DD644949-34F7-4947-9133-8777D28CEB6B}"/>
                </a:ext>
              </a:extLst>
            </p:cNvPr>
            <p:cNvSpPr>
              <a:spLocks noChangeAspect="1" noChangeArrowheads="1"/>
            </p:cNvSpPr>
            <p:nvPr/>
          </p:nvSpPr>
          <p:spPr bwMode="auto">
            <a:xfrm>
              <a:off x="7964478" y="6392643"/>
              <a:ext cx="903089" cy="436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grpSp>
        <p:nvGrpSpPr>
          <p:cNvPr id="22" name="Group 21">
            <a:extLst>
              <a:ext uri="{FF2B5EF4-FFF2-40B4-BE49-F238E27FC236}">
                <a16:creationId xmlns:a16="http://schemas.microsoft.com/office/drawing/2014/main" id="{EECE9BE9-C71C-4A27-9115-5FAF618DE06C}"/>
              </a:ext>
            </a:extLst>
          </p:cNvPr>
          <p:cNvGrpSpPr/>
          <p:nvPr/>
        </p:nvGrpSpPr>
        <p:grpSpPr>
          <a:xfrm>
            <a:off x="281354" y="3159943"/>
            <a:ext cx="8173580" cy="3251035"/>
            <a:chOff x="774040" y="3230479"/>
            <a:chExt cx="7053536" cy="2007583"/>
          </a:xfrm>
        </p:grpSpPr>
        <p:pic>
          <p:nvPicPr>
            <p:cNvPr id="23" name="Picture 22" descr="Screen Shot 2018-08-18 at 10.51.21 PM.png">
              <a:extLst>
                <a:ext uri="{FF2B5EF4-FFF2-40B4-BE49-F238E27FC236}">
                  <a16:creationId xmlns:a16="http://schemas.microsoft.com/office/drawing/2014/main" id="{04434CB8-7EAA-4B3B-A23D-DDAE9CA3F77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3568" y="3645535"/>
              <a:ext cx="1228708" cy="1188720"/>
            </a:xfrm>
            <a:prstGeom prst="rect">
              <a:avLst/>
            </a:prstGeom>
          </p:spPr>
        </p:pic>
        <p:pic>
          <p:nvPicPr>
            <p:cNvPr id="24" name="Picture 23" descr="Screen Shot 2018-08-18 at 10.52.44 PM.png">
              <a:extLst>
                <a:ext uri="{FF2B5EF4-FFF2-40B4-BE49-F238E27FC236}">
                  <a16:creationId xmlns:a16="http://schemas.microsoft.com/office/drawing/2014/main" id="{B0017955-0993-4AAF-9129-81FC34E74FD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13734" y="3645036"/>
              <a:ext cx="1978880" cy="1188720"/>
            </a:xfrm>
            <a:prstGeom prst="rect">
              <a:avLst/>
            </a:prstGeom>
          </p:spPr>
        </p:pic>
        <p:pic>
          <p:nvPicPr>
            <p:cNvPr id="25" name="Picture 24" descr="Screen Shot 2018-08-18 at 10.53.39 PM.png">
              <a:extLst>
                <a:ext uri="{FF2B5EF4-FFF2-40B4-BE49-F238E27FC236}">
                  <a16:creationId xmlns:a16="http://schemas.microsoft.com/office/drawing/2014/main" id="{E2659F78-EB83-4E91-94DB-C36CAA448F0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32837" y="3642705"/>
              <a:ext cx="1182134" cy="1188720"/>
            </a:xfrm>
            <a:prstGeom prst="rect">
              <a:avLst/>
            </a:prstGeom>
          </p:spPr>
        </p:pic>
        <p:pic>
          <p:nvPicPr>
            <p:cNvPr id="26" name="Picture 25" descr="Screen Shot 2018-08-18 at 10.55.10 PM.png">
              <a:extLst>
                <a:ext uri="{FF2B5EF4-FFF2-40B4-BE49-F238E27FC236}">
                  <a16:creationId xmlns:a16="http://schemas.microsoft.com/office/drawing/2014/main" id="{949193A7-2383-4342-A702-3B7DD45BE79D}"/>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18040" y="3642705"/>
              <a:ext cx="1270231" cy="1188720"/>
            </a:xfrm>
            <a:prstGeom prst="rect">
              <a:avLst/>
            </a:prstGeom>
          </p:spPr>
        </p:pic>
        <p:sp>
          <p:nvSpPr>
            <p:cNvPr id="27" name="TextBox 26">
              <a:extLst>
                <a:ext uri="{FF2B5EF4-FFF2-40B4-BE49-F238E27FC236}">
                  <a16:creationId xmlns:a16="http://schemas.microsoft.com/office/drawing/2014/main" id="{94D940B8-B33D-4612-BDCD-23E322D9E96A}"/>
                </a:ext>
              </a:extLst>
            </p:cNvPr>
            <p:cNvSpPr txBox="1"/>
            <p:nvPr/>
          </p:nvSpPr>
          <p:spPr>
            <a:xfrm>
              <a:off x="774040" y="4753073"/>
              <a:ext cx="1473275" cy="461665"/>
            </a:xfrm>
            <a:prstGeom prst="rect">
              <a:avLst/>
            </a:prstGeom>
            <a:noFill/>
          </p:spPr>
          <p:txBody>
            <a:bodyPr wrap="square" rtlCol="0">
              <a:spAutoFit/>
            </a:bodyPr>
            <a:lstStyle/>
            <a:p>
              <a:pPr algn="ctr"/>
              <a:r>
                <a:rPr lang="en-US" sz="2400" dirty="0">
                  <a:latin typeface="Arial Regular"/>
                  <a:ea typeface="Helvetica Neue" panose="02000503000000020004" pitchFamily="2" charset="0"/>
                  <a:cs typeface="Helvetica Neue" panose="02000503000000020004" pitchFamily="2" charset="0"/>
                </a:rPr>
                <a:t>Housing</a:t>
              </a:r>
            </a:p>
          </p:txBody>
        </p:sp>
        <p:sp>
          <p:nvSpPr>
            <p:cNvPr id="28" name="TextBox 27">
              <a:extLst>
                <a:ext uri="{FF2B5EF4-FFF2-40B4-BE49-F238E27FC236}">
                  <a16:creationId xmlns:a16="http://schemas.microsoft.com/office/drawing/2014/main" id="{E37581F7-B489-4129-9232-916A19DE0B94}"/>
                </a:ext>
              </a:extLst>
            </p:cNvPr>
            <p:cNvSpPr txBox="1"/>
            <p:nvPr/>
          </p:nvSpPr>
          <p:spPr>
            <a:xfrm>
              <a:off x="1651872" y="3230479"/>
              <a:ext cx="2140764" cy="461665"/>
            </a:xfrm>
            <a:prstGeom prst="rect">
              <a:avLst/>
            </a:prstGeom>
            <a:noFill/>
          </p:spPr>
          <p:txBody>
            <a:bodyPr wrap="square" rtlCol="0">
              <a:spAutoFit/>
            </a:bodyPr>
            <a:lstStyle/>
            <a:p>
              <a:pPr algn="ctr"/>
              <a:r>
                <a:rPr lang="en-US" sz="2400" dirty="0">
                  <a:latin typeface="Arial Regular"/>
                  <a:ea typeface="Helvetica Neue" panose="02000503000000020004" pitchFamily="2" charset="0"/>
                  <a:cs typeface="Helvetica Neue" panose="02000503000000020004" pitchFamily="2" charset="0"/>
                </a:rPr>
                <a:t>Transportation</a:t>
              </a:r>
            </a:p>
          </p:txBody>
        </p:sp>
        <p:sp>
          <p:nvSpPr>
            <p:cNvPr id="29" name="TextBox 28">
              <a:extLst>
                <a:ext uri="{FF2B5EF4-FFF2-40B4-BE49-F238E27FC236}">
                  <a16:creationId xmlns:a16="http://schemas.microsoft.com/office/drawing/2014/main" id="{4A1546D2-B402-4CCD-B09E-28963CB76CE2}"/>
                </a:ext>
              </a:extLst>
            </p:cNvPr>
            <p:cNvSpPr txBox="1"/>
            <p:nvPr/>
          </p:nvSpPr>
          <p:spPr>
            <a:xfrm>
              <a:off x="3698191" y="4764771"/>
              <a:ext cx="1358517" cy="461665"/>
            </a:xfrm>
            <a:prstGeom prst="rect">
              <a:avLst/>
            </a:prstGeom>
            <a:noFill/>
          </p:spPr>
          <p:txBody>
            <a:bodyPr wrap="square" rtlCol="0">
              <a:spAutoFit/>
            </a:bodyPr>
            <a:lstStyle/>
            <a:p>
              <a:pPr algn="ctr"/>
              <a:r>
                <a:rPr lang="en-US" sz="2400" dirty="0">
                  <a:latin typeface="Arial Regular"/>
                  <a:ea typeface="Helvetica Neue" panose="02000503000000020004" pitchFamily="2" charset="0"/>
                  <a:cs typeface="Helvetica Neue" panose="02000503000000020004" pitchFamily="2" charset="0"/>
                </a:rPr>
                <a:t>Utilities</a:t>
              </a:r>
            </a:p>
          </p:txBody>
        </p:sp>
        <p:sp>
          <p:nvSpPr>
            <p:cNvPr id="30" name="TextBox 29">
              <a:extLst>
                <a:ext uri="{FF2B5EF4-FFF2-40B4-BE49-F238E27FC236}">
                  <a16:creationId xmlns:a16="http://schemas.microsoft.com/office/drawing/2014/main" id="{1E48FA8B-D514-49E9-9663-23139C96BED2}"/>
                </a:ext>
              </a:extLst>
            </p:cNvPr>
            <p:cNvSpPr txBox="1"/>
            <p:nvPr/>
          </p:nvSpPr>
          <p:spPr>
            <a:xfrm>
              <a:off x="5366895" y="3269586"/>
              <a:ext cx="1105739" cy="461665"/>
            </a:xfrm>
            <a:prstGeom prst="rect">
              <a:avLst/>
            </a:prstGeom>
            <a:noFill/>
          </p:spPr>
          <p:txBody>
            <a:bodyPr wrap="square" rtlCol="0">
              <a:spAutoFit/>
            </a:bodyPr>
            <a:lstStyle/>
            <a:p>
              <a:pPr algn="ctr"/>
              <a:r>
                <a:rPr lang="en-US" sz="2400" dirty="0">
                  <a:latin typeface="Arial Regular"/>
                  <a:ea typeface="Helvetica Neue" panose="02000503000000020004" pitchFamily="2" charset="0"/>
                  <a:cs typeface="Helvetica Neue" panose="02000503000000020004" pitchFamily="2" charset="0"/>
                </a:rPr>
                <a:t>Food</a:t>
              </a:r>
            </a:p>
          </p:txBody>
        </p:sp>
        <p:pic>
          <p:nvPicPr>
            <p:cNvPr id="31" name="Picture 30" descr="Screen Shot 2018-08-18 at 10.59.37 PM.png">
              <a:extLst>
                <a:ext uri="{FF2B5EF4-FFF2-40B4-BE49-F238E27FC236}">
                  <a16:creationId xmlns:a16="http://schemas.microsoft.com/office/drawing/2014/main" id="{A6DFFFC5-0E85-45E6-81C4-DAEB1830E096}"/>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588271" y="3666062"/>
              <a:ext cx="1239305" cy="1188720"/>
            </a:xfrm>
            <a:prstGeom prst="rect">
              <a:avLst/>
            </a:prstGeom>
          </p:spPr>
        </p:pic>
        <p:sp>
          <p:nvSpPr>
            <p:cNvPr id="32" name="TextBox 31">
              <a:extLst>
                <a:ext uri="{FF2B5EF4-FFF2-40B4-BE49-F238E27FC236}">
                  <a16:creationId xmlns:a16="http://schemas.microsoft.com/office/drawing/2014/main" id="{15C3CA62-411F-45C7-B406-68AB1CF2307D}"/>
                </a:ext>
              </a:extLst>
            </p:cNvPr>
            <p:cNvSpPr txBox="1"/>
            <p:nvPr/>
          </p:nvSpPr>
          <p:spPr>
            <a:xfrm>
              <a:off x="6698617" y="4776397"/>
              <a:ext cx="1105739" cy="461665"/>
            </a:xfrm>
            <a:prstGeom prst="rect">
              <a:avLst/>
            </a:prstGeom>
            <a:noFill/>
          </p:spPr>
          <p:txBody>
            <a:bodyPr wrap="square" rtlCol="0">
              <a:spAutoFit/>
            </a:bodyPr>
            <a:lstStyle/>
            <a:p>
              <a:pPr algn="ctr"/>
              <a:r>
                <a:rPr lang="en-US" sz="2400" dirty="0">
                  <a:latin typeface="Arial Regular"/>
                  <a:ea typeface="Helvetica Neue" panose="02000503000000020004" pitchFamily="2" charset="0"/>
                  <a:cs typeface="Helvetica Neue" panose="02000503000000020004" pitchFamily="2" charset="0"/>
                </a:rPr>
                <a:t>Abuse</a:t>
              </a:r>
            </a:p>
          </p:txBody>
        </p:sp>
      </p:grpSp>
    </p:spTree>
    <p:extLst>
      <p:ext uri="{BB962C8B-B14F-4D97-AF65-F5344CB8AC3E}">
        <p14:creationId xmlns:p14="http://schemas.microsoft.com/office/powerpoint/2010/main" val="71924592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3586" y="304801"/>
            <a:ext cx="8173580" cy="611449"/>
          </a:xfrm>
        </p:spPr>
        <p:txBody>
          <a:bodyPr/>
          <a:lstStyle/>
          <a:p>
            <a:r>
              <a:rPr lang="en-US" sz="4000"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rPr>
              <a:t>Methods</a:t>
            </a:r>
          </a:p>
        </p:txBody>
      </p:sp>
      <p:pic>
        <p:nvPicPr>
          <p:cNvPr id="11" name="Picture 2" descr="Image result for cmmi ahc">
            <a:extLst>
              <a:ext uri="{FF2B5EF4-FFF2-40B4-BE49-F238E27FC236}">
                <a16:creationId xmlns:a16="http://schemas.microsoft.com/office/drawing/2014/main" id="{FE1D3755-A956-184D-B973-1943D81D12D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9586"/>
          <a:stretch/>
        </p:blipFill>
        <p:spPr bwMode="auto">
          <a:xfrm>
            <a:off x="1274527" y="1532818"/>
            <a:ext cx="6150554" cy="3665398"/>
          </a:xfrm>
          <a:prstGeom prst="rect">
            <a:avLst/>
          </a:prstGeom>
          <a:noFill/>
          <a:extLst>
            <a:ext uri="{909E8E84-426E-40DD-AFC4-6F175D3DCCD1}">
              <a14:hiddenFill xmlns:a14="http://schemas.microsoft.com/office/drawing/2010/main">
                <a:solidFill>
                  <a:srgbClr val="FFFFFF"/>
                </a:solidFill>
              </a14:hiddenFill>
            </a:ext>
          </a:extLst>
        </p:spPr>
      </p:pic>
      <p:sp>
        <p:nvSpPr>
          <p:cNvPr id="12" name="5-Point Star 11">
            <a:extLst>
              <a:ext uri="{FF2B5EF4-FFF2-40B4-BE49-F238E27FC236}">
                <a16:creationId xmlns:a16="http://schemas.microsoft.com/office/drawing/2014/main" id="{1E01A591-8277-994A-9C3D-38971615C9DE}"/>
              </a:ext>
            </a:extLst>
          </p:cNvPr>
          <p:cNvSpPr/>
          <p:nvPr/>
        </p:nvSpPr>
        <p:spPr>
          <a:xfrm>
            <a:off x="1475976" y="3099114"/>
            <a:ext cx="282333" cy="226392"/>
          </a:xfrm>
          <a:prstGeom prst="star5">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5-Point Star 12">
            <a:extLst>
              <a:ext uri="{FF2B5EF4-FFF2-40B4-BE49-F238E27FC236}">
                <a16:creationId xmlns:a16="http://schemas.microsoft.com/office/drawing/2014/main" id="{94FCD204-42DF-2B45-AD22-C175BB63F2FC}"/>
              </a:ext>
            </a:extLst>
          </p:cNvPr>
          <p:cNvSpPr/>
          <p:nvPr/>
        </p:nvSpPr>
        <p:spPr>
          <a:xfrm>
            <a:off x="4516693" y="2201931"/>
            <a:ext cx="282333" cy="226392"/>
          </a:xfrm>
          <a:prstGeom prst="star5">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5-Point Star 13">
            <a:extLst>
              <a:ext uri="{FF2B5EF4-FFF2-40B4-BE49-F238E27FC236}">
                <a16:creationId xmlns:a16="http://schemas.microsoft.com/office/drawing/2014/main" id="{8D6488BB-623A-5E4A-9D63-738F422D7046}"/>
              </a:ext>
            </a:extLst>
          </p:cNvPr>
          <p:cNvSpPr/>
          <p:nvPr/>
        </p:nvSpPr>
        <p:spPr>
          <a:xfrm>
            <a:off x="6688815" y="2178678"/>
            <a:ext cx="282333" cy="226392"/>
          </a:xfrm>
          <a:prstGeom prst="star5">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5-Point Star 14">
            <a:extLst>
              <a:ext uri="{FF2B5EF4-FFF2-40B4-BE49-F238E27FC236}">
                <a16:creationId xmlns:a16="http://schemas.microsoft.com/office/drawing/2014/main" id="{CA251A33-5F40-A04A-A2F5-BE77B7498EB2}"/>
              </a:ext>
            </a:extLst>
          </p:cNvPr>
          <p:cNvSpPr/>
          <p:nvPr/>
        </p:nvSpPr>
        <p:spPr>
          <a:xfrm>
            <a:off x="3026940" y="3603144"/>
            <a:ext cx="282333" cy="226392"/>
          </a:xfrm>
          <a:prstGeom prst="star5">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5-Point Star 15">
            <a:extLst>
              <a:ext uri="{FF2B5EF4-FFF2-40B4-BE49-F238E27FC236}">
                <a16:creationId xmlns:a16="http://schemas.microsoft.com/office/drawing/2014/main" id="{3BEC55AA-2D41-5D4C-8F47-C55B3F404CC4}"/>
              </a:ext>
            </a:extLst>
          </p:cNvPr>
          <p:cNvSpPr/>
          <p:nvPr/>
        </p:nvSpPr>
        <p:spPr>
          <a:xfrm>
            <a:off x="5066681" y="2772051"/>
            <a:ext cx="282333" cy="226392"/>
          </a:xfrm>
          <a:prstGeom prst="star5">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5-Point Star 16">
            <a:extLst>
              <a:ext uri="{FF2B5EF4-FFF2-40B4-BE49-F238E27FC236}">
                <a16:creationId xmlns:a16="http://schemas.microsoft.com/office/drawing/2014/main" id="{BF8A6078-2E19-F44E-9E8F-B51482CAAB74}"/>
              </a:ext>
            </a:extLst>
          </p:cNvPr>
          <p:cNvSpPr/>
          <p:nvPr/>
        </p:nvSpPr>
        <p:spPr>
          <a:xfrm>
            <a:off x="3259144" y="3026298"/>
            <a:ext cx="282333" cy="226392"/>
          </a:xfrm>
          <a:prstGeom prst="star5">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5-Point Star 17">
            <a:extLst>
              <a:ext uri="{FF2B5EF4-FFF2-40B4-BE49-F238E27FC236}">
                <a16:creationId xmlns:a16="http://schemas.microsoft.com/office/drawing/2014/main" id="{EAC5E34A-29D3-904A-B9CA-B9E6F4C16D98}"/>
              </a:ext>
            </a:extLst>
          </p:cNvPr>
          <p:cNvSpPr/>
          <p:nvPr/>
        </p:nvSpPr>
        <p:spPr>
          <a:xfrm>
            <a:off x="6547648" y="2588026"/>
            <a:ext cx="282333" cy="226392"/>
          </a:xfrm>
          <a:prstGeom prst="star5">
            <a:avLst/>
          </a:prstGeom>
          <a:solidFill>
            <a:srgbClr val="EC6756"/>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5-Point Star 18">
            <a:extLst>
              <a:ext uri="{FF2B5EF4-FFF2-40B4-BE49-F238E27FC236}">
                <a16:creationId xmlns:a16="http://schemas.microsoft.com/office/drawing/2014/main" id="{A5E961D6-7CEA-B648-AA09-10D1BA9C7B09}"/>
              </a:ext>
            </a:extLst>
          </p:cNvPr>
          <p:cNvSpPr/>
          <p:nvPr/>
        </p:nvSpPr>
        <p:spPr>
          <a:xfrm>
            <a:off x="1580737" y="3145620"/>
            <a:ext cx="282333" cy="226392"/>
          </a:xfrm>
          <a:prstGeom prst="star5">
            <a:avLst/>
          </a:prstGeom>
          <a:solidFill>
            <a:srgbClr val="EC6756"/>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5-Point Star 19">
            <a:extLst>
              <a:ext uri="{FF2B5EF4-FFF2-40B4-BE49-F238E27FC236}">
                <a16:creationId xmlns:a16="http://schemas.microsoft.com/office/drawing/2014/main" id="{293CEC72-4246-3445-BE10-F30F40EE4E3D}"/>
              </a:ext>
            </a:extLst>
          </p:cNvPr>
          <p:cNvSpPr/>
          <p:nvPr/>
        </p:nvSpPr>
        <p:spPr>
          <a:xfrm>
            <a:off x="6771321" y="2428323"/>
            <a:ext cx="282333" cy="226392"/>
          </a:xfrm>
          <a:prstGeom prst="star5">
            <a:avLst/>
          </a:prstGeom>
          <a:solidFill>
            <a:srgbClr val="EC6756"/>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5-Point Star 20">
            <a:extLst>
              <a:ext uri="{FF2B5EF4-FFF2-40B4-BE49-F238E27FC236}">
                <a16:creationId xmlns:a16="http://schemas.microsoft.com/office/drawing/2014/main" id="{0446ABB2-879A-4B46-9B0E-F7AFD7D898F9}"/>
              </a:ext>
            </a:extLst>
          </p:cNvPr>
          <p:cNvSpPr/>
          <p:nvPr/>
        </p:nvSpPr>
        <p:spPr>
          <a:xfrm>
            <a:off x="4651159" y="3662497"/>
            <a:ext cx="282333" cy="226392"/>
          </a:xfrm>
          <a:prstGeom prst="star5">
            <a:avLst/>
          </a:prstGeom>
          <a:solidFill>
            <a:srgbClr val="EC6756"/>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CCCED55F-DC6D-194C-82E3-BC2C3D2BB19D}"/>
              </a:ext>
            </a:extLst>
          </p:cNvPr>
          <p:cNvSpPr txBox="1"/>
          <p:nvPr/>
        </p:nvSpPr>
        <p:spPr>
          <a:xfrm>
            <a:off x="4991857" y="5126068"/>
            <a:ext cx="3957990" cy="907941"/>
          </a:xfrm>
          <a:prstGeom prst="rect">
            <a:avLst/>
          </a:prstGeom>
          <a:solidFill>
            <a:schemeClr val="bg1"/>
          </a:solidFill>
        </p:spPr>
        <p:txBody>
          <a:bodyPr wrap="square" rtlCol="0">
            <a:spAutoFit/>
          </a:bodyPr>
          <a:lstStyle/>
          <a:p>
            <a:pPr marL="17463">
              <a:spcAft>
                <a:spcPts val="600"/>
              </a:spcAft>
            </a:pPr>
            <a:r>
              <a:rPr lang="en-US" sz="2400" dirty="0">
                <a:latin typeface="Arial" panose="020B0604020202020204" pitchFamily="34" charset="0"/>
                <a:cs typeface="Arial" panose="020B0604020202020204" pitchFamily="34" charset="0"/>
              </a:rPr>
              <a:t>     Primary care</a:t>
            </a:r>
          </a:p>
          <a:p>
            <a:pPr marL="17463">
              <a:spcAft>
                <a:spcPts val="600"/>
              </a:spcAft>
            </a:pPr>
            <a:r>
              <a:rPr lang="en-US" sz="2400" dirty="0">
                <a:latin typeface="Arial" panose="020B0604020202020204" pitchFamily="34" charset="0"/>
                <a:cs typeface="Arial" panose="020B0604020202020204" pitchFamily="34" charset="0"/>
              </a:rPr>
              <a:t>     Emergency department</a:t>
            </a:r>
          </a:p>
        </p:txBody>
      </p:sp>
      <p:sp>
        <p:nvSpPr>
          <p:cNvPr id="23" name="5-Point Star 22">
            <a:extLst>
              <a:ext uri="{FF2B5EF4-FFF2-40B4-BE49-F238E27FC236}">
                <a16:creationId xmlns:a16="http://schemas.microsoft.com/office/drawing/2014/main" id="{D903B655-8385-ED43-B4C6-428E100C8CA4}"/>
              </a:ext>
            </a:extLst>
          </p:cNvPr>
          <p:cNvSpPr/>
          <p:nvPr/>
        </p:nvSpPr>
        <p:spPr>
          <a:xfrm>
            <a:off x="4991857" y="5208616"/>
            <a:ext cx="424651" cy="319403"/>
          </a:xfrm>
          <a:prstGeom prst="star5">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5-Point Star 23">
            <a:extLst>
              <a:ext uri="{FF2B5EF4-FFF2-40B4-BE49-F238E27FC236}">
                <a16:creationId xmlns:a16="http://schemas.microsoft.com/office/drawing/2014/main" id="{37F4B32D-0711-E842-B219-BA0F51620460}"/>
              </a:ext>
            </a:extLst>
          </p:cNvPr>
          <p:cNvSpPr/>
          <p:nvPr/>
        </p:nvSpPr>
        <p:spPr>
          <a:xfrm>
            <a:off x="4991855" y="5610764"/>
            <a:ext cx="424651" cy="319403"/>
          </a:xfrm>
          <a:prstGeom prst="star5">
            <a:avLst/>
          </a:prstGeom>
          <a:solidFill>
            <a:srgbClr val="EC6756"/>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5-Point Star 24">
            <a:extLst>
              <a:ext uri="{FF2B5EF4-FFF2-40B4-BE49-F238E27FC236}">
                <a16:creationId xmlns:a16="http://schemas.microsoft.com/office/drawing/2014/main" id="{5309E074-AF20-624B-A3E5-2A44FEC588A6}"/>
              </a:ext>
            </a:extLst>
          </p:cNvPr>
          <p:cNvSpPr/>
          <p:nvPr/>
        </p:nvSpPr>
        <p:spPr>
          <a:xfrm>
            <a:off x="6719503" y="2448601"/>
            <a:ext cx="282333" cy="226392"/>
          </a:xfrm>
          <a:prstGeom prst="star5">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18122813"/>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9FD53E-49BD-2A4D-98DE-78BDB7373642}"/>
              </a:ext>
            </a:extLst>
          </p:cNvPr>
          <p:cNvSpPr>
            <a:spLocks noGrp="1"/>
          </p:cNvSpPr>
          <p:nvPr>
            <p:ph type="title"/>
          </p:nvPr>
        </p:nvSpPr>
        <p:spPr>
          <a:xfrm>
            <a:off x="365760" y="822960"/>
            <a:ext cx="8173580" cy="458587"/>
          </a:xfrm>
        </p:spPr>
        <p:txBody>
          <a:bodyPr/>
          <a:lstStyle/>
          <a:p>
            <a:r>
              <a:rPr lang="en-US" sz="4000" dirty="0">
                <a:solidFill>
                  <a:schemeClr val="bg1"/>
                </a:solidFill>
                <a:ea typeface="Helvetica Neue" panose="02000503000000020004" pitchFamily="2" charset="0"/>
                <a:cs typeface="Helvetica Neue" panose="02000503000000020004" pitchFamily="2" charset="0"/>
              </a:rPr>
              <a:t>Aim1: Survey Measures</a:t>
            </a:r>
            <a:r>
              <a:rPr lang="en-US" sz="4000" dirty="0">
                <a:ea typeface="Helvetica Neue" panose="02000503000000020004" pitchFamily="2" charset="0"/>
                <a:cs typeface="Helvetica Neue" panose="02000503000000020004" pitchFamily="2" charset="0"/>
              </a:rPr>
              <a:t> </a:t>
            </a:r>
            <a:r>
              <a:rPr lang="en-US" sz="4000" dirty="0">
                <a:solidFill>
                  <a:schemeClr val="bg1"/>
                </a:solidFill>
                <a:ea typeface="Helvetica Neue" panose="02000503000000020004" pitchFamily="2" charset="0"/>
                <a:cs typeface="Helvetica Neue" panose="02000503000000020004" pitchFamily="2" charset="0"/>
              </a:rPr>
              <a:t>of Acceptability</a:t>
            </a:r>
            <a:endParaRPr lang="en-US" sz="4000" dirty="0">
              <a:solidFill>
                <a:schemeClr val="bg1"/>
              </a:solidFill>
            </a:endParaRPr>
          </a:p>
        </p:txBody>
      </p:sp>
      <p:sp>
        <p:nvSpPr>
          <p:cNvPr id="6" name="Content Placeholder 5">
            <a:extLst>
              <a:ext uri="{FF2B5EF4-FFF2-40B4-BE49-F238E27FC236}">
                <a16:creationId xmlns:a16="http://schemas.microsoft.com/office/drawing/2014/main" id="{4349FE62-23D6-6441-BE1E-AB120BE59B8E}"/>
              </a:ext>
            </a:extLst>
          </p:cNvPr>
          <p:cNvSpPr>
            <a:spLocks noGrp="1"/>
          </p:cNvSpPr>
          <p:nvPr>
            <p:ph idx="1"/>
          </p:nvPr>
        </p:nvSpPr>
        <p:spPr>
          <a:xfrm>
            <a:off x="459688" y="1600200"/>
            <a:ext cx="8137665" cy="2932045"/>
          </a:xfrm>
        </p:spPr>
        <p:txBody>
          <a:bodyPr/>
          <a:lstStyle/>
          <a:p>
            <a:pPr marL="557361" indent="-557361">
              <a:spcAft>
                <a:spcPts val="900"/>
              </a:spcAft>
              <a:buSzPct val="111000"/>
              <a:buFont typeface="+mj-lt"/>
              <a:buAutoNum type="arabicPeriod"/>
            </a:pPr>
            <a:r>
              <a:rPr lang="en-US" sz="2800" dirty="0">
                <a:solidFill>
                  <a:schemeClr val="bg1"/>
                </a:solidFill>
                <a:latin typeface="Arial" panose="020B0604020202020204" pitchFamily="34" charset="0"/>
                <a:cs typeface="Arial" panose="020B0604020202020204" pitchFamily="34" charset="0"/>
              </a:rPr>
              <a:t>“Do you think it is appropriate to be asked these questions about your social and economic needs at [‘this clinic’ or ‘this emergency department’]?”</a:t>
            </a:r>
          </a:p>
          <a:p>
            <a:pPr marL="557361" indent="-557361">
              <a:spcAft>
                <a:spcPts val="900"/>
              </a:spcAft>
              <a:buSzPct val="111000"/>
              <a:buFont typeface="+mj-lt"/>
              <a:buAutoNum type="arabicPeriod"/>
            </a:pPr>
            <a:r>
              <a:rPr lang="en-US" sz="2800" dirty="0">
                <a:solidFill>
                  <a:schemeClr val="bg1"/>
                </a:solidFill>
                <a:latin typeface="Arial" panose="020B0604020202020204" pitchFamily="34" charset="0"/>
                <a:cs typeface="Arial" panose="020B0604020202020204" pitchFamily="34" charset="0"/>
              </a:rPr>
              <a:t>“Would you be comfortable having these kinds of needs included in your health records (also known as your medical record or chart)?”</a:t>
            </a:r>
            <a:endParaRPr lang="en-US" sz="2800" dirty="0">
              <a:solidFill>
                <a:schemeClr val="bg1"/>
              </a:solidFill>
              <a:latin typeface="Arial" panose="020B0604020202020204" pitchFamily="34" charset="0"/>
              <a:ea typeface="Helvetica Neue" panose="02000503000000020004" pitchFamily="2" charset="0"/>
              <a:cs typeface="Arial" panose="020B0604020202020204" pitchFamily="34" charset="0"/>
            </a:endParaRPr>
          </a:p>
        </p:txBody>
      </p:sp>
    </p:spTree>
    <p:extLst>
      <p:ext uri="{BB962C8B-B14F-4D97-AF65-F5344CB8AC3E}">
        <p14:creationId xmlns:p14="http://schemas.microsoft.com/office/powerpoint/2010/main" val="215957253"/>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3586" y="301752"/>
            <a:ext cx="8173580" cy="612648"/>
          </a:xfrm>
        </p:spPr>
        <p:txBody>
          <a:bodyPr/>
          <a:lstStyle/>
          <a:p>
            <a:r>
              <a:rPr lang="en-US" sz="4000"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rPr>
              <a:t>Results</a:t>
            </a:r>
          </a:p>
        </p:txBody>
      </p:sp>
      <p:sp>
        <p:nvSpPr>
          <p:cNvPr id="11" name="Rectangle 10">
            <a:extLst>
              <a:ext uri="{FF2B5EF4-FFF2-40B4-BE49-F238E27FC236}">
                <a16:creationId xmlns:a16="http://schemas.microsoft.com/office/drawing/2014/main" id="{B92FDFCD-429A-804E-913A-D4054F0BE926}"/>
              </a:ext>
            </a:extLst>
          </p:cNvPr>
          <p:cNvSpPr/>
          <p:nvPr/>
        </p:nvSpPr>
        <p:spPr>
          <a:xfrm>
            <a:off x="3064511" y="547323"/>
            <a:ext cx="2951727" cy="988985"/>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latin typeface="Arial" panose="020B0604020202020204" pitchFamily="34" charset="0"/>
                <a:cs typeface="Arial" panose="020B0604020202020204" pitchFamily="34" charset="0"/>
              </a:rPr>
              <a:t>Assess for eligibility </a:t>
            </a:r>
          </a:p>
          <a:p>
            <a:pPr algn="ctr"/>
            <a:r>
              <a:rPr lang="en-US" sz="2200" dirty="0">
                <a:solidFill>
                  <a:schemeClr val="tx1"/>
                </a:solidFill>
                <a:latin typeface="Arial" panose="020B0604020202020204" pitchFamily="34" charset="0"/>
                <a:cs typeface="Arial" panose="020B0604020202020204" pitchFamily="34" charset="0"/>
              </a:rPr>
              <a:t>(n=1771)</a:t>
            </a:r>
          </a:p>
        </p:txBody>
      </p:sp>
      <p:sp>
        <p:nvSpPr>
          <p:cNvPr id="13" name="Rectangle 12">
            <a:extLst>
              <a:ext uri="{FF2B5EF4-FFF2-40B4-BE49-F238E27FC236}">
                <a16:creationId xmlns:a16="http://schemas.microsoft.com/office/drawing/2014/main" id="{75C0E7B1-5D61-1B4C-BEBA-669B6A67788D}"/>
              </a:ext>
            </a:extLst>
          </p:cNvPr>
          <p:cNvSpPr/>
          <p:nvPr/>
        </p:nvSpPr>
        <p:spPr>
          <a:xfrm>
            <a:off x="3073870" y="3086986"/>
            <a:ext cx="2951727" cy="730523"/>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latin typeface="Arial" panose="020B0604020202020204" pitchFamily="34" charset="0"/>
                <a:cs typeface="Arial" panose="020B0604020202020204" pitchFamily="34" charset="0"/>
              </a:rPr>
              <a:t>Began survey (n=1090)</a:t>
            </a:r>
          </a:p>
        </p:txBody>
      </p:sp>
      <p:sp>
        <p:nvSpPr>
          <p:cNvPr id="14" name="Rectangle 13">
            <a:extLst>
              <a:ext uri="{FF2B5EF4-FFF2-40B4-BE49-F238E27FC236}">
                <a16:creationId xmlns:a16="http://schemas.microsoft.com/office/drawing/2014/main" id="{14D4B948-D77F-F54C-B488-D0928A251BEA}"/>
              </a:ext>
            </a:extLst>
          </p:cNvPr>
          <p:cNvSpPr/>
          <p:nvPr/>
        </p:nvSpPr>
        <p:spPr>
          <a:xfrm>
            <a:off x="2713627" y="4569068"/>
            <a:ext cx="3653496" cy="77857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latin typeface="Arial" panose="020B0604020202020204" pitchFamily="34" charset="0"/>
                <a:cs typeface="Arial" panose="020B0604020202020204" pitchFamily="34" charset="0"/>
              </a:rPr>
              <a:t>Completed at least 50% of survey (n=1054)</a:t>
            </a:r>
          </a:p>
        </p:txBody>
      </p:sp>
      <p:sp>
        <p:nvSpPr>
          <p:cNvPr id="15" name="Rectangle 14">
            <a:extLst>
              <a:ext uri="{FF2B5EF4-FFF2-40B4-BE49-F238E27FC236}">
                <a16:creationId xmlns:a16="http://schemas.microsoft.com/office/drawing/2014/main" id="{B49D4D6D-7F54-824D-9985-A9A0284484A8}"/>
              </a:ext>
            </a:extLst>
          </p:cNvPr>
          <p:cNvSpPr/>
          <p:nvPr/>
        </p:nvSpPr>
        <p:spPr>
          <a:xfrm>
            <a:off x="5597650" y="1619004"/>
            <a:ext cx="3029516" cy="1377359"/>
          </a:xfrm>
          <a:prstGeom prst="rect">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200" dirty="0">
                <a:solidFill>
                  <a:schemeClr val="bg1"/>
                </a:solidFill>
                <a:latin typeface="Arial" panose="020B0604020202020204" pitchFamily="34" charset="0"/>
                <a:cs typeface="Arial" panose="020B0604020202020204" pitchFamily="34" charset="0"/>
              </a:rPr>
              <a:t>Excluded (n=681)</a:t>
            </a:r>
          </a:p>
          <a:p>
            <a:pPr marL="214370" indent="-214370">
              <a:buFontTx/>
              <a:buChar char="-"/>
            </a:pPr>
            <a:r>
              <a:rPr lang="en-US" sz="2200" dirty="0">
                <a:solidFill>
                  <a:schemeClr val="bg1"/>
                </a:solidFill>
                <a:latin typeface="Arial" panose="020B0604020202020204" pitchFamily="34" charset="0"/>
                <a:cs typeface="Arial" panose="020B0604020202020204" pitchFamily="34" charset="0"/>
              </a:rPr>
              <a:t>Declined (n=488)</a:t>
            </a:r>
          </a:p>
          <a:p>
            <a:pPr marL="214370" indent="-214370">
              <a:buFontTx/>
              <a:buChar char="-"/>
            </a:pPr>
            <a:r>
              <a:rPr lang="en-US" sz="2200" dirty="0">
                <a:solidFill>
                  <a:schemeClr val="bg1"/>
                </a:solidFill>
                <a:latin typeface="Arial" panose="020B0604020202020204" pitchFamily="34" charset="0"/>
                <a:cs typeface="Arial" panose="020B0604020202020204" pitchFamily="34" charset="0"/>
              </a:rPr>
              <a:t>Did not meet criteria (n=193)</a:t>
            </a:r>
          </a:p>
        </p:txBody>
      </p:sp>
      <p:sp>
        <p:nvSpPr>
          <p:cNvPr id="16" name="Rectangle 15">
            <a:extLst>
              <a:ext uri="{FF2B5EF4-FFF2-40B4-BE49-F238E27FC236}">
                <a16:creationId xmlns:a16="http://schemas.microsoft.com/office/drawing/2014/main" id="{8FC70E2F-A3B3-BC48-A1CB-D328B0AE7D9D}"/>
              </a:ext>
            </a:extLst>
          </p:cNvPr>
          <p:cNvSpPr/>
          <p:nvPr/>
        </p:nvSpPr>
        <p:spPr>
          <a:xfrm>
            <a:off x="5612420" y="3904843"/>
            <a:ext cx="3208547" cy="576890"/>
          </a:xfrm>
          <a:prstGeom prst="rect">
            <a:avLst/>
          </a:prstGeom>
          <a:solidFill>
            <a:schemeClr val="tx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bg1"/>
                </a:solidFill>
                <a:latin typeface="Arial" panose="020B0604020202020204" pitchFamily="34" charset="0"/>
                <a:cs typeface="Arial" panose="020B0604020202020204" pitchFamily="34" charset="0"/>
              </a:rPr>
              <a:t>Did not complete (n=32)</a:t>
            </a:r>
          </a:p>
        </p:txBody>
      </p:sp>
      <p:cxnSp>
        <p:nvCxnSpPr>
          <p:cNvPr id="17" name="Straight Connector 16">
            <a:extLst>
              <a:ext uri="{FF2B5EF4-FFF2-40B4-BE49-F238E27FC236}">
                <a16:creationId xmlns:a16="http://schemas.microsoft.com/office/drawing/2014/main" id="{9D597B3B-1771-1641-813D-AC0692600225}"/>
              </a:ext>
            </a:extLst>
          </p:cNvPr>
          <p:cNvCxnSpPr>
            <a:cxnSpLocks/>
            <a:stCxn id="11" idx="2"/>
            <a:endCxn id="13" idx="0"/>
          </p:cNvCxnSpPr>
          <p:nvPr/>
        </p:nvCxnSpPr>
        <p:spPr>
          <a:xfrm>
            <a:off x="4540375" y="1536308"/>
            <a:ext cx="9359" cy="1550678"/>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A50B7EAE-B5A9-C24E-A987-EDCDC9B9D39F}"/>
              </a:ext>
            </a:extLst>
          </p:cNvPr>
          <p:cNvCxnSpPr>
            <a:cxnSpLocks/>
            <a:endCxn id="15" idx="1"/>
          </p:cNvCxnSpPr>
          <p:nvPr/>
        </p:nvCxnSpPr>
        <p:spPr>
          <a:xfrm>
            <a:off x="4549733" y="2307683"/>
            <a:ext cx="1047917" cy="1"/>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3E437FB0-B608-7C40-920F-71A45C736A35}"/>
              </a:ext>
            </a:extLst>
          </p:cNvPr>
          <p:cNvCxnSpPr>
            <a:cxnSpLocks/>
          </p:cNvCxnSpPr>
          <p:nvPr/>
        </p:nvCxnSpPr>
        <p:spPr>
          <a:xfrm flipH="1" flipV="1">
            <a:off x="4531814" y="4183236"/>
            <a:ext cx="1072045" cy="15545"/>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5D9539A7-1E98-794D-8831-F2E1C83B7C9C}"/>
              </a:ext>
            </a:extLst>
          </p:cNvPr>
          <p:cNvCxnSpPr>
            <a:cxnSpLocks/>
            <a:stCxn id="13" idx="2"/>
            <a:endCxn id="14" idx="0"/>
          </p:cNvCxnSpPr>
          <p:nvPr/>
        </p:nvCxnSpPr>
        <p:spPr>
          <a:xfrm flipH="1">
            <a:off x="4540375" y="3817509"/>
            <a:ext cx="9359" cy="751559"/>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
        <p:nvSpPr>
          <p:cNvPr id="21" name="Rectangle 20">
            <a:extLst>
              <a:ext uri="{FF2B5EF4-FFF2-40B4-BE49-F238E27FC236}">
                <a16:creationId xmlns:a16="http://schemas.microsoft.com/office/drawing/2014/main" id="{1F762537-0674-6C47-9E7B-46ABDA85DD60}"/>
              </a:ext>
            </a:extLst>
          </p:cNvPr>
          <p:cNvSpPr/>
          <p:nvPr/>
        </p:nvSpPr>
        <p:spPr>
          <a:xfrm>
            <a:off x="2431473" y="5571594"/>
            <a:ext cx="4218709" cy="667115"/>
          </a:xfrm>
          <a:prstGeom prst="rect">
            <a:avLst/>
          </a:prstGeom>
          <a:solidFill>
            <a:srgbClr val="CAF0C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dirty="0">
                <a:solidFill>
                  <a:schemeClr val="tx1"/>
                </a:solidFill>
                <a:latin typeface="Arial" panose="020B0604020202020204" pitchFamily="34" charset="0"/>
                <a:cs typeface="Arial" panose="020B0604020202020204" pitchFamily="34" charset="0"/>
              </a:rPr>
              <a:t>Responded to question about interest in assistance (n=1021)</a:t>
            </a:r>
          </a:p>
        </p:txBody>
      </p:sp>
      <p:cxnSp>
        <p:nvCxnSpPr>
          <p:cNvPr id="22" name="Straight Connector 21">
            <a:extLst>
              <a:ext uri="{FF2B5EF4-FFF2-40B4-BE49-F238E27FC236}">
                <a16:creationId xmlns:a16="http://schemas.microsoft.com/office/drawing/2014/main" id="{2D8771AE-6213-5442-BCCE-CFADE19D7EB4}"/>
              </a:ext>
            </a:extLst>
          </p:cNvPr>
          <p:cNvCxnSpPr>
            <a:cxnSpLocks/>
            <a:stCxn id="14" idx="2"/>
            <a:endCxn id="21" idx="0"/>
          </p:cNvCxnSpPr>
          <p:nvPr/>
        </p:nvCxnSpPr>
        <p:spPr>
          <a:xfrm>
            <a:off x="4540375" y="5347641"/>
            <a:ext cx="453" cy="223953"/>
          </a:xfrm>
          <a:prstGeom prst="line">
            <a:avLst/>
          </a:prstGeom>
          <a:ln>
            <a:solidFill>
              <a:schemeClr val="tx1"/>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815212442"/>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3586" y="304801"/>
            <a:ext cx="8173580" cy="611449"/>
          </a:xfrm>
        </p:spPr>
        <p:txBody>
          <a:bodyPr/>
          <a:lstStyle/>
          <a:p>
            <a:r>
              <a:rPr lang="en-US" sz="4000"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rPr>
              <a:t>Results: Participant Demographics</a:t>
            </a:r>
          </a:p>
        </p:txBody>
      </p:sp>
      <p:sp>
        <p:nvSpPr>
          <p:cNvPr id="7" name="Content Placeholder 5"/>
          <p:cNvSpPr txBox="1">
            <a:spLocks/>
          </p:cNvSpPr>
          <p:nvPr/>
        </p:nvSpPr>
        <p:spPr>
          <a:xfrm>
            <a:off x="612911" y="1341121"/>
            <a:ext cx="10850220" cy="3909393"/>
          </a:xfrm>
          <a:prstGeom prst="rect">
            <a:avLst/>
          </a:prstGeom>
        </p:spPr>
        <p:txBody>
          <a:bodyPr vert="horz" lIns="121920" tIns="60960" rIns="121920" bIns="60960" rtlCol="0">
            <a:noAutofit/>
          </a:bodyPr>
          <a:lstStyle>
            <a:lvl1pPr marL="221456" indent="-221456" algn="l" defTabSz="480060" rtl="0" eaLnBrk="1" latinLnBrk="0" hangingPunct="1">
              <a:lnSpc>
                <a:spcPct val="100000"/>
              </a:lnSpc>
              <a:spcBef>
                <a:spcPts val="0"/>
              </a:spcBef>
              <a:spcAft>
                <a:spcPts val="450"/>
              </a:spcAft>
              <a:buClr>
                <a:schemeClr val="accent1"/>
              </a:buClr>
              <a:buSzPct val="80000"/>
              <a:buFont typeface="Wingdings" charset="2"/>
              <a:buChar char="§"/>
              <a:tabLst/>
              <a:defRPr lang="en-US" sz="1650" b="0" kern="1200" dirty="0" smtClean="0">
                <a:solidFill>
                  <a:schemeClr val="tx1"/>
                </a:solidFill>
                <a:latin typeface="+mn-lt"/>
                <a:ea typeface="+mn-ea"/>
                <a:cs typeface="+mn-cs"/>
              </a:defRPr>
            </a:lvl1pPr>
            <a:lvl2pPr marL="434579" indent="-213122" algn="l" defTabSz="480060" rtl="0" eaLnBrk="1" latinLnBrk="0" hangingPunct="1">
              <a:lnSpc>
                <a:spcPct val="100000"/>
              </a:lnSpc>
              <a:spcBef>
                <a:spcPts val="0"/>
              </a:spcBef>
              <a:spcAft>
                <a:spcPts val="450"/>
              </a:spcAft>
              <a:buClr>
                <a:schemeClr val="accent5">
                  <a:lumMod val="50000"/>
                </a:schemeClr>
              </a:buClr>
              <a:buSzPct val="100000"/>
              <a:buFont typeface=".AppleSystemUIFont" charset="0"/>
              <a:buChar char="-"/>
              <a:tabLst/>
              <a:defRPr lang="en-US" sz="1500" b="0" kern="1200" dirty="0" smtClean="0">
                <a:solidFill>
                  <a:schemeClr val="tx1"/>
                </a:solidFill>
                <a:latin typeface="+mn-lt"/>
                <a:ea typeface="+mn-ea"/>
                <a:cs typeface="+mn-cs"/>
              </a:defRPr>
            </a:lvl2pPr>
            <a:lvl3pPr marL="604838" indent="-170260" algn="l" defTabSz="480060" rtl="0" eaLnBrk="1" latinLnBrk="0" hangingPunct="1">
              <a:lnSpc>
                <a:spcPct val="100000"/>
              </a:lnSpc>
              <a:spcBef>
                <a:spcPts val="0"/>
              </a:spcBef>
              <a:spcAft>
                <a:spcPts val="450"/>
              </a:spcAft>
              <a:buClr>
                <a:schemeClr val="accent1"/>
              </a:buClr>
              <a:buSzPct val="80000"/>
              <a:buFont typeface="Wingdings" charset="2"/>
              <a:buChar char="§"/>
              <a:tabLst/>
              <a:defRPr lang="en-US" sz="1350" b="0" kern="1200" dirty="0" smtClean="0">
                <a:solidFill>
                  <a:schemeClr val="tx1"/>
                </a:solidFill>
                <a:latin typeface="+mn-lt"/>
                <a:ea typeface="+mn-ea"/>
                <a:cs typeface="+mn-cs"/>
              </a:defRPr>
            </a:lvl3pPr>
            <a:lvl4pPr marL="771525" indent="-166688" algn="l" defTabSz="480060" rtl="0" eaLnBrk="1" latinLnBrk="0" hangingPunct="1">
              <a:lnSpc>
                <a:spcPct val="100000"/>
              </a:lnSpc>
              <a:spcBef>
                <a:spcPts val="0"/>
              </a:spcBef>
              <a:spcAft>
                <a:spcPts val="450"/>
              </a:spcAft>
              <a:buClr>
                <a:schemeClr val="accent5">
                  <a:lumMod val="50000"/>
                </a:schemeClr>
              </a:buClr>
              <a:buSzPct val="100000"/>
              <a:buFont typeface=".AppleSystemUIFont" charset="0"/>
              <a:buChar char="-"/>
              <a:tabLst/>
              <a:defRPr lang="en-US" sz="1200" b="0" kern="1200" dirty="0" smtClean="0">
                <a:solidFill>
                  <a:schemeClr val="tx1"/>
                </a:solidFill>
                <a:latin typeface="+mn-lt"/>
                <a:ea typeface="+mn-ea"/>
                <a:cs typeface="+mn-cs"/>
              </a:defRPr>
            </a:lvl4pPr>
            <a:lvl5pPr marL="984647" indent="-170260" algn="l" defTabSz="480060" rtl="0" eaLnBrk="1" latinLnBrk="0" hangingPunct="1">
              <a:lnSpc>
                <a:spcPct val="200000"/>
              </a:lnSpc>
              <a:spcBef>
                <a:spcPts val="0"/>
              </a:spcBef>
              <a:buClr>
                <a:srgbClr val="18A3AC"/>
              </a:buClr>
              <a:buSzPct val="80000"/>
              <a:buFont typeface="Wingdings" charset="2"/>
              <a:buChar char="§"/>
              <a:defRPr lang="en-US" sz="1500" b="0" kern="1200" dirty="0">
                <a:solidFill>
                  <a:schemeClr val="tx1"/>
                </a:solidFill>
                <a:latin typeface="+mj-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endParaRPr lang="en-US" sz="3733" dirty="0"/>
          </a:p>
        </p:txBody>
      </p:sp>
      <p:graphicFrame>
        <p:nvGraphicFramePr>
          <p:cNvPr id="13" name="Table 12">
            <a:extLst>
              <a:ext uri="{FF2B5EF4-FFF2-40B4-BE49-F238E27FC236}">
                <a16:creationId xmlns:a16="http://schemas.microsoft.com/office/drawing/2014/main" id="{B020C5BD-62C6-374C-880D-F308F147CD2F}"/>
              </a:ext>
            </a:extLst>
          </p:cNvPr>
          <p:cNvGraphicFramePr>
            <a:graphicFrameLocks noGrp="1"/>
          </p:cNvGraphicFramePr>
          <p:nvPr>
            <p:extLst>
              <p:ext uri="{D42A27DB-BD31-4B8C-83A1-F6EECF244321}">
                <p14:modId xmlns:p14="http://schemas.microsoft.com/office/powerpoint/2010/main" val="3478926631"/>
              </p:ext>
            </p:extLst>
          </p:nvPr>
        </p:nvGraphicFramePr>
        <p:xfrm>
          <a:off x="1663943" y="1391700"/>
          <a:ext cx="5752866" cy="4439046"/>
        </p:xfrm>
        <a:graphic>
          <a:graphicData uri="http://schemas.openxmlformats.org/drawingml/2006/table">
            <a:tbl>
              <a:tblPr firstRow="1" bandRow="1">
                <a:tableStyleId>{5C22544A-7EE6-4342-B048-85BDC9FD1C3A}</a:tableStyleId>
              </a:tblPr>
              <a:tblGrid>
                <a:gridCol w="3977749">
                  <a:extLst>
                    <a:ext uri="{9D8B030D-6E8A-4147-A177-3AD203B41FA5}">
                      <a16:colId xmlns:a16="http://schemas.microsoft.com/office/drawing/2014/main" val="20000"/>
                    </a:ext>
                  </a:extLst>
                </a:gridCol>
                <a:gridCol w="1775117">
                  <a:extLst>
                    <a:ext uri="{9D8B030D-6E8A-4147-A177-3AD203B41FA5}">
                      <a16:colId xmlns:a16="http://schemas.microsoft.com/office/drawing/2014/main" val="20002"/>
                    </a:ext>
                  </a:extLst>
                </a:gridCol>
              </a:tblGrid>
              <a:tr h="1078589">
                <a:tc>
                  <a:txBody>
                    <a:bodyPr/>
                    <a:lstStyle/>
                    <a:p>
                      <a:endParaRPr lang="en-US" sz="2200" b="0" i="0" dirty="0">
                        <a:latin typeface="Arial" panose="020B0604020202020204" pitchFamily="34" charset="0"/>
                        <a:cs typeface="Arial" panose="020B0604020202020204" pitchFamily="34" charset="0"/>
                      </a:endParaRPr>
                    </a:p>
                  </a:txBody>
                  <a:tcPr marL="68598" marR="68598" marT="34299" marB="34299"/>
                </a:tc>
                <a:tc>
                  <a:txBody>
                    <a:bodyPr/>
                    <a:lstStyle/>
                    <a:p>
                      <a:pPr algn="ctr">
                        <a:lnSpc>
                          <a:spcPct val="115000"/>
                        </a:lnSpc>
                      </a:pPr>
                      <a:r>
                        <a:rPr lang="en-US" sz="2200" dirty="0">
                          <a:effectLst/>
                          <a:latin typeface="Arial" panose="020B0604020202020204" pitchFamily="34" charset="0"/>
                          <a:cs typeface="Arial" panose="020B0604020202020204" pitchFamily="34" charset="0"/>
                        </a:rPr>
                        <a:t>Survey only </a:t>
                      </a:r>
                      <a:r>
                        <a:rPr lang="en-US" sz="2200" b="0" dirty="0">
                          <a:effectLst/>
                          <a:latin typeface="Arial" panose="020B0604020202020204" pitchFamily="34" charset="0"/>
                          <a:cs typeface="Arial" panose="020B0604020202020204" pitchFamily="34" charset="0"/>
                        </a:rPr>
                        <a:t>(n=1021)</a:t>
                      </a:r>
                    </a:p>
                    <a:p>
                      <a:pPr algn="ctr">
                        <a:lnSpc>
                          <a:spcPct val="115000"/>
                        </a:lnSpc>
                      </a:pPr>
                      <a:r>
                        <a:rPr lang="en-US" sz="2200" b="0" dirty="0">
                          <a:effectLst/>
                          <a:latin typeface="Arial" panose="020B0604020202020204" pitchFamily="34" charset="0"/>
                          <a:cs typeface="Arial" panose="020B0604020202020204" pitchFamily="34" charset="0"/>
                        </a:rPr>
                        <a:t>%</a:t>
                      </a:r>
                    </a:p>
                  </a:txBody>
                  <a:tcPr marL="27630" marR="27630" marT="27630" marB="27630"/>
                </a:tc>
                <a:extLst>
                  <a:ext uri="{0D108BD9-81ED-4DB2-BD59-A6C34878D82A}">
                    <a16:rowId xmlns:a16="http://schemas.microsoft.com/office/drawing/2014/main" val="10000"/>
                  </a:ext>
                </a:extLst>
              </a:tr>
              <a:tr h="380468">
                <a:tc>
                  <a:txBody>
                    <a:bodyPr/>
                    <a:lstStyle/>
                    <a:p>
                      <a:r>
                        <a:rPr lang="en-US" sz="2200" dirty="0">
                          <a:latin typeface="Arial" panose="020B0604020202020204" pitchFamily="34" charset="0"/>
                          <a:cs typeface="Arial" panose="020B0604020202020204" pitchFamily="34" charset="0"/>
                        </a:rPr>
                        <a:t>Female</a:t>
                      </a:r>
                    </a:p>
                  </a:txBody>
                  <a:tcPr marL="68598" marR="68598" marT="34299" marB="34299"/>
                </a:tc>
                <a:tc>
                  <a:txBody>
                    <a:bodyPr/>
                    <a:lstStyle/>
                    <a:p>
                      <a:pPr algn="ctr">
                        <a:lnSpc>
                          <a:spcPct val="115000"/>
                        </a:lnSpc>
                      </a:pPr>
                      <a:r>
                        <a:rPr lang="en-US" sz="2200" dirty="0">
                          <a:effectLst/>
                          <a:latin typeface="Arial" panose="020B0604020202020204" pitchFamily="34" charset="0"/>
                          <a:cs typeface="Arial" panose="020B0604020202020204" pitchFamily="34" charset="0"/>
                        </a:rPr>
                        <a:t>71</a:t>
                      </a:r>
                    </a:p>
                  </a:txBody>
                  <a:tcPr marL="27630" marR="27630" marT="27630" marB="27630"/>
                </a:tc>
                <a:extLst>
                  <a:ext uri="{0D108BD9-81ED-4DB2-BD59-A6C34878D82A}">
                    <a16:rowId xmlns:a16="http://schemas.microsoft.com/office/drawing/2014/main" val="10001"/>
                  </a:ext>
                </a:extLst>
              </a:tr>
              <a:tr h="380468">
                <a:tc>
                  <a:txBody>
                    <a:bodyPr/>
                    <a:lstStyle/>
                    <a:p>
                      <a:r>
                        <a:rPr lang="en-US" sz="2200" dirty="0">
                          <a:latin typeface="Arial" panose="020B0604020202020204" pitchFamily="34" charset="0"/>
                          <a:cs typeface="Arial" panose="020B0604020202020204" pitchFamily="34" charset="0"/>
                        </a:rPr>
                        <a:t>Adult patient</a:t>
                      </a:r>
                    </a:p>
                  </a:txBody>
                  <a:tcPr marL="68598" marR="68598" marT="34299" marB="34299"/>
                </a:tc>
                <a:tc>
                  <a:txBody>
                    <a:bodyPr/>
                    <a:lstStyle/>
                    <a:p>
                      <a:pPr algn="ctr">
                        <a:lnSpc>
                          <a:spcPct val="115000"/>
                        </a:lnSpc>
                      </a:pPr>
                      <a:r>
                        <a:rPr lang="en-US" sz="2200" dirty="0">
                          <a:effectLst/>
                          <a:latin typeface="Arial" panose="020B0604020202020204" pitchFamily="34" charset="0"/>
                          <a:cs typeface="Arial" panose="020B0604020202020204" pitchFamily="34" charset="0"/>
                        </a:rPr>
                        <a:t>78</a:t>
                      </a:r>
                    </a:p>
                  </a:txBody>
                  <a:tcPr marL="27630" marR="27630" marT="27630" marB="27630" anchor="b"/>
                </a:tc>
                <a:extLst>
                  <a:ext uri="{0D108BD9-81ED-4DB2-BD59-A6C34878D82A}">
                    <a16:rowId xmlns:a16="http://schemas.microsoft.com/office/drawing/2014/main" val="10002"/>
                  </a:ext>
                </a:extLst>
              </a:tr>
              <a:tr h="380468">
                <a:tc>
                  <a:txBody>
                    <a:bodyPr/>
                    <a:lstStyle/>
                    <a:p>
                      <a:r>
                        <a:rPr lang="en-US" sz="2200" dirty="0">
                          <a:latin typeface="Arial" panose="020B0604020202020204" pitchFamily="34" charset="0"/>
                          <a:cs typeface="Arial" panose="020B0604020202020204" pitchFamily="34" charset="0"/>
                        </a:rPr>
                        <a:t>FPL &lt;101%</a:t>
                      </a:r>
                    </a:p>
                  </a:txBody>
                  <a:tcPr marL="68598" marR="68598" marT="34299" marB="34299"/>
                </a:tc>
                <a:tc>
                  <a:txBody>
                    <a:bodyPr/>
                    <a:lstStyle/>
                    <a:p>
                      <a:pPr algn="ctr">
                        <a:lnSpc>
                          <a:spcPct val="115000"/>
                        </a:lnSpc>
                      </a:pPr>
                      <a:r>
                        <a:rPr lang="en-US" sz="2200" b="0" dirty="0">
                          <a:effectLst/>
                          <a:latin typeface="Arial" panose="020B0604020202020204" pitchFamily="34" charset="0"/>
                          <a:cs typeface="Arial" panose="020B0604020202020204" pitchFamily="34" charset="0"/>
                        </a:rPr>
                        <a:t>38</a:t>
                      </a:r>
                    </a:p>
                  </a:txBody>
                  <a:tcPr marL="27630" marR="27630" marT="27630" marB="27630"/>
                </a:tc>
                <a:extLst>
                  <a:ext uri="{0D108BD9-81ED-4DB2-BD59-A6C34878D82A}">
                    <a16:rowId xmlns:a16="http://schemas.microsoft.com/office/drawing/2014/main" val="10003"/>
                  </a:ext>
                </a:extLst>
              </a:tr>
              <a:tr h="380468">
                <a:tc>
                  <a:txBody>
                    <a:bodyPr/>
                    <a:lstStyle/>
                    <a:p>
                      <a:r>
                        <a:rPr lang="en-US" sz="2200" dirty="0">
                          <a:latin typeface="Arial" panose="020B0604020202020204" pitchFamily="34" charset="0"/>
                          <a:cs typeface="Arial" panose="020B0604020202020204" pitchFamily="34" charset="0"/>
                        </a:rPr>
                        <a:t>Spanish</a:t>
                      </a:r>
                      <a:r>
                        <a:rPr lang="en-US" sz="2200" baseline="0" dirty="0">
                          <a:latin typeface="Arial" panose="020B0604020202020204" pitchFamily="34" charset="0"/>
                          <a:cs typeface="Arial" panose="020B0604020202020204" pitchFamily="34" charset="0"/>
                        </a:rPr>
                        <a:t> speaker</a:t>
                      </a:r>
                      <a:endParaRPr lang="en-US" sz="2200" dirty="0">
                        <a:latin typeface="Arial" panose="020B0604020202020204" pitchFamily="34" charset="0"/>
                        <a:cs typeface="Arial" panose="020B0604020202020204" pitchFamily="34" charset="0"/>
                      </a:endParaRPr>
                    </a:p>
                  </a:txBody>
                  <a:tcPr marL="68598" marR="68598" marT="34299" marB="34299"/>
                </a:tc>
                <a:tc>
                  <a:txBody>
                    <a:bodyPr/>
                    <a:lstStyle/>
                    <a:p>
                      <a:pPr algn="ctr">
                        <a:lnSpc>
                          <a:spcPct val="115000"/>
                        </a:lnSpc>
                      </a:pPr>
                      <a:r>
                        <a:rPr lang="en-US" sz="2200" dirty="0">
                          <a:effectLst/>
                          <a:latin typeface="Arial" panose="020B0604020202020204" pitchFamily="34" charset="0"/>
                          <a:cs typeface="Arial" panose="020B0604020202020204" pitchFamily="34" charset="0"/>
                        </a:rPr>
                        <a:t>17</a:t>
                      </a:r>
                    </a:p>
                  </a:txBody>
                  <a:tcPr marL="27630" marR="27630" marT="27630" marB="27630" anchor="b"/>
                </a:tc>
                <a:extLst>
                  <a:ext uri="{0D108BD9-81ED-4DB2-BD59-A6C34878D82A}">
                    <a16:rowId xmlns:a16="http://schemas.microsoft.com/office/drawing/2014/main" val="10004"/>
                  </a:ext>
                </a:extLst>
              </a:tr>
              <a:tr h="379414">
                <a:tc gridSpan="2">
                  <a:txBody>
                    <a:bodyPr/>
                    <a:lstStyle/>
                    <a:p>
                      <a:r>
                        <a:rPr lang="en-US" sz="2200" dirty="0">
                          <a:latin typeface="Arial" panose="020B0604020202020204" pitchFamily="34" charset="0"/>
                          <a:cs typeface="Arial" panose="020B0604020202020204" pitchFamily="34" charset="0"/>
                        </a:rPr>
                        <a:t>Race/Ethnicity</a:t>
                      </a:r>
                    </a:p>
                  </a:txBody>
                  <a:tcPr marL="68598" marR="68598" marT="34299" marB="34299"/>
                </a:tc>
                <a:tc hMerge="1">
                  <a:txBody>
                    <a:bodyPr/>
                    <a:lstStyle/>
                    <a:p>
                      <a:pPr algn="ctr"/>
                      <a:endParaRPr lang="en-US" sz="2400" b="0" i="0" dirty="0">
                        <a:latin typeface="Arial Regular"/>
                      </a:endParaRPr>
                    </a:p>
                  </a:txBody>
                  <a:tcPr/>
                </a:tc>
                <a:extLst>
                  <a:ext uri="{0D108BD9-81ED-4DB2-BD59-A6C34878D82A}">
                    <a16:rowId xmlns:a16="http://schemas.microsoft.com/office/drawing/2014/main" val="10005"/>
                  </a:ext>
                </a:extLst>
              </a:tr>
              <a:tr h="380468">
                <a:tc>
                  <a:txBody>
                    <a:bodyPr/>
                    <a:lstStyle/>
                    <a:p>
                      <a:pPr algn="l">
                        <a:lnSpc>
                          <a:spcPct val="115000"/>
                        </a:lnSpc>
                      </a:pPr>
                      <a:r>
                        <a:rPr lang="en-US" sz="2200" dirty="0">
                          <a:effectLst/>
                          <a:latin typeface="Arial" panose="020B0604020202020204" pitchFamily="34" charset="0"/>
                          <a:cs typeface="Arial" panose="020B0604020202020204" pitchFamily="34" charset="0"/>
                        </a:rPr>
                        <a:t>     Non-Hispanic White</a:t>
                      </a:r>
                    </a:p>
                  </a:txBody>
                  <a:tcPr marL="27630" marR="27630" marT="27630" marB="27630"/>
                </a:tc>
                <a:tc>
                  <a:txBody>
                    <a:bodyPr/>
                    <a:lstStyle/>
                    <a:p>
                      <a:pPr algn="ctr">
                        <a:lnSpc>
                          <a:spcPct val="115000"/>
                        </a:lnSpc>
                      </a:pPr>
                      <a:r>
                        <a:rPr lang="en-US" sz="2200" dirty="0">
                          <a:effectLst/>
                          <a:latin typeface="Arial" panose="020B0604020202020204" pitchFamily="34" charset="0"/>
                          <a:cs typeface="Arial" panose="020B0604020202020204" pitchFamily="34" charset="0"/>
                        </a:rPr>
                        <a:t>37</a:t>
                      </a:r>
                    </a:p>
                  </a:txBody>
                  <a:tcPr marL="27630" marR="27630" marT="27630" marB="27630" anchor="b"/>
                </a:tc>
                <a:extLst>
                  <a:ext uri="{0D108BD9-81ED-4DB2-BD59-A6C34878D82A}">
                    <a16:rowId xmlns:a16="http://schemas.microsoft.com/office/drawing/2014/main" val="10006"/>
                  </a:ext>
                </a:extLst>
              </a:tr>
              <a:tr h="380468">
                <a:tc>
                  <a:txBody>
                    <a:bodyPr/>
                    <a:lstStyle/>
                    <a:p>
                      <a:pPr algn="l">
                        <a:lnSpc>
                          <a:spcPct val="115000"/>
                        </a:lnSpc>
                      </a:pPr>
                      <a:r>
                        <a:rPr lang="en-US" sz="2200" dirty="0">
                          <a:effectLst/>
                          <a:latin typeface="Arial" panose="020B0604020202020204" pitchFamily="34" charset="0"/>
                          <a:cs typeface="Arial" panose="020B0604020202020204" pitchFamily="34" charset="0"/>
                        </a:rPr>
                        <a:t>     Non-Hispanic Black</a:t>
                      </a:r>
                    </a:p>
                  </a:txBody>
                  <a:tcPr marL="27630" marR="27630" marT="27630" marB="27630"/>
                </a:tc>
                <a:tc>
                  <a:txBody>
                    <a:bodyPr/>
                    <a:lstStyle/>
                    <a:p>
                      <a:pPr algn="ctr">
                        <a:lnSpc>
                          <a:spcPct val="115000"/>
                        </a:lnSpc>
                      </a:pPr>
                      <a:r>
                        <a:rPr lang="en-US" sz="2200" dirty="0">
                          <a:effectLst/>
                          <a:latin typeface="Arial" panose="020B0604020202020204" pitchFamily="34" charset="0"/>
                          <a:cs typeface="Arial" panose="020B0604020202020204" pitchFamily="34" charset="0"/>
                        </a:rPr>
                        <a:t>21</a:t>
                      </a:r>
                    </a:p>
                  </a:txBody>
                  <a:tcPr marL="27630" marR="27630" marT="27630" marB="27630" anchor="b"/>
                </a:tc>
                <a:extLst>
                  <a:ext uri="{0D108BD9-81ED-4DB2-BD59-A6C34878D82A}">
                    <a16:rowId xmlns:a16="http://schemas.microsoft.com/office/drawing/2014/main" val="10007"/>
                  </a:ext>
                </a:extLst>
              </a:tr>
              <a:tr h="380468">
                <a:tc>
                  <a:txBody>
                    <a:bodyPr/>
                    <a:lstStyle/>
                    <a:p>
                      <a:pPr algn="l">
                        <a:lnSpc>
                          <a:spcPct val="115000"/>
                        </a:lnSpc>
                      </a:pPr>
                      <a:r>
                        <a:rPr lang="en-US" sz="2200" dirty="0">
                          <a:effectLst/>
                          <a:latin typeface="Arial" panose="020B0604020202020204" pitchFamily="34" charset="0"/>
                          <a:cs typeface="Arial" panose="020B0604020202020204" pitchFamily="34" charset="0"/>
                        </a:rPr>
                        <a:t>     Hispanic</a:t>
                      </a:r>
                    </a:p>
                  </a:txBody>
                  <a:tcPr marL="27630" marR="27630" marT="27630" marB="27630"/>
                </a:tc>
                <a:tc>
                  <a:txBody>
                    <a:bodyPr/>
                    <a:lstStyle/>
                    <a:p>
                      <a:pPr algn="ctr">
                        <a:lnSpc>
                          <a:spcPct val="115000"/>
                        </a:lnSpc>
                      </a:pPr>
                      <a:r>
                        <a:rPr lang="en-US" sz="2200" dirty="0">
                          <a:effectLst/>
                          <a:latin typeface="Arial" panose="020B0604020202020204" pitchFamily="34" charset="0"/>
                          <a:cs typeface="Arial" panose="020B0604020202020204" pitchFamily="34" charset="0"/>
                        </a:rPr>
                        <a:t>33</a:t>
                      </a:r>
                    </a:p>
                  </a:txBody>
                  <a:tcPr marL="27630" marR="27630" marT="27630" marB="27630" anchor="b"/>
                </a:tc>
                <a:extLst>
                  <a:ext uri="{0D108BD9-81ED-4DB2-BD59-A6C34878D82A}">
                    <a16:rowId xmlns:a16="http://schemas.microsoft.com/office/drawing/2014/main" val="10008"/>
                  </a:ext>
                </a:extLst>
              </a:tr>
            </a:tbl>
          </a:graphicData>
        </a:graphic>
      </p:graphicFrame>
      <p:sp>
        <p:nvSpPr>
          <p:cNvPr id="14" name="TextBox 13">
            <a:extLst>
              <a:ext uri="{FF2B5EF4-FFF2-40B4-BE49-F238E27FC236}">
                <a16:creationId xmlns:a16="http://schemas.microsoft.com/office/drawing/2014/main" id="{FEDD1423-12B5-4972-8822-A7117640FCCB}"/>
              </a:ext>
            </a:extLst>
          </p:cNvPr>
          <p:cNvSpPr txBox="1"/>
          <p:nvPr/>
        </p:nvSpPr>
        <p:spPr>
          <a:xfrm>
            <a:off x="1663943" y="6119336"/>
            <a:ext cx="6402126" cy="369332"/>
          </a:xfrm>
          <a:prstGeom prst="rect">
            <a:avLst/>
          </a:prstGeom>
          <a:noFill/>
        </p:spPr>
        <p:txBody>
          <a:bodyPr wrap="square" rtlCol="0">
            <a:spAutoFit/>
          </a:bodyPr>
          <a:lstStyle/>
          <a:p>
            <a:r>
              <a:rPr lang="en-US" dirty="0"/>
              <a:t>Abbreviations: FPL, Federal Poverty Limit</a:t>
            </a:r>
          </a:p>
        </p:txBody>
      </p:sp>
    </p:spTree>
    <p:extLst>
      <p:ext uri="{BB962C8B-B14F-4D97-AF65-F5344CB8AC3E}">
        <p14:creationId xmlns:p14="http://schemas.microsoft.com/office/powerpoint/2010/main" val="3388051361"/>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9FD53E-49BD-2A4D-98DE-78BDB7373642}"/>
              </a:ext>
            </a:extLst>
          </p:cNvPr>
          <p:cNvSpPr>
            <a:spLocks noGrp="1"/>
          </p:cNvSpPr>
          <p:nvPr>
            <p:ph type="title"/>
          </p:nvPr>
        </p:nvSpPr>
        <p:spPr>
          <a:xfrm>
            <a:off x="365760" y="822960"/>
            <a:ext cx="8173580" cy="458587"/>
          </a:xfrm>
        </p:spPr>
        <p:txBody>
          <a:bodyPr/>
          <a:lstStyle/>
          <a:p>
            <a:r>
              <a:rPr lang="en-US" sz="4000" dirty="0">
                <a:solidFill>
                  <a:schemeClr val="bg1"/>
                </a:solidFill>
                <a:ea typeface="Helvetica Neue" panose="02000503000000020004" pitchFamily="2" charset="0"/>
                <a:cs typeface="Helvetica Neue" panose="02000503000000020004" pitchFamily="2" charset="0"/>
              </a:rPr>
              <a:t>Aim 1 Results - Acceptability</a:t>
            </a:r>
            <a:endParaRPr lang="en-US" sz="4000" dirty="0">
              <a:solidFill>
                <a:schemeClr val="bg1"/>
              </a:solidFill>
            </a:endParaRPr>
          </a:p>
        </p:txBody>
      </p:sp>
      <p:sp>
        <p:nvSpPr>
          <p:cNvPr id="6" name="Content Placeholder 5">
            <a:extLst>
              <a:ext uri="{FF2B5EF4-FFF2-40B4-BE49-F238E27FC236}">
                <a16:creationId xmlns:a16="http://schemas.microsoft.com/office/drawing/2014/main" id="{4349FE62-23D6-6441-BE1E-AB120BE59B8E}"/>
              </a:ext>
            </a:extLst>
          </p:cNvPr>
          <p:cNvSpPr>
            <a:spLocks noGrp="1"/>
          </p:cNvSpPr>
          <p:nvPr>
            <p:ph idx="1"/>
          </p:nvPr>
        </p:nvSpPr>
        <p:spPr>
          <a:xfrm>
            <a:off x="457200" y="1600200"/>
            <a:ext cx="8137665" cy="2932045"/>
          </a:xfrm>
        </p:spPr>
        <p:txBody>
          <a:bodyPr/>
          <a:lstStyle/>
          <a:p>
            <a:pPr>
              <a:spcBef>
                <a:spcPts val="450"/>
              </a:spcBef>
              <a:buSzPct val="111000"/>
              <a:buFont typeface="Arial" panose="020B0604020202020204" pitchFamily="34" charset="0"/>
              <a:buChar char="•"/>
            </a:pPr>
            <a:r>
              <a:rPr lang="en-US" sz="2800" dirty="0">
                <a:solidFill>
                  <a:schemeClr val="bg1"/>
                </a:solidFill>
                <a:latin typeface="Arial" panose="020B0604020202020204" pitchFamily="34" charset="0"/>
                <a:cs typeface="Arial" panose="020B0604020202020204" pitchFamily="34" charset="0"/>
              </a:rPr>
              <a:t>83% of primary care and 75% of emergency department respondents thought screening was </a:t>
            </a:r>
            <a:r>
              <a:rPr lang="en-US" sz="2800" i="1" dirty="0">
                <a:solidFill>
                  <a:schemeClr val="bg1"/>
                </a:solidFill>
                <a:latin typeface="Arial" panose="020B0604020202020204" pitchFamily="34" charset="0"/>
                <a:cs typeface="Arial" panose="020B0604020202020204" pitchFamily="34" charset="0"/>
              </a:rPr>
              <a:t>very </a:t>
            </a:r>
            <a:r>
              <a:rPr lang="en-US" sz="2800" dirty="0">
                <a:solidFill>
                  <a:schemeClr val="bg1"/>
                </a:solidFill>
                <a:latin typeface="Arial" panose="020B0604020202020204" pitchFamily="34" charset="0"/>
                <a:cs typeface="Arial" panose="020B0604020202020204" pitchFamily="34" charset="0"/>
              </a:rPr>
              <a:t>or</a:t>
            </a:r>
            <a:r>
              <a:rPr lang="en-US" sz="2800" i="1" dirty="0">
                <a:solidFill>
                  <a:schemeClr val="bg1"/>
                </a:solidFill>
                <a:latin typeface="Arial" panose="020B0604020202020204" pitchFamily="34" charset="0"/>
                <a:cs typeface="Arial" panose="020B0604020202020204" pitchFamily="34" charset="0"/>
              </a:rPr>
              <a:t> somewhat appropriate</a:t>
            </a:r>
          </a:p>
          <a:p>
            <a:pPr lvl="1">
              <a:spcBef>
                <a:spcPts val="450"/>
              </a:spcBef>
              <a:buSzPct val="111000"/>
            </a:pPr>
            <a:r>
              <a:rPr lang="en-US" i="1" dirty="0">
                <a:solidFill>
                  <a:schemeClr val="bg1"/>
                </a:solidFill>
                <a:latin typeface="Arial" panose="020B0604020202020204" pitchFamily="34" charset="0"/>
                <a:cs typeface="Arial" panose="020B0604020202020204" pitchFamily="34" charset="0"/>
              </a:rPr>
              <a:t>Only 7% reported screening as “inappropriate”</a:t>
            </a:r>
          </a:p>
          <a:p>
            <a:pPr>
              <a:spcBef>
                <a:spcPts val="450"/>
              </a:spcBef>
              <a:buSzPct val="111000"/>
              <a:buFont typeface="Arial" panose="020B0604020202020204" pitchFamily="34" charset="0"/>
              <a:buChar char="•"/>
            </a:pPr>
            <a:r>
              <a:rPr lang="en-US" sz="2800" dirty="0">
                <a:solidFill>
                  <a:schemeClr val="bg1"/>
                </a:solidFill>
                <a:latin typeface="Arial" panose="020B0604020202020204" pitchFamily="34" charset="0"/>
                <a:cs typeface="Arial" panose="020B0604020202020204" pitchFamily="34" charset="0"/>
              </a:rPr>
              <a:t>66% of primary care and 62% of emergency department respondents were </a:t>
            </a:r>
            <a:r>
              <a:rPr lang="en-US" sz="2800" i="1" dirty="0">
                <a:solidFill>
                  <a:schemeClr val="bg1"/>
                </a:solidFill>
                <a:latin typeface="Arial" panose="020B0604020202020204" pitchFamily="34" charset="0"/>
                <a:cs typeface="Arial" panose="020B0604020202020204" pitchFamily="34" charset="0"/>
              </a:rPr>
              <a:t>very or somewhat comfortable</a:t>
            </a:r>
            <a:r>
              <a:rPr lang="en-US" sz="2800" dirty="0">
                <a:solidFill>
                  <a:schemeClr val="bg1"/>
                </a:solidFill>
                <a:latin typeface="Arial" panose="020B0604020202020204" pitchFamily="34" charset="0"/>
                <a:cs typeface="Arial" panose="020B0604020202020204" pitchFamily="34" charset="0"/>
              </a:rPr>
              <a:t> with screening information being in their </a:t>
            </a:r>
            <a:r>
              <a:rPr lang="en-US" dirty="0">
                <a:solidFill>
                  <a:schemeClr val="bg1"/>
                </a:solidFill>
                <a:latin typeface="Arial" panose="020B0604020202020204" pitchFamily="34" charset="0"/>
                <a:cs typeface="Arial" panose="020B0604020202020204" pitchFamily="34" charset="0"/>
              </a:rPr>
              <a:t>EHR</a:t>
            </a:r>
            <a:endParaRPr lang="en-US" sz="2800" dirty="0">
              <a:solidFill>
                <a:schemeClr val="bg1"/>
              </a:solidFill>
              <a:latin typeface="Arial" panose="020B0604020202020204" pitchFamily="34" charset="0"/>
              <a:cs typeface="Arial" panose="020B0604020202020204" pitchFamily="34" charset="0"/>
            </a:endParaRPr>
          </a:p>
          <a:p>
            <a:pPr lvl="1">
              <a:spcBef>
                <a:spcPts val="450"/>
              </a:spcBef>
              <a:buSzPct val="111000"/>
            </a:pPr>
            <a:r>
              <a:rPr lang="en-US" dirty="0">
                <a:solidFill>
                  <a:schemeClr val="bg1"/>
                </a:solidFill>
                <a:latin typeface="Arial" panose="020B0604020202020204" pitchFamily="34" charset="0"/>
                <a:ea typeface="Helvetica Neue" panose="02000503000000020004" pitchFamily="2" charset="0"/>
                <a:cs typeface="Arial" panose="020B0604020202020204" pitchFamily="34" charset="0"/>
              </a:rPr>
              <a:t>20% reported being “uncomfortable” with recording information in the EHR</a:t>
            </a:r>
          </a:p>
        </p:txBody>
      </p:sp>
      <p:sp>
        <p:nvSpPr>
          <p:cNvPr id="9" name="TextBox 8">
            <a:extLst>
              <a:ext uri="{FF2B5EF4-FFF2-40B4-BE49-F238E27FC236}">
                <a16:creationId xmlns:a16="http://schemas.microsoft.com/office/drawing/2014/main" id="{22A9FCB9-DE05-42F6-BCF3-F596CFE9A5F9}"/>
              </a:ext>
            </a:extLst>
          </p:cNvPr>
          <p:cNvSpPr txBox="1"/>
          <p:nvPr/>
        </p:nvSpPr>
        <p:spPr>
          <a:xfrm>
            <a:off x="2225040" y="5934670"/>
            <a:ext cx="6402126" cy="923330"/>
          </a:xfrm>
          <a:prstGeom prst="rect">
            <a:avLst/>
          </a:prstGeom>
          <a:noFill/>
        </p:spPr>
        <p:txBody>
          <a:bodyPr wrap="square" rtlCol="0">
            <a:spAutoFit/>
          </a:bodyPr>
          <a:lstStyle/>
          <a:p>
            <a:r>
              <a:rPr lang="en-US" dirty="0">
                <a:solidFill>
                  <a:schemeClr val="bg1"/>
                </a:solidFill>
              </a:rPr>
              <a:t>De </a:t>
            </a:r>
            <a:r>
              <a:rPr lang="en-US" dirty="0" err="1">
                <a:solidFill>
                  <a:schemeClr val="bg1"/>
                </a:solidFill>
              </a:rPr>
              <a:t>Marchis</a:t>
            </a:r>
            <a:r>
              <a:rPr lang="en-US" dirty="0">
                <a:solidFill>
                  <a:schemeClr val="bg1"/>
                </a:solidFill>
              </a:rPr>
              <a:t> E, et al. Part 1: A Quantitative  Study of Social Risk Screening Acceptability in Patients and Caregivers.  Am J </a:t>
            </a:r>
            <a:r>
              <a:rPr lang="en-US" dirty="0" err="1">
                <a:solidFill>
                  <a:schemeClr val="bg1"/>
                </a:solidFill>
              </a:rPr>
              <a:t>Prev</a:t>
            </a:r>
            <a:r>
              <a:rPr lang="en-US" dirty="0">
                <a:solidFill>
                  <a:schemeClr val="bg1"/>
                </a:solidFill>
              </a:rPr>
              <a:t> Med, 2019.</a:t>
            </a:r>
          </a:p>
        </p:txBody>
      </p:sp>
    </p:spTree>
    <p:extLst>
      <p:ext uri="{BB962C8B-B14F-4D97-AF65-F5344CB8AC3E}">
        <p14:creationId xmlns:p14="http://schemas.microsoft.com/office/powerpoint/2010/main" val="3498572666"/>
      </p:ext>
    </p:extLst>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B9FD53E-49BD-2A4D-98DE-78BDB7373642}"/>
              </a:ext>
            </a:extLst>
          </p:cNvPr>
          <p:cNvSpPr>
            <a:spLocks noGrp="1"/>
          </p:cNvSpPr>
          <p:nvPr>
            <p:ph type="title"/>
          </p:nvPr>
        </p:nvSpPr>
        <p:spPr>
          <a:xfrm>
            <a:off x="256032" y="384048"/>
            <a:ext cx="8821222" cy="458587"/>
          </a:xfrm>
        </p:spPr>
        <p:txBody>
          <a:bodyPr/>
          <a:lstStyle/>
          <a:p>
            <a:r>
              <a:rPr lang="en-US" sz="3600" dirty="0">
                <a:solidFill>
                  <a:schemeClr val="bg1"/>
                </a:solidFill>
                <a:ea typeface="Helvetica Neue" panose="02000503000000020004" pitchFamily="2" charset="0"/>
                <a:cs typeface="Helvetica Neue" panose="02000503000000020004" pitchFamily="2" charset="0"/>
              </a:rPr>
              <a:t>Acceptability Results: Multivariable Model</a:t>
            </a:r>
            <a:endParaRPr lang="en-US" sz="3600" dirty="0">
              <a:solidFill>
                <a:schemeClr val="bg1"/>
              </a:solidFill>
            </a:endParaRPr>
          </a:p>
        </p:txBody>
      </p:sp>
      <p:sp>
        <p:nvSpPr>
          <p:cNvPr id="3" name="Content Placeholder 2">
            <a:extLst>
              <a:ext uri="{FF2B5EF4-FFF2-40B4-BE49-F238E27FC236}">
                <a16:creationId xmlns:a16="http://schemas.microsoft.com/office/drawing/2014/main" id="{9DBE94FF-0971-7443-A34E-387DF0A99AD0}"/>
              </a:ext>
            </a:extLst>
          </p:cNvPr>
          <p:cNvSpPr>
            <a:spLocks noGrp="1"/>
          </p:cNvSpPr>
          <p:nvPr>
            <p:ph idx="1"/>
          </p:nvPr>
        </p:nvSpPr>
        <p:spPr>
          <a:xfrm>
            <a:off x="429624" y="1845475"/>
            <a:ext cx="8137665" cy="2932045"/>
          </a:xfrm>
        </p:spPr>
        <p:txBody>
          <a:bodyPr/>
          <a:lstStyle/>
          <a:p>
            <a:endParaRPr lang="en-US" dirty="0"/>
          </a:p>
        </p:txBody>
      </p:sp>
      <p:sp>
        <p:nvSpPr>
          <p:cNvPr id="7" name="TextBox 6">
            <a:extLst>
              <a:ext uri="{FF2B5EF4-FFF2-40B4-BE49-F238E27FC236}">
                <a16:creationId xmlns:a16="http://schemas.microsoft.com/office/drawing/2014/main" id="{796ACA98-41CC-AD4E-BA65-1A5A9A6BF5A7}"/>
              </a:ext>
            </a:extLst>
          </p:cNvPr>
          <p:cNvSpPr txBox="1"/>
          <p:nvPr/>
        </p:nvSpPr>
        <p:spPr>
          <a:xfrm>
            <a:off x="133206" y="6023384"/>
            <a:ext cx="8609428" cy="769441"/>
          </a:xfrm>
          <a:prstGeom prst="rect">
            <a:avLst/>
          </a:prstGeom>
          <a:noFill/>
        </p:spPr>
        <p:txBody>
          <a:bodyPr wrap="square" rtlCol="0">
            <a:spAutoFit/>
          </a:bodyPr>
          <a:lstStyle/>
          <a:p>
            <a:r>
              <a:rPr lang="en-US" sz="2200" dirty="0">
                <a:solidFill>
                  <a:schemeClr val="bg1"/>
                </a:solidFill>
                <a:latin typeface="Arial" panose="020B0604020202020204" pitchFamily="34" charset="0"/>
                <a:ea typeface="Helvetica Neue" panose="02000503000000020004" pitchFamily="2" charset="0"/>
                <a:cs typeface="Arial" panose="020B0604020202020204" pitchFamily="34" charset="0"/>
              </a:rPr>
              <a:t>Clustering by health care site; model included region, self-reported health, positive social risk screening results</a:t>
            </a:r>
            <a:endParaRPr lang="en-US" sz="2200" dirty="0">
              <a:solidFill>
                <a:schemeClr val="bg1"/>
              </a:solidFill>
              <a:latin typeface="Arial" panose="020B0604020202020204" pitchFamily="34" charset="0"/>
              <a:cs typeface="Arial" panose="020B0604020202020204" pitchFamily="34" charset="0"/>
            </a:endParaRPr>
          </a:p>
        </p:txBody>
      </p:sp>
      <p:graphicFrame>
        <p:nvGraphicFramePr>
          <p:cNvPr id="6" name="Table 5">
            <a:extLst>
              <a:ext uri="{FF2B5EF4-FFF2-40B4-BE49-F238E27FC236}">
                <a16:creationId xmlns:a16="http://schemas.microsoft.com/office/drawing/2014/main" id="{F1D472FA-E377-4842-B8F5-FB5FA775718A}"/>
              </a:ext>
            </a:extLst>
          </p:cNvPr>
          <p:cNvGraphicFramePr>
            <a:graphicFrameLocks noGrp="1"/>
          </p:cNvGraphicFramePr>
          <p:nvPr>
            <p:extLst>
              <p:ext uri="{D42A27DB-BD31-4B8C-83A1-F6EECF244321}">
                <p14:modId xmlns:p14="http://schemas.microsoft.com/office/powerpoint/2010/main" val="3154558553"/>
              </p:ext>
            </p:extLst>
          </p:nvPr>
        </p:nvGraphicFramePr>
        <p:xfrm>
          <a:off x="0" y="954926"/>
          <a:ext cx="9077254" cy="4702698"/>
        </p:xfrm>
        <a:graphic>
          <a:graphicData uri="http://schemas.openxmlformats.org/drawingml/2006/table">
            <a:tbl>
              <a:tblPr firstRow="1" bandRow="1">
                <a:tableStyleId>{5C22544A-7EE6-4342-B048-85BDC9FD1C3A}</a:tableStyleId>
              </a:tblPr>
              <a:tblGrid>
                <a:gridCol w="3790950">
                  <a:extLst>
                    <a:ext uri="{9D8B030D-6E8A-4147-A177-3AD203B41FA5}">
                      <a16:colId xmlns:a16="http://schemas.microsoft.com/office/drawing/2014/main" val="4092659273"/>
                    </a:ext>
                  </a:extLst>
                </a:gridCol>
                <a:gridCol w="2800350">
                  <a:extLst>
                    <a:ext uri="{9D8B030D-6E8A-4147-A177-3AD203B41FA5}">
                      <a16:colId xmlns:a16="http://schemas.microsoft.com/office/drawing/2014/main" val="4284164601"/>
                    </a:ext>
                  </a:extLst>
                </a:gridCol>
                <a:gridCol w="2485954">
                  <a:extLst>
                    <a:ext uri="{9D8B030D-6E8A-4147-A177-3AD203B41FA5}">
                      <a16:colId xmlns:a16="http://schemas.microsoft.com/office/drawing/2014/main" val="3445675150"/>
                    </a:ext>
                  </a:extLst>
                </a:gridCol>
              </a:tblGrid>
              <a:tr h="457295">
                <a:tc rowSpan="2">
                  <a:txBody>
                    <a:bodyPr/>
                    <a:lstStyle/>
                    <a:p>
                      <a:endParaRPr lang="en-US" sz="2400" dirty="0">
                        <a:latin typeface="+mn-lt"/>
                        <a:cs typeface="Arial" panose="020B0604020202020204" pitchFamily="34" charset="0"/>
                      </a:endParaRPr>
                    </a:p>
                  </a:txBody>
                  <a:tcPr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5">
                          <a:lumMod val="10000"/>
                        </a:schemeClr>
                      </a:solidFill>
                      <a:prstDash val="solid"/>
                      <a:round/>
                      <a:headEnd type="none" w="med" len="med"/>
                      <a:tailEnd type="none" w="med" len="med"/>
                    </a:lnB>
                  </a:tcPr>
                </a:tc>
                <a:tc gridSpan="2">
                  <a:txBody>
                    <a:bodyPr/>
                    <a:lstStyle/>
                    <a:p>
                      <a:pPr algn="ctr"/>
                      <a:r>
                        <a:rPr lang="en-US" sz="2400" b="0" dirty="0">
                          <a:latin typeface="+mn-lt"/>
                        </a:rPr>
                        <a:t>Acceptability</a:t>
                      </a:r>
                      <a:endParaRPr lang="en-US" sz="2400" b="0" dirty="0">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79538708"/>
                  </a:ext>
                </a:extLst>
              </a:tr>
              <a:tr h="685955">
                <a:tc vMerge="1">
                  <a:txBody>
                    <a:bodyPr/>
                    <a:lstStyle/>
                    <a:p>
                      <a:endParaRPr lang="en-US" sz="2400" dirty="0">
                        <a:latin typeface="Arial" panose="020B0604020202020204" pitchFamily="34" charset="0"/>
                        <a:cs typeface="Arial" panose="020B0604020202020204" pitchFamily="34" charset="0"/>
                      </a:endParaRPr>
                    </a:p>
                  </a:txBody>
                  <a:tcPr anchor="b"/>
                </a:tc>
                <a:tc>
                  <a:txBody>
                    <a:bodyPr/>
                    <a:lstStyle/>
                    <a:p>
                      <a:pPr algn="ctr"/>
                      <a:r>
                        <a:rPr lang="en-US" sz="2400" b="1" dirty="0">
                          <a:solidFill>
                            <a:schemeClr val="tx1"/>
                          </a:solidFill>
                          <a:latin typeface="+mn-lt"/>
                        </a:rPr>
                        <a:t>Appropriateness</a:t>
                      </a:r>
                    </a:p>
                    <a:p>
                      <a:pPr algn="ctr"/>
                      <a:r>
                        <a:rPr lang="en-US" sz="2400" dirty="0" err="1">
                          <a:solidFill>
                            <a:schemeClr val="tx1"/>
                          </a:solidFill>
                          <a:latin typeface="+mn-lt"/>
                        </a:rPr>
                        <a:t>aOR</a:t>
                      </a:r>
                      <a:r>
                        <a:rPr lang="en-US" sz="2400" dirty="0">
                          <a:solidFill>
                            <a:schemeClr val="tx1"/>
                          </a:solidFill>
                          <a:latin typeface="+mn-lt"/>
                        </a:rPr>
                        <a:t> (95% CI)</a:t>
                      </a:r>
                      <a:endParaRPr lang="en-US" sz="2400" dirty="0">
                        <a:solidFill>
                          <a:schemeClr val="tx1"/>
                        </a:solidFill>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5">
                          <a:lumMod val="10000"/>
                        </a:schemeClr>
                      </a:solidFill>
                      <a:prstDash val="solid"/>
                      <a:round/>
                      <a:headEnd type="none" w="med" len="med"/>
                      <a:tailEnd type="none" w="med" len="med"/>
                    </a:lnB>
                    <a:solidFill>
                      <a:schemeClr val="accent1"/>
                    </a:solidFill>
                  </a:tcPr>
                </a:tc>
                <a:tc>
                  <a:txBody>
                    <a:bodyPr/>
                    <a:lstStyle/>
                    <a:p>
                      <a:pPr algn="ctr"/>
                      <a:r>
                        <a:rPr lang="en-US" sz="2400" b="1" dirty="0">
                          <a:solidFill>
                            <a:schemeClr val="tx1"/>
                          </a:solidFill>
                          <a:latin typeface="+mn-lt"/>
                        </a:rPr>
                        <a:t>EHR Integration</a:t>
                      </a:r>
                    </a:p>
                    <a:p>
                      <a:pPr algn="ctr"/>
                      <a:r>
                        <a:rPr lang="en-US" sz="2400" dirty="0" err="1">
                          <a:solidFill>
                            <a:schemeClr val="tx1"/>
                          </a:solidFill>
                          <a:latin typeface="+mn-lt"/>
                        </a:rPr>
                        <a:t>aOR</a:t>
                      </a:r>
                      <a:r>
                        <a:rPr lang="en-US" sz="2400" dirty="0">
                          <a:solidFill>
                            <a:schemeClr val="tx1"/>
                          </a:solidFill>
                          <a:latin typeface="+mn-lt"/>
                        </a:rPr>
                        <a:t> (95% CI)</a:t>
                      </a:r>
                      <a:endParaRPr lang="en-US" sz="2400" dirty="0">
                        <a:solidFill>
                          <a:schemeClr val="tx1"/>
                        </a:solidFill>
                        <a:latin typeface="+mn-lt"/>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accent5">
                          <a:lumMod val="10000"/>
                        </a:schemeClr>
                      </a:solidFill>
                      <a:prstDash val="solid"/>
                      <a:round/>
                      <a:headEnd type="none" w="med" len="med"/>
                      <a:tailEnd type="none" w="med" len="med"/>
                    </a:lnB>
                    <a:solidFill>
                      <a:schemeClr val="accent1"/>
                    </a:solidFill>
                  </a:tcPr>
                </a:tc>
                <a:extLst>
                  <a:ext uri="{0D108BD9-81ED-4DB2-BD59-A6C34878D82A}">
                    <a16:rowId xmlns:a16="http://schemas.microsoft.com/office/drawing/2014/main" val="1161682448"/>
                  </a:ext>
                </a:extLst>
              </a:tr>
              <a:tr h="473503">
                <a:tc>
                  <a:txBody>
                    <a:bodyPr/>
                    <a:lstStyle/>
                    <a:p>
                      <a:pPr fontAlgn="auto">
                        <a:spcBef>
                          <a:spcPts val="600"/>
                        </a:spcBef>
                        <a:spcAft>
                          <a:spcPts val="600"/>
                        </a:spcAft>
                        <a:defRPr/>
                      </a:pPr>
                      <a:r>
                        <a:rPr lang="en-US" sz="2400" dirty="0">
                          <a:latin typeface="+mn-lt"/>
                        </a:rPr>
                        <a:t>Prio</a:t>
                      </a:r>
                      <a:r>
                        <a:rPr lang="en-US" sz="2400" baseline="0" dirty="0">
                          <a:latin typeface="+mn-lt"/>
                        </a:rPr>
                        <a:t>r </a:t>
                      </a:r>
                      <a:r>
                        <a:rPr lang="en-US" sz="2400" dirty="0">
                          <a:latin typeface="+mn-lt"/>
                        </a:rPr>
                        <a:t>social risk screening</a:t>
                      </a:r>
                    </a:p>
                  </a:txBody>
                  <a:tcPr>
                    <a:lnL w="12700" cap="flat" cmpd="sng" algn="ctr">
                      <a:noFill/>
                      <a:prstDash val="solid"/>
                      <a:round/>
                      <a:headEnd type="none" w="med" len="med"/>
                      <a:tailEnd type="none" w="med" len="med"/>
                    </a:lnL>
                    <a:lnR w="12700" cap="flat" cmpd="sng" algn="ctr">
                      <a:solidFill>
                        <a:schemeClr val="accent5">
                          <a:lumMod val="10000"/>
                        </a:schemeClr>
                      </a:solidFill>
                      <a:prstDash val="solid"/>
                      <a:round/>
                      <a:headEnd type="none" w="med" len="med"/>
                      <a:tailEnd type="none" w="med" len="med"/>
                    </a:lnR>
                    <a:lnT w="12700" cap="flat" cmpd="sng" algn="ctr">
                      <a:solidFill>
                        <a:schemeClr val="accent5">
                          <a:lumMod val="10000"/>
                        </a:schemeClr>
                      </a:solidFill>
                      <a:prstDash val="solid"/>
                      <a:round/>
                      <a:headEnd type="none" w="med" len="med"/>
                      <a:tailEnd type="none" w="med" len="med"/>
                    </a:lnT>
                    <a:lnB w="12700" cap="flat" cmpd="sng" algn="ctr">
                      <a:solidFill>
                        <a:schemeClr val="accent5">
                          <a:lumMod val="10000"/>
                        </a:schemeClr>
                      </a:solidFill>
                      <a:prstDash val="solid"/>
                      <a:round/>
                      <a:headEnd type="none" w="med" len="med"/>
                      <a:tailEnd type="none" w="med" len="med"/>
                    </a:lnB>
                    <a:solidFill>
                      <a:schemeClr val="tx1"/>
                    </a:solidFill>
                  </a:tcPr>
                </a:tc>
                <a:tc>
                  <a:txBody>
                    <a:bodyPr/>
                    <a:lstStyle/>
                    <a:p>
                      <a:pPr algn="ctr">
                        <a:spcBef>
                          <a:spcPts val="600"/>
                        </a:spcBef>
                        <a:spcAft>
                          <a:spcPts val="0"/>
                        </a:spcAft>
                      </a:pPr>
                      <a:r>
                        <a:rPr lang="en-US" sz="2400" kern="1200" dirty="0">
                          <a:effectLst/>
                          <a:latin typeface="+mn-lt"/>
                        </a:rPr>
                        <a:t>1.82* (1.16 - 2.88)</a:t>
                      </a:r>
                    </a:p>
                  </a:txBody>
                  <a:tcPr anchor="ctr">
                    <a:lnL w="12700" cap="flat" cmpd="sng" algn="ctr">
                      <a:solidFill>
                        <a:schemeClr val="accent5">
                          <a:lumMod val="10000"/>
                        </a:schemeClr>
                      </a:solidFill>
                      <a:prstDash val="solid"/>
                      <a:round/>
                      <a:headEnd type="none" w="med" len="med"/>
                      <a:tailEnd type="none" w="med" len="med"/>
                    </a:lnL>
                    <a:lnR w="12700" cap="flat" cmpd="sng" algn="ctr">
                      <a:solidFill>
                        <a:schemeClr val="accent5">
                          <a:lumMod val="10000"/>
                        </a:schemeClr>
                      </a:solidFill>
                      <a:prstDash val="solid"/>
                      <a:round/>
                      <a:headEnd type="none" w="med" len="med"/>
                      <a:tailEnd type="none" w="med" len="med"/>
                    </a:lnR>
                    <a:lnT w="12700" cap="flat" cmpd="sng" algn="ctr">
                      <a:solidFill>
                        <a:schemeClr val="accent5">
                          <a:lumMod val="10000"/>
                        </a:schemeClr>
                      </a:solidFill>
                      <a:prstDash val="solid"/>
                      <a:round/>
                      <a:headEnd type="none" w="med" len="med"/>
                      <a:tailEnd type="none" w="med" len="med"/>
                    </a:lnT>
                    <a:lnB w="12700" cap="flat" cmpd="sng" algn="ctr">
                      <a:solidFill>
                        <a:schemeClr val="accent5">
                          <a:lumMod val="10000"/>
                        </a:schemeClr>
                      </a:solidFill>
                      <a:prstDash val="solid"/>
                      <a:round/>
                      <a:headEnd type="none" w="med" len="med"/>
                      <a:tailEnd type="none" w="med" len="med"/>
                    </a:lnB>
                    <a:solidFill>
                      <a:schemeClr val="tx1"/>
                    </a:solidFill>
                  </a:tcPr>
                </a:tc>
                <a:tc>
                  <a:txBody>
                    <a:bodyPr/>
                    <a:lstStyle/>
                    <a:p>
                      <a:pPr algn="ctr">
                        <a:spcBef>
                          <a:spcPts val="0"/>
                        </a:spcBef>
                        <a:spcAft>
                          <a:spcPts val="600"/>
                        </a:spcAft>
                      </a:pPr>
                      <a:r>
                        <a:rPr lang="en-US" sz="2400" kern="1200" dirty="0">
                          <a:effectLst/>
                          <a:latin typeface="+mn-lt"/>
                        </a:rPr>
                        <a:t>-</a:t>
                      </a:r>
                    </a:p>
                  </a:txBody>
                  <a:tcPr anchor="ctr">
                    <a:lnL w="12700" cap="flat" cmpd="sng" algn="ctr">
                      <a:solidFill>
                        <a:schemeClr val="accent5">
                          <a:lumMod val="1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10000"/>
                        </a:schemeClr>
                      </a:solidFill>
                      <a:prstDash val="solid"/>
                      <a:round/>
                      <a:headEnd type="none" w="med" len="med"/>
                      <a:tailEnd type="none" w="med" len="med"/>
                    </a:lnT>
                    <a:lnB w="12700" cap="flat" cmpd="sng" algn="ctr">
                      <a:solidFill>
                        <a:schemeClr val="accent5">
                          <a:lumMod val="10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880025447"/>
                  </a:ext>
                </a:extLst>
              </a:tr>
              <a:tr h="468259">
                <a:tc>
                  <a:txBody>
                    <a:bodyPr/>
                    <a:lstStyle/>
                    <a:p>
                      <a:pPr marL="0" marR="0" lvl="0" indent="0" algn="l" defTabSz="685800" rtl="0" eaLnBrk="1" fontAlgn="auto" latinLnBrk="0" hangingPunct="1">
                        <a:lnSpc>
                          <a:spcPct val="100000"/>
                        </a:lnSpc>
                        <a:spcBef>
                          <a:spcPts val="600"/>
                        </a:spcBef>
                        <a:spcAft>
                          <a:spcPts val="600"/>
                        </a:spcAft>
                        <a:buClrTx/>
                        <a:buSzTx/>
                        <a:buFontTx/>
                        <a:buNone/>
                        <a:tabLst/>
                        <a:defRPr/>
                      </a:pPr>
                      <a:r>
                        <a:rPr lang="en-US" sz="2400" dirty="0">
                          <a:latin typeface="+mn-lt"/>
                        </a:rPr>
                        <a:t>Surveyed in safety-net setting</a:t>
                      </a:r>
                    </a:p>
                  </a:txBody>
                  <a:tcPr>
                    <a:lnL w="12700" cap="flat" cmpd="sng" algn="ctr">
                      <a:noFill/>
                      <a:prstDash val="solid"/>
                      <a:round/>
                      <a:headEnd type="none" w="med" len="med"/>
                      <a:tailEnd type="none" w="med" len="med"/>
                    </a:lnL>
                    <a:lnR w="12700" cap="flat" cmpd="sng" algn="ctr">
                      <a:solidFill>
                        <a:schemeClr val="accent5">
                          <a:lumMod val="10000"/>
                        </a:schemeClr>
                      </a:solidFill>
                      <a:prstDash val="solid"/>
                      <a:round/>
                      <a:headEnd type="none" w="med" len="med"/>
                      <a:tailEnd type="none" w="med" len="med"/>
                    </a:lnR>
                    <a:lnT w="12700" cap="flat" cmpd="sng" algn="ctr">
                      <a:solidFill>
                        <a:schemeClr val="accent5">
                          <a:lumMod val="10000"/>
                        </a:schemeClr>
                      </a:solidFill>
                      <a:prstDash val="solid"/>
                      <a:round/>
                      <a:headEnd type="none" w="med" len="med"/>
                      <a:tailEnd type="none" w="med" len="med"/>
                    </a:lnT>
                    <a:lnB w="12700" cap="flat" cmpd="sng" algn="ctr">
                      <a:solidFill>
                        <a:schemeClr val="accent5">
                          <a:lumMod val="10000"/>
                        </a:schemeClr>
                      </a:solidFill>
                      <a:prstDash val="solid"/>
                      <a:round/>
                      <a:headEnd type="none" w="med" len="med"/>
                      <a:tailEnd type="none" w="med" len="med"/>
                    </a:lnB>
                    <a:solidFill>
                      <a:schemeClr val="tx1"/>
                    </a:solidFill>
                  </a:tcPr>
                </a:tc>
                <a:tc>
                  <a:txBody>
                    <a:bodyPr/>
                    <a:lstStyle/>
                    <a:p>
                      <a:pPr marL="0" marR="0" lvl="0" indent="0" algn="ctr" defTabSz="685784" rtl="0" eaLnBrk="1" fontAlgn="auto" latinLnBrk="0" hangingPunct="1">
                        <a:lnSpc>
                          <a:spcPct val="100000"/>
                        </a:lnSpc>
                        <a:spcBef>
                          <a:spcPts val="600"/>
                        </a:spcBef>
                        <a:spcAft>
                          <a:spcPts val="0"/>
                        </a:spcAft>
                        <a:buClrTx/>
                        <a:buSzTx/>
                        <a:buFontTx/>
                        <a:buNone/>
                        <a:tabLst/>
                        <a:defRPr/>
                      </a:pPr>
                      <a:r>
                        <a:rPr lang="en-US" sz="2400" kern="1200" dirty="0">
                          <a:effectLst/>
                          <a:latin typeface="+mn-lt"/>
                        </a:rPr>
                        <a:t>1.71* (1.23 - 2.38)</a:t>
                      </a:r>
                      <a:endParaRPr lang="en-US" sz="2400" dirty="0">
                        <a:latin typeface="+mn-lt"/>
                      </a:endParaRPr>
                    </a:p>
                  </a:txBody>
                  <a:tcPr anchor="ctr">
                    <a:lnL w="12700" cap="flat" cmpd="sng" algn="ctr">
                      <a:solidFill>
                        <a:schemeClr val="accent5">
                          <a:lumMod val="10000"/>
                        </a:schemeClr>
                      </a:solidFill>
                      <a:prstDash val="solid"/>
                      <a:round/>
                      <a:headEnd type="none" w="med" len="med"/>
                      <a:tailEnd type="none" w="med" len="med"/>
                    </a:lnL>
                    <a:lnR w="12700" cap="flat" cmpd="sng" algn="ctr">
                      <a:solidFill>
                        <a:schemeClr val="accent5">
                          <a:lumMod val="10000"/>
                        </a:schemeClr>
                      </a:solidFill>
                      <a:prstDash val="solid"/>
                      <a:round/>
                      <a:headEnd type="none" w="med" len="med"/>
                      <a:tailEnd type="none" w="med" len="med"/>
                    </a:lnR>
                    <a:lnT w="12700" cap="flat" cmpd="sng" algn="ctr">
                      <a:solidFill>
                        <a:schemeClr val="accent5">
                          <a:lumMod val="10000"/>
                        </a:schemeClr>
                      </a:solidFill>
                      <a:prstDash val="solid"/>
                      <a:round/>
                      <a:headEnd type="none" w="med" len="med"/>
                      <a:tailEnd type="none" w="med" len="med"/>
                    </a:lnT>
                    <a:lnB w="12700" cap="flat" cmpd="sng" algn="ctr">
                      <a:solidFill>
                        <a:schemeClr val="accent5">
                          <a:lumMod val="10000"/>
                        </a:schemeClr>
                      </a:solidFill>
                      <a:prstDash val="solid"/>
                      <a:round/>
                      <a:headEnd type="none" w="med" len="med"/>
                      <a:tailEnd type="none" w="med" len="med"/>
                    </a:lnB>
                    <a:solidFill>
                      <a:schemeClr val="tx1"/>
                    </a:solidFill>
                  </a:tcPr>
                </a:tc>
                <a:tc>
                  <a:txBody>
                    <a:bodyPr/>
                    <a:lstStyle/>
                    <a:p>
                      <a:pPr algn="ctr">
                        <a:spcBef>
                          <a:spcPts val="0"/>
                        </a:spcBef>
                        <a:spcAft>
                          <a:spcPts val="600"/>
                        </a:spcAft>
                      </a:pPr>
                      <a:r>
                        <a:rPr lang="en-US" sz="2400" dirty="0">
                          <a:latin typeface="+mn-lt"/>
                          <a:cs typeface="Arial" panose="020B0604020202020204" pitchFamily="34" charset="0"/>
                        </a:rPr>
                        <a:t>-</a:t>
                      </a:r>
                    </a:p>
                  </a:txBody>
                  <a:tcPr anchor="ctr">
                    <a:lnL w="12700" cap="flat" cmpd="sng" algn="ctr">
                      <a:solidFill>
                        <a:schemeClr val="accent5">
                          <a:lumMod val="1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10000"/>
                        </a:schemeClr>
                      </a:solidFill>
                      <a:prstDash val="solid"/>
                      <a:round/>
                      <a:headEnd type="none" w="med" len="med"/>
                      <a:tailEnd type="none" w="med" len="med"/>
                    </a:lnT>
                    <a:lnB w="12700" cap="flat" cmpd="sng" algn="ctr">
                      <a:solidFill>
                        <a:schemeClr val="accent5">
                          <a:lumMod val="10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15827349"/>
                  </a:ext>
                </a:extLst>
              </a:tr>
              <a:tr h="480060">
                <a:tc>
                  <a:txBody>
                    <a:bodyPr/>
                    <a:lstStyle/>
                    <a:p>
                      <a:pPr marL="0" marR="0" lvl="0" indent="0" algn="l" defTabSz="685800" rtl="0" eaLnBrk="1" fontAlgn="auto" latinLnBrk="0" hangingPunct="1">
                        <a:lnSpc>
                          <a:spcPct val="100000"/>
                        </a:lnSpc>
                        <a:spcBef>
                          <a:spcPts val="600"/>
                        </a:spcBef>
                        <a:spcAft>
                          <a:spcPts val="600"/>
                        </a:spcAft>
                        <a:buClrTx/>
                        <a:buSzTx/>
                        <a:buFontTx/>
                        <a:buNone/>
                        <a:tabLst/>
                        <a:defRPr/>
                      </a:pPr>
                      <a:r>
                        <a:rPr lang="en-US" sz="2400" dirty="0">
                          <a:latin typeface="+mn-lt"/>
                        </a:rPr>
                        <a:t>Complete trust in clinician</a:t>
                      </a:r>
                    </a:p>
                  </a:txBody>
                  <a:tcPr>
                    <a:lnL w="12700" cap="flat" cmpd="sng" algn="ctr">
                      <a:noFill/>
                      <a:prstDash val="solid"/>
                      <a:round/>
                      <a:headEnd type="none" w="med" len="med"/>
                      <a:tailEnd type="none" w="med" len="med"/>
                    </a:lnL>
                    <a:lnR w="12700" cap="flat" cmpd="sng" algn="ctr">
                      <a:solidFill>
                        <a:schemeClr val="accent5">
                          <a:lumMod val="10000"/>
                        </a:schemeClr>
                      </a:solidFill>
                      <a:prstDash val="solid"/>
                      <a:round/>
                      <a:headEnd type="none" w="med" len="med"/>
                      <a:tailEnd type="none" w="med" len="med"/>
                    </a:lnR>
                    <a:lnT w="12700" cap="flat" cmpd="sng" algn="ctr">
                      <a:solidFill>
                        <a:schemeClr val="accent5">
                          <a:lumMod val="10000"/>
                        </a:schemeClr>
                      </a:solidFill>
                      <a:prstDash val="solid"/>
                      <a:round/>
                      <a:headEnd type="none" w="med" len="med"/>
                      <a:tailEnd type="none" w="med" len="med"/>
                    </a:lnT>
                    <a:lnB w="12700" cap="flat" cmpd="sng" algn="ctr">
                      <a:solidFill>
                        <a:schemeClr val="accent5">
                          <a:lumMod val="10000"/>
                        </a:schemeClr>
                      </a:solidFill>
                      <a:prstDash val="solid"/>
                      <a:round/>
                      <a:headEnd type="none" w="med" len="med"/>
                      <a:tailEnd type="none" w="med" len="med"/>
                    </a:lnB>
                    <a:solidFill>
                      <a:schemeClr val="tx1"/>
                    </a:solidFill>
                  </a:tcPr>
                </a:tc>
                <a:tc>
                  <a:txBody>
                    <a:bodyPr/>
                    <a:lstStyle/>
                    <a:p>
                      <a:pPr marL="0" marR="0" lvl="0" indent="0" algn="ctr" defTabSz="685784" rtl="0" eaLnBrk="1" fontAlgn="auto" latinLnBrk="0" hangingPunct="1">
                        <a:lnSpc>
                          <a:spcPct val="100000"/>
                        </a:lnSpc>
                        <a:spcBef>
                          <a:spcPts val="600"/>
                        </a:spcBef>
                        <a:spcAft>
                          <a:spcPts val="0"/>
                        </a:spcAft>
                        <a:buClrTx/>
                        <a:buSzTx/>
                        <a:buFontTx/>
                        <a:buNone/>
                        <a:tabLst/>
                        <a:defRPr/>
                      </a:pPr>
                      <a:r>
                        <a:rPr lang="en-US" sz="2400" kern="1200" dirty="0">
                          <a:solidFill>
                            <a:schemeClr val="accent5">
                              <a:lumMod val="10000"/>
                            </a:schemeClr>
                          </a:solidFill>
                          <a:effectLst/>
                          <a:latin typeface="+mn-lt"/>
                          <a:ea typeface="+mn-ea"/>
                          <a:cs typeface="Arial" panose="020B0604020202020204" pitchFamily="34" charset="0"/>
                        </a:rPr>
                        <a:t>1.55* (1.00 – 2.40)</a:t>
                      </a:r>
                    </a:p>
                  </a:txBody>
                  <a:tcPr anchor="ctr">
                    <a:lnL w="12700" cap="flat" cmpd="sng" algn="ctr">
                      <a:solidFill>
                        <a:schemeClr val="accent5">
                          <a:lumMod val="10000"/>
                        </a:schemeClr>
                      </a:solidFill>
                      <a:prstDash val="solid"/>
                      <a:round/>
                      <a:headEnd type="none" w="med" len="med"/>
                      <a:tailEnd type="none" w="med" len="med"/>
                    </a:lnL>
                    <a:lnR w="12700" cap="flat" cmpd="sng" algn="ctr">
                      <a:solidFill>
                        <a:schemeClr val="accent5">
                          <a:lumMod val="10000"/>
                        </a:schemeClr>
                      </a:solidFill>
                      <a:prstDash val="solid"/>
                      <a:round/>
                      <a:headEnd type="none" w="med" len="med"/>
                      <a:tailEnd type="none" w="med" len="med"/>
                    </a:lnR>
                    <a:lnT w="12700" cap="flat" cmpd="sng" algn="ctr">
                      <a:solidFill>
                        <a:schemeClr val="accent5">
                          <a:lumMod val="10000"/>
                        </a:schemeClr>
                      </a:solidFill>
                      <a:prstDash val="solid"/>
                      <a:round/>
                      <a:headEnd type="none" w="med" len="med"/>
                      <a:tailEnd type="none" w="med" len="med"/>
                    </a:lnT>
                    <a:lnB w="12700" cap="flat" cmpd="sng" algn="ctr">
                      <a:solidFill>
                        <a:schemeClr val="accent5">
                          <a:lumMod val="10000"/>
                        </a:schemeClr>
                      </a:solidFill>
                      <a:prstDash val="solid"/>
                      <a:round/>
                      <a:headEnd type="none" w="med" len="med"/>
                      <a:tailEnd type="none" w="med" len="med"/>
                    </a:lnB>
                    <a:solidFill>
                      <a:schemeClr val="tx1"/>
                    </a:solidFill>
                  </a:tcPr>
                </a:tc>
                <a:tc>
                  <a:txBody>
                    <a:bodyPr/>
                    <a:lstStyle/>
                    <a:p>
                      <a:pPr algn="ctr">
                        <a:spcBef>
                          <a:spcPts val="0"/>
                        </a:spcBef>
                        <a:spcAft>
                          <a:spcPts val="600"/>
                        </a:spcAft>
                      </a:pPr>
                      <a:endParaRPr lang="en-US" sz="2400" dirty="0">
                        <a:latin typeface="+mn-lt"/>
                        <a:cs typeface="Arial" panose="020B0604020202020204" pitchFamily="34" charset="0"/>
                      </a:endParaRPr>
                    </a:p>
                  </a:txBody>
                  <a:tcPr anchor="ctr">
                    <a:lnL w="12700" cap="flat" cmpd="sng" algn="ctr">
                      <a:solidFill>
                        <a:schemeClr val="accent5">
                          <a:lumMod val="1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10000"/>
                        </a:schemeClr>
                      </a:solidFill>
                      <a:prstDash val="solid"/>
                      <a:round/>
                      <a:headEnd type="none" w="med" len="med"/>
                      <a:tailEnd type="none" w="med" len="med"/>
                    </a:lnT>
                    <a:lnB w="12700" cap="flat" cmpd="sng" algn="ctr">
                      <a:solidFill>
                        <a:schemeClr val="accent5">
                          <a:lumMod val="10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1642964189"/>
                  </a:ext>
                </a:extLst>
              </a:tr>
              <a:tr h="480060">
                <a:tc>
                  <a:txBody>
                    <a:bodyPr/>
                    <a:lstStyle/>
                    <a:p>
                      <a:pPr marL="0" marR="0" lvl="0" indent="0" algn="l" defTabSz="685800" rtl="0" eaLnBrk="1" fontAlgn="auto" latinLnBrk="0" hangingPunct="1">
                        <a:lnSpc>
                          <a:spcPct val="100000"/>
                        </a:lnSpc>
                        <a:spcBef>
                          <a:spcPts val="600"/>
                        </a:spcBef>
                        <a:spcAft>
                          <a:spcPts val="600"/>
                        </a:spcAft>
                        <a:buClrTx/>
                        <a:buSzTx/>
                        <a:buFontTx/>
                        <a:buNone/>
                        <a:tabLst/>
                        <a:defRPr/>
                      </a:pPr>
                      <a:r>
                        <a:rPr lang="en-US" sz="2400" dirty="0">
                          <a:latin typeface="+mn-lt"/>
                        </a:rPr>
                        <a:t>Prior health care discrimination</a:t>
                      </a:r>
                    </a:p>
                  </a:txBody>
                  <a:tcPr>
                    <a:lnL w="12700" cap="flat" cmpd="sng" algn="ctr">
                      <a:noFill/>
                      <a:prstDash val="solid"/>
                      <a:round/>
                      <a:headEnd type="none" w="med" len="med"/>
                      <a:tailEnd type="none" w="med" len="med"/>
                    </a:lnL>
                    <a:lnR w="12700" cap="flat" cmpd="sng" algn="ctr">
                      <a:solidFill>
                        <a:schemeClr val="accent5">
                          <a:lumMod val="10000"/>
                        </a:schemeClr>
                      </a:solidFill>
                      <a:prstDash val="solid"/>
                      <a:round/>
                      <a:headEnd type="none" w="med" len="med"/>
                      <a:tailEnd type="none" w="med" len="med"/>
                    </a:lnR>
                    <a:lnT w="12700" cap="flat" cmpd="sng" algn="ctr">
                      <a:solidFill>
                        <a:schemeClr val="accent5">
                          <a:lumMod val="10000"/>
                        </a:schemeClr>
                      </a:solidFill>
                      <a:prstDash val="solid"/>
                      <a:round/>
                      <a:headEnd type="none" w="med" len="med"/>
                      <a:tailEnd type="none" w="med" len="med"/>
                    </a:lnT>
                    <a:lnB w="12700" cap="flat" cmpd="sng" algn="ctr">
                      <a:solidFill>
                        <a:schemeClr val="accent5">
                          <a:lumMod val="10000"/>
                        </a:schemeClr>
                      </a:solidFill>
                      <a:prstDash val="solid"/>
                      <a:round/>
                      <a:headEnd type="none" w="med" len="med"/>
                      <a:tailEnd type="none" w="med" len="med"/>
                    </a:lnB>
                    <a:solidFill>
                      <a:schemeClr val="tx1"/>
                    </a:solidFill>
                  </a:tcPr>
                </a:tc>
                <a:tc>
                  <a:txBody>
                    <a:bodyPr/>
                    <a:lstStyle/>
                    <a:p>
                      <a:pPr marL="0" marR="0" lvl="0" indent="0" algn="ctr" defTabSz="685784" rtl="0" eaLnBrk="1" fontAlgn="auto" latinLnBrk="0" hangingPunct="1">
                        <a:lnSpc>
                          <a:spcPct val="100000"/>
                        </a:lnSpc>
                        <a:spcBef>
                          <a:spcPts val="600"/>
                        </a:spcBef>
                        <a:spcAft>
                          <a:spcPts val="0"/>
                        </a:spcAft>
                        <a:buClrTx/>
                        <a:buSzTx/>
                        <a:buFontTx/>
                        <a:buNone/>
                        <a:tabLst/>
                        <a:defRPr/>
                      </a:pPr>
                      <a:r>
                        <a:rPr lang="en-US" sz="2400" kern="1200" dirty="0">
                          <a:effectLst/>
                          <a:latin typeface="+mn-lt"/>
                        </a:rPr>
                        <a:t>0.66* (0.45 - 0.95)</a:t>
                      </a:r>
                      <a:endParaRPr lang="en-US" sz="2400" kern="1200" dirty="0">
                        <a:solidFill>
                          <a:schemeClr val="tx1"/>
                        </a:solidFill>
                        <a:effectLst/>
                        <a:latin typeface="+mn-lt"/>
                        <a:ea typeface="+mn-ea"/>
                        <a:cs typeface="Arial" panose="020B0604020202020204" pitchFamily="34" charset="0"/>
                      </a:endParaRPr>
                    </a:p>
                  </a:txBody>
                  <a:tcPr anchor="ctr">
                    <a:lnL w="12700" cap="flat" cmpd="sng" algn="ctr">
                      <a:solidFill>
                        <a:schemeClr val="accent5">
                          <a:lumMod val="10000"/>
                        </a:schemeClr>
                      </a:solidFill>
                      <a:prstDash val="solid"/>
                      <a:round/>
                      <a:headEnd type="none" w="med" len="med"/>
                      <a:tailEnd type="none" w="med" len="med"/>
                    </a:lnL>
                    <a:lnR w="12700" cap="flat" cmpd="sng" algn="ctr">
                      <a:solidFill>
                        <a:schemeClr val="accent5">
                          <a:lumMod val="10000"/>
                        </a:schemeClr>
                      </a:solidFill>
                      <a:prstDash val="solid"/>
                      <a:round/>
                      <a:headEnd type="none" w="med" len="med"/>
                      <a:tailEnd type="none" w="med" len="med"/>
                    </a:lnR>
                    <a:lnT w="12700" cap="flat" cmpd="sng" algn="ctr">
                      <a:solidFill>
                        <a:schemeClr val="accent5">
                          <a:lumMod val="10000"/>
                        </a:schemeClr>
                      </a:solidFill>
                      <a:prstDash val="solid"/>
                      <a:round/>
                      <a:headEnd type="none" w="med" len="med"/>
                      <a:tailEnd type="none" w="med" len="med"/>
                    </a:lnT>
                    <a:lnB w="12700" cap="flat" cmpd="sng" algn="ctr">
                      <a:solidFill>
                        <a:schemeClr val="accent5">
                          <a:lumMod val="10000"/>
                        </a:schemeClr>
                      </a:solidFill>
                      <a:prstDash val="solid"/>
                      <a:round/>
                      <a:headEnd type="none" w="med" len="med"/>
                      <a:tailEnd type="none" w="med" len="med"/>
                    </a:lnB>
                    <a:solidFill>
                      <a:schemeClr val="tx1"/>
                    </a:solidFill>
                  </a:tcPr>
                </a:tc>
                <a:tc>
                  <a:txBody>
                    <a:bodyPr/>
                    <a:lstStyle/>
                    <a:p>
                      <a:pPr algn="ctr">
                        <a:spcBef>
                          <a:spcPts val="0"/>
                        </a:spcBef>
                        <a:spcAft>
                          <a:spcPts val="600"/>
                        </a:spcAft>
                      </a:pPr>
                      <a:r>
                        <a:rPr lang="en-US" sz="2400" dirty="0">
                          <a:latin typeface="+mn-lt"/>
                          <a:cs typeface="Arial" panose="020B0604020202020204" pitchFamily="34" charset="0"/>
                        </a:rPr>
                        <a:t>-</a:t>
                      </a:r>
                    </a:p>
                  </a:txBody>
                  <a:tcPr anchor="ctr">
                    <a:lnL w="12700" cap="flat" cmpd="sng" algn="ctr">
                      <a:solidFill>
                        <a:schemeClr val="accent5">
                          <a:lumMod val="1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10000"/>
                        </a:schemeClr>
                      </a:solidFill>
                      <a:prstDash val="solid"/>
                      <a:round/>
                      <a:headEnd type="none" w="med" len="med"/>
                      <a:tailEnd type="none" w="med" len="med"/>
                    </a:lnT>
                    <a:lnB w="12700" cap="flat" cmpd="sng" algn="ctr">
                      <a:solidFill>
                        <a:schemeClr val="accent5">
                          <a:lumMod val="10000"/>
                        </a:schemeClr>
                      </a:solidFill>
                      <a:prstDash val="solid"/>
                      <a:round/>
                      <a:headEnd type="none" w="med" len="med"/>
                      <a:tailEnd type="none" w="med" len="med"/>
                    </a:lnB>
                    <a:solidFill>
                      <a:schemeClr val="tx1"/>
                    </a:solidFill>
                  </a:tcPr>
                </a:tc>
                <a:extLst>
                  <a:ext uri="{0D108BD9-81ED-4DB2-BD59-A6C34878D82A}">
                    <a16:rowId xmlns:a16="http://schemas.microsoft.com/office/drawing/2014/main" val="2480411901"/>
                  </a:ext>
                </a:extLst>
              </a:tr>
              <a:tr h="731687">
                <a:tc>
                  <a:txBody>
                    <a:bodyPr/>
                    <a:lstStyle/>
                    <a:p>
                      <a:pPr fontAlgn="auto">
                        <a:spcBef>
                          <a:spcPts val="600"/>
                        </a:spcBef>
                        <a:spcAft>
                          <a:spcPts val="600"/>
                        </a:spcAft>
                        <a:defRPr/>
                      </a:pPr>
                      <a:r>
                        <a:rPr lang="en-US" sz="2400" dirty="0">
                          <a:solidFill>
                            <a:schemeClr val="bg1"/>
                          </a:solidFill>
                          <a:latin typeface="+mn-lt"/>
                        </a:rPr>
                        <a:t>Prior assistance with social risks</a:t>
                      </a:r>
                    </a:p>
                  </a:txBody>
                  <a:tcPr>
                    <a:lnL w="12700" cap="flat" cmpd="sng" algn="ctr">
                      <a:noFill/>
                      <a:prstDash val="solid"/>
                      <a:round/>
                      <a:headEnd type="none" w="med" len="med"/>
                      <a:tailEnd type="none" w="med" len="med"/>
                    </a:lnL>
                    <a:lnR w="12700" cap="flat" cmpd="sng" algn="ctr">
                      <a:solidFill>
                        <a:schemeClr val="accent5">
                          <a:lumMod val="10000"/>
                        </a:schemeClr>
                      </a:solidFill>
                      <a:prstDash val="solid"/>
                      <a:round/>
                      <a:headEnd type="none" w="med" len="med"/>
                      <a:tailEnd type="none" w="med" len="med"/>
                    </a:lnR>
                    <a:lnT w="12700" cap="flat" cmpd="sng" algn="ctr">
                      <a:solidFill>
                        <a:schemeClr val="accent5">
                          <a:lumMod val="1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spcBef>
                          <a:spcPts val="600"/>
                        </a:spcBef>
                        <a:spcAft>
                          <a:spcPts val="0"/>
                        </a:spcAft>
                      </a:pPr>
                      <a:r>
                        <a:rPr lang="en-US" sz="2400" kern="1200" dirty="0">
                          <a:solidFill>
                            <a:schemeClr val="bg1"/>
                          </a:solidFill>
                          <a:effectLst/>
                          <a:latin typeface="+mn-lt"/>
                        </a:rPr>
                        <a:t>-</a:t>
                      </a:r>
                    </a:p>
                  </a:txBody>
                  <a:tcPr anchor="ctr">
                    <a:lnL w="12700" cap="flat" cmpd="sng" algn="ctr">
                      <a:solidFill>
                        <a:schemeClr val="accent5">
                          <a:lumMod val="10000"/>
                        </a:schemeClr>
                      </a:solidFill>
                      <a:prstDash val="solid"/>
                      <a:round/>
                      <a:headEnd type="none" w="med" len="med"/>
                      <a:tailEnd type="none" w="med" len="med"/>
                    </a:lnL>
                    <a:lnR w="12700" cap="flat" cmpd="sng" algn="ctr">
                      <a:solidFill>
                        <a:schemeClr val="accent5">
                          <a:lumMod val="10000"/>
                        </a:schemeClr>
                      </a:solidFill>
                      <a:prstDash val="solid"/>
                      <a:round/>
                      <a:headEnd type="none" w="med" len="med"/>
                      <a:tailEnd type="none" w="med" len="med"/>
                    </a:lnR>
                    <a:lnT w="12700" cap="flat" cmpd="sng" algn="ctr">
                      <a:solidFill>
                        <a:schemeClr val="accent5">
                          <a:lumMod val="1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spcBef>
                          <a:spcPts val="0"/>
                        </a:spcBef>
                        <a:spcAft>
                          <a:spcPts val="600"/>
                        </a:spcAft>
                      </a:pPr>
                      <a:r>
                        <a:rPr lang="en-US" sz="2400" kern="1200" dirty="0">
                          <a:solidFill>
                            <a:schemeClr val="bg1"/>
                          </a:solidFill>
                          <a:effectLst/>
                          <a:latin typeface="+mn-lt"/>
                        </a:rPr>
                        <a:t>1.47* (1.04-2.07)</a:t>
                      </a:r>
                    </a:p>
                  </a:txBody>
                  <a:tcPr anchor="ctr">
                    <a:lnL w="12700" cap="flat" cmpd="sng" algn="ctr">
                      <a:solidFill>
                        <a:schemeClr val="accent5">
                          <a:lumMod val="1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10000"/>
                        </a:schemeClr>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extLst>
                  <a:ext uri="{0D108BD9-81ED-4DB2-BD59-A6C34878D82A}">
                    <a16:rowId xmlns:a16="http://schemas.microsoft.com/office/drawing/2014/main" val="365364274"/>
                  </a:ext>
                </a:extLst>
              </a:tr>
            </a:tbl>
          </a:graphicData>
        </a:graphic>
      </p:graphicFrame>
    </p:spTree>
    <p:extLst>
      <p:ext uri="{BB962C8B-B14F-4D97-AF65-F5344CB8AC3E}">
        <p14:creationId xmlns:p14="http://schemas.microsoft.com/office/powerpoint/2010/main" val="908843676"/>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3586" y="304801"/>
            <a:ext cx="8173580" cy="611449"/>
          </a:xfrm>
        </p:spPr>
        <p:txBody>
          <a:bodyPr/>
          <a:lstStyle/>
          <a:p>
            <a:r>
              <a:rPr lang="en-US"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rPr>
              <a:t>Aim 2: Rates of positive SDOH Screen</a:t>
            </a:r>
          </a:p>
        </p:txBody>
      </p:sp>
      <p:sp>
        <p:nvSpPr>
          <p:cNvPr id="7" name="Content Placeholder 5"/>
          <p:cNvSpPr txBox="1">
            <a:spLocks/>
          </p:cNvSpPr>
          <p:nvPr/>
        </p:nvSpPr>
        <p:spPr>
          <a:xfrm>
            <a:off x="612911" y="1341121"/>
            <a:ext cx="10850220" cy="3909393"/>
          </a:xfrm>
          <a:prstGeom prst="rect">
            <a:avLst/>
          </a:prstGeom>
        </p:spPr>
        <p:txBody>
          <a:bodyPr vert="horz" lIns="121920" tIns="60960" rIns="121920" bIns="60960" rtlCol="0">
            <a:noAutofit/>
          </a:bodyPr>
          <a:lstStyle>
            <a:lvl1pPr marL="221456" indent="-221456" algn="l" defTabSz="480060" rtl="0" eaLnBrk="1" latinLnBrk="0" hangingPunct="1">
              <a:lnSpc>
                <a:spcPct val="100000"/>
              </a:lnSpc>
              <a:spcBef>
                <a:spcPts val="0"/>
              </a:spcBef>
              <a:spcAft>
                <a:spcPts val="450"/>
              </a:spcAft>
              <a:buClr>
                <a:schemeClr val="accent1"/>
              </a:buClr>
              <a:buSzPct val="80000"/>
              <a:buFont typeface="Wingdings" charset="2"/>
              <a:buChar char="§"/>
              <a:tabLst/>
              <a:defRPr lang="en-US" sz="1650" b="0" kern="1200" dirty="0" smtClean="0">
                <a:solidFill>
                  <a:schemeClr val="tx1"/>
                </a:solidFill>
                <a:latin typeface="+mn-lt"/>
                <a:ea typeface="+mn-ea"/>
                <a:cs typeface="+mn-cs"/>
              </a:defRPr>
            </a:lvl1pPr>
            <a:lvl2pPr marL="434579" indent="-213122" algn="l" defTabSz="480060" rtl="0" eaLnBrk="1" latinLnBrk="0" hangingPunct="1">
              <a:lnSpc>
                <a:spcPct val="100000"/>
              </a:lnSpc>
              <a:spcBef>
                <a:spcPts val="0"/>
              </a:spcBef>
              <a:spcAft>
                <a:spcPts val="450"/>
              </a:spcAft>
              <a:buClr>
                <a:schemeClr val="accent5">
                  <a:lumMod val="50000"/>
                </a:schemeClr>
              </a:buClr>
              <a:buSzPct val="100000"/>
              <a:buFont typeface=".AppleSystemUIFont" charset="0"/>
              <a:buChar char="-"/>
              <a:tabLst/>
              <a:defRPr lang="en-US" sz="1500" b="0" kern="1200" dirty="0" smtClean="0">
                <a:solidFill>
                  <a:schemeClr val="tx1"/>
                </a:solidFill>
                <a:latin typeface="+mn-lt"/>
                <a:ea typeface="+mn-ea"/>
                <a:cs typeface="+mn-cs"/>
              </a:defRPr>
            </a:lvl2pPr>
            <a:lvl3pPr marL="604838" indent="-170260" algn="l" defTabSz="480060" rtl="0" eaLnBrk="1" latinLnBrk="0" hangingPunct="1">
              <a:lnSpc>
                <a:spcPct val="100000"/>
              </a:lnSpc>
              <a:spcBef>
                <a:spcPts val="0"/>
              </a:spcBef>
              <a:spcAft>
                <a:spcPts val="450"/>
              </a:spcAft>
              <a:buClr>
                <a:schemeClr val="accent1"/>
              </a:buClr>
              <a:buSzPct val="80000"/>
              <a:buFont typeface="Wingdings" charset="2"/>
              <a:buChar char="§"/>
              <a:tabLst/>
              <a:defRPr lang="en-US" sz="1350" b="0" kern="1200" dirty="0" smtClean="0">
                <a:solidFill>
                  <a:schemeClr val="tx1"/>
                </a:solidFill>
                <a:latin typeface="+mn-lt"/>
                <a:ea typeface="+mn-ea"/>
                <a:cs typeface="+mn-cs"/>
              </a:defRPr>
            </a:lvl3pPr>
            <a:lvl4pPr marL="771525" indent="-166688" algn="l" defTabSz="480060" rtl="0" eaLnBrk="1" latinLnBrk="0" hangingPunct="1">
              <a:lnSpc>
                <a:spcPct val="100000"/>
              </a:lnSpc>
              <a:spcBef>
                <a:spcPts val="0"/>
              </a:spcBef>
              <a:spcAft>
                <a:spcPts val="450"/>
              </a:spcAft>
              <a:buClr>
                <a:schemeClr val="accent5">
                  <a:lumMod val="50000"/>
                </a:schemeClr>
              </a:buClr>
              <a:buSzPct val="100000"/>
              <a:buFont typeface=".AppleSystemUIFont" charset="0"/>
              <a:buChar char="-"/>
              <a:tabLst/>
              <a:defRPr lang="en-US" sz="1200" b="0" kern="1200" dirty="0" smtClean="0">
                <a:solidFill>
                  <a:schemeClr val="tx1"/>
                </a:solidFill>
                <a:latin typeface="+mn-lt"/>
                <a:ea typeface="+mn-ea"/>
                <a:cs typeface="+mn-cs"/>
              </a:defRPr>
            </a:lvl4pPr>
            <a:lvl5pPr marL="984647" indent="-170260" algn="l" defTabSz="480060" rtl="0" eaLnBrk="1" latinLnBrk="0" hangingPunct="1">
              <a:lnSpc>
                <a:spcPct val="200000"/>
              </a:lnSpc>
              <a:spcBef>
                <a:spcPts val="0"/>
              </a:spcBef>
              <a:buClr>
                <a:srgbClr val="18A3AC"/>
              </a:buClr>
              <a:buSzPct val="80000"/>
              <a:buFont typeface="Wingdings" charset="2"/>
              <a:buChar char="§"/>
              <a:defRPr lang="en-US" sz="1500" b="0" kern="1200" dirty="0">
                <a:solidFill>
                  <a:schemeClr val="tx1"/>
                </a:solidFill>
                <a:latin typeface="+mj-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endParaRPr lang="en-US" sz="3733" dirty="0"/>
          </a:p>
        </p:txBody>
      </p:sp>
      <p:grpSp>
        <p:nvGrpSpPr>
          <p:cNvPr id="8" name="Group 7">
            <a:extLst>
              <a:ext uri="{FF2B5EF4-FFF2-40B4-BE49-F238E27FC236}">
                <a16:creationId xmlns:a16="http://schemas.microsoft.com/office/drawing/2014/main" id="{DD52A588-D4BB-A04B-AF51-598030B54D94}"/>
              </a:ext>
            </a:extLst>
          </p:cNvPr>
          <p:cNvGrpSpPr>
            <a:grpSpLocks/>
          </p:cNvGrpSpPr>
          <p:nvPr/>
        </p:nvGrpSpPr>
        <p:grpSpPr bwMode="auto">
          <a:xfrm>
            <a:off x="281354" y="6298692"/>
            <a:ext cx="8609428" cy="549275"/>
            <a:chOff x="351019" y="6280484"/>
            <a:chExt cx="8516548" cy="548653"/>
          </a:xfrm>
        </p:grpSpPr>
        <p:cxnSp>
          <p:nvCxnSpPr>
            <p:cNvPr id="10" name="Straight Connector 9">
              <a:extLst>
                <a:ext uri="{FF2B5EF4-FFF2-40B4-BE49-F238E27FC236}">
                  <a16:creationId xmlns:a16="http://schemas.microsoft.com/office/drawing/2014/main" id="{7B36C09C-D8B2-374F-828A-4E14DA3F656A}"/>
                </a:ext>
              </a:extLst>
            </p:cNvPr>
            <p:cNvCxnSpPr/>
            <p:nvPr/>
          </p:nvCxnSpPr>
          <p:spPr>
            <a:xfrm>
              <a:off x="351019" y="6280484"/>
              <a:ext cx="8444665"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11" name="Picture 12">
              <a:extLst>
                <a:ext uri="{FF2B5EF4-FFF2-40B4-BE49-F238E27FC236}">
                  <a16:creationId xmlns:a16="http://schemas.microsoft.com/office/drawing/2014/main" id="{1C6B1E8D-FA7F-7442-9D44-2CE7153005A5}"/>
                </a:ext>
              </a:extLst>
            </p:cNvPr>
            <p:cNvSpPr>
              <a:spLocks noChangeAspect="1" noChangeArrowheads="1"/>
            </p:cNvSpPr>
            <p:nvPr/>
          </p:nvSpPr>
          <p:spPr bwMode="auto">
            <a:xfrm>
              <a:off x="7964478" y="6392643"/>
              <a:ext cx="903089" cy="436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graphicFrame>
        <p:nvGraphicFramePr>
          <p:cNvPr id="14" name="Table 13">
            <a:extLst>
              <a:ext uri="{FF2B5EF4-FFF2-40B4-BE49-F238E27FC236}">
                <a16:creationId xmlns:a16="http://schemas.microsoft.com/office/drawing/2014/main" id="{C12B3725-6994-7A40-8791-3A6BCD25403F}"/>
              </a:ext>
            </a:extLst>
          </p:cNvPr>
          <p:cNvGraphicFramePr>
            <a:graphicFrameLocks noGrp="1"/>
          </p:cNvGraphicFramePr>
          <p:nvPr>
            <p:extLst>
              <p:ext uri="{D42A27DB-BD31-4B8C-83A1-F6EECF244321}">
                <p14:modId xmlns:p14="http://schemas.microsoft.com/office/powerpoint/2010/main" val="3484916824"/>
              </p:ext>
            </p:extLst>
          </p:nvPr>
        </p:nvGraphicFramePr>
        <p:xfrm>
          <a:off x="537004" y="947891"/>
          <a:ext cx="8006744" cy="5259177"/>
        </p:xfrm>
        <a:graphic>
          <a:graphicData uri="http://schemas.openxmlformats.org/drawingml/2006/table">
            <a:tbl>
              <a:tblPr firstRow="1" bandRow="1">
                <a:tableStyleId>{5C22544A-7EE6-4342-B048-85BDC9FD1C3A}</a:tableStyleId>
              </a:tblPr>
              <a:tblGrid>
                <a:gridCol w="5483889">
                  <a:extLst>
                    <a:ext uri="{9D8B030D-6E8A-4147-A177-3AD203B41FA5}">
                      <a16:colId xmlns:a16="http://schemas.microsoft.com/office/drawing/2014/main" val="20000"/>
                    </a:ext>
                  </a:extLst>
                </a:gridCol>
                <a:gridCol w="2522855">
                  <a:extLst>
                    <a:ext uri="{9D8B030D-6E8A-4147-A177-3AD203B41FA5}">
                      <a16:colId xmlns:a16="http://schemas.microsoft.com/office/drawing/2014/main" val="20002"/>
                    </a:ext>
                  </a:extLst>
                </a:gridCol>
              </a:tblGrid>
              <a:tr h="1058718">
                <a:tc>
                  <a:txBody>
                    <a:bodyPr/>
                    <a:lstStyle/>
                    <a:p>
                      <a:endParaRPr lang="en-US" sz="2200" b="0" i="0" dirty="0">
                        <a:latin typeface="Arial" panose="020B0604020202020204" pitchFamily="34" charset="0"/>
                        <a:cs typeface="Arial" panose="020B0604020202020204" pitchFamily="34" charset="0"/>
                      </a:endParaRPr>
                    </a:p>
                  </a:txBody>
                  <a:tcPr marL="68580" marR="68580" marT="34299" marB="34299"/>
                </a:tc>
                <a:tc>
                  <a:txBody>
                    <a:bodyPr/>
                    <a:lstStyle/>
                    <a:p>
                      <a:pPr algn="ctr">
                        <a:lnSpc>
                          <a:spcPct val="115000"/>
                        </a:lnSpc>
                      </a:pPr>
                      <a:r>
                        <a:rPr lang="en-US" sz="2200" dirty="0">
                          <a:effectLst/>
                          <a:latin typeface="Arial" panose="020B0604020202020204" pitchFamily="34" charset="0"/>
                          <a:cs typeface="Arial" panose="020B0604020202020204" pitchFamily="34" charset="0"/>
                        </a:rPr>
                        <a:t>Survey only </a:t>
                      </a:r>
                      <a:r>
                        <a:rPr lang="en-US" sz="2200" b="0" dirty="0">
                          <a:effectLst/>
                          <a:latin typeface="Arial" panose="020B0604020202020204" pitchFamily="34" charset="0"/>
                          <a:cs typeface="Arial" panose="020B0604020202020204" pitchFamily="34" charset="0"/>
                        </a:rPr>
                        <a:t>(n=1021)</a:t>
                      </a:r>
                    </a:p>
                    <a:p>
                      <a:pPr algn="ctr">
                        <a:lnSpc>
                          <a:spcPct val="115000"/>
                        </a:lnSpc>
                      </a:pPr>
                      <a:r>
                        <a:rPr lang="en-US" sz="2200" b="0" dirty="0">
                          <a:effectLst/>
                          <a:latin typeface="Arial" panose="020B0604020202020204" pitchFamily="34" charset="0"/>
                          <a:cs typeface="Arial" panose="020B0604020202020204" pitchFamily="34" charset="0"/>
                        </a:rPr>
                        <a:t>%</a:t>
                      </a:r>
                    </a:p>
                  </a:txBody>
                  <a:tcPr marL="27623" marR="27623" marT="27630" marB="27630"/>
                </a:tc>
                <a:extLst>
                  <a:ext uri="{0D108BD9-81ED-4DB2-BD59-A6C34878D82A}">
                    <a16:rowId xmlns:a16="http://schemas.microsoft.com/office/drawing/2014/main" val="10000"/>
                  </a:ext>
                </a:extLst>
              </a:tr>
              <a:tr h="402284">
                <a:tc gridSpan="2">
                  <a:txBody>
                    <a:bodyPr/>
                    <a:lstStyle/>
                    <a:p>
                      <a:pPr marL="0" marR="0">
                        <a:lnSpc>
                          <a:spcPct val="115000"/>
                        </a:lnSpc>
                        <a:spcBef>
                          <a:spcPts val="0"/>
                        </a:spcBef>
                        <a:spcAft>
                          <a:spcPts val="0"/>
                        </a:spcAft>
                      </a:pPr>
                      <a:r>
                        <a:rPr lang="en-US" sz="2200" b="1" dirty="0">
                          <a:effectLst/>
                          <a:latin typeface="Arial" panose="020B0604020202020204" pitchFamily="34" charset="0"/>
                          <a:ea typeface="Arial"/>
                          <a:cs typeface="Arial" panose="020B0604020202020204" pitchFamily="34" charset="0"/>
                        </a:rPr>
                        <a:t>Participant response to AHC social risk screening tool </a:t>
                      </a:r>
                    </a:p>
                  </a:txBody>
                  <a:tcPr marL="27623" marR="27623" marT="27630" marB="27630"/>
                </a:tc>
                <a:tc hMerge="1">
                  <a:txBody>
                    <a:bodyPr/>
                    <a:lstStyle/>
                    <a:p>
                      <a:endParaRPr lang="en-US"/>
                    </a:p>
                  </a:txBody>
                  <a:tcPr/>
                </a:tc>
                <a:extLst>
                  <a:ext uri="{0D108BD9-81ED-4DB2-BD59-A6C34878D82A}">
                    <a16:rowId xmlns:a16="http://schemas.microsoft.com/office/drawing/2014/main" val="10001"/>
                  </a:ext>
                </a:extLst>
              </a:tr>
              <a:tr h="369562">
                <a:tc>
                  <a:txBody>
                    <a:bodyPr/>
                    <a:lstStyle/>
                    <a:p>
                      <a:pPr algn="l">
                        <a:lnSpc>
                          <a:spcPct val="115000"/>
                        </a:lnSpc>
                      </a:pPr>
                      <a:r>
                        <a:rPr lang="en-US" sz="2200" dirty="0">
                          <a:effectLst/>
                          <a:latin typeface="Arial" panose="020B0604020202020204" pitchFamily="34" charset="0"/>
                          <a:cs typeface="Arial" panose="020B0604020202020204" pitchFamily="34" charset="0"/>
                        </a:rPr>
                        <a:t>     Housing instability/problem</a:t>
                      </a:r>
                    </a:p>
                  </a:txBody>
                  <a:tcPr marL="27623" marR="27623" marT="27630" marB="27630"/>
                </a:tc>
                <a:tc>
                  <a:txBody>
                    <a:bodyPr/>
                    <a:lstStyle/>
                    <a:p>
                      <a:pPr algn="ctr">
                        <a:lnSpc>
                          <a:spcPct val="115000"/>
                        </a:lnSpc>
                      </a:pPr>
                      <a:r>
                        <a:rPr lang="en-US" sz="2200" dirty="0">
                          <a:effectLst/>
                          <a:latin typeface="Arial" panose="020B0604020202020204" pitchFamily="34" charset="0"/>
                          <a:cs typeface="Arial" panose="020B0604020202020204" pitchFamily="34" charset="0"/>
                        </a:rPr>
                        <a:t>52</a:t>
                      </a:r>
                    </a:p>
                  </a:txBody>
                  <a:tcPr marL="27623" marR="27623" marT="27630" marB="27630" anchor="b"/>
                </a:tc>
                <a:extLst>
                  <a:ext uri="{0D108BD9-81ED-4DB2-BD59-A6C34878D82A}">
                    <a16:rowId xmlns:a16="http://schemas.microsoft.com/office/drawing/2014/main" val="10002"/>
                  </a:ext>
                </a:extLst>
              </a:tr>
              <a:tr h="369562">
                <a:tc>
                  <a:txBody>
                    <a:bodyPr/>
                    <a:lstStyle/>
                    <a:p>
                      <a:pPr algn="l">
                        <a:lnSpc>
                          <a:spcPct val="115000"/>
                        </a:lnSpc>
                      </a:pPr>
                      <a:r>
                        <a:rPr lang="en-US" sz="2200" dirty="0">
                          <a:effectLst/>
                          <a:latin typeface="Arial" panose="020B0604020202020204" pitchFamily="34" charset="0"/>
                          <a:cs typeface="Arial" panose="020B0604020202020204" pitchFamily="34" charset="0"/>
                        </a:rPr>
                        <a:t>     Food insecurity</a:t>
                      </a:r>
                    </a:p>
                  </a:txBody>
                  <a:tcPr marL="27623" marR="27623" marT="27630" marB="27630"/>
                </a:tc>
                <a:tc>
                  <a:txBody>
                    <a:bodyPr/>
                    <a:lstStyle/>
                    <a:p>
                      <a:pPr algn="ctr">
                        <a:lnSpc>
                          <a:spcPct val="115000"/>
                        </a:lnSpc>
                      </a:pPr>
                      <a:r>
                        <a:rPr lang="en-US" sz="2200" dirty="0">
                          <a:effectLst/>
                          <a:latin typeface="Arial" panose="020B0604020202020204" pitchFamily="34" charset="0"/>
                          <a:cs typeface="Arial" panose="020B0604020202020204" pitchFamily="34" charset="0"/>
                        </a:rPr>
                        <a:t>41</a:t>
                      </a:r>
                    </a:p>
                  </a:txBody>
                  <a:tcPr marL="27623" marR="27623" marT="27630" marB="27630" anchor="b"/>
                </a:tc>
                <a:extLst>
                  <a:ext uri="{0D108BD9-81ED-4DB2-BD59-A6C34878D82A}">
                    <a16:rowId xmlns:a16="http://schemas.microsoft.com/office/drawing/2014/main" val="10003"/>
                  </a:ext>
                </a:extLst>
              </a:tr>
              <a:tr h="369562">
                <a:tc>
                  <a:txBody>
                    <a:bodyPr/>
                    <a:lstStyle/>
                    <a:p>
                      <a:pPr algn="l">
                        <a:lnSpc>
                          <a:spcPct val="115000"/>
                        </a:lnSpc>
                      </a:pPr>
                      <a:r>
                        <a:rPr lang="en-US" sz="2200" dirty="0">
                          <a:effectLst/>
                          <a:latin typeface="Arial" panose="020B0604020202020204" pitchFamily="34" charset="0"/>
                          <a:cs typeface="Arial" panose="020B0604020202020204" pitchFamily="34" charset="0"/>
                        </a:rPr>
                        <a:t>     Transportation problem</a:t>
                      </a:r>
                    </a:p>
                  </a:txBody>
                  <a:tcPr marL="27623" marR="27623" marT="27630" marB="27630"/>
                </a:tc>
                <a:tc>
                  <a:txBody>
                    <a:bodyPr/>
                    <a:lstStyle/>
                    <a:p>
                      <a:pPr algn="ctr">
                        <a:lnSpc>
                          <a:spcPct val="115000"/>
                        </a:lnSpc>
                      </a:pPr>
                      <a:r>
                        <a:rPr lang="en-US" sz="2200" b="0" dirty="0">
                          <a:effectLst/>
                          <a:latin typeface="Arial" panose="020B0604020202020204" pitchFamily="34" charset="0"/>
                          <a:cs typeface="Arial" panose="020B0604020202020204" pitchFamily="34" charset="0"/>
                        </a:rPr>
                        <a:t>20</a:t>
                      </a:r>
                    </a:p>
                  </a:txBody>
                  <a:tcPr marL="27623" marR="27623" marT="27630" marB="27630" anchor="b"/>
                </a:tc>
                <a:extLst>
                  <a:ext uri="{0D108BD9-81ED-4DB2-BD59-A6C34878D82A}">
                    <a16:rowId xmlns:a16="http://schemas.microsoft.com/office/drawing/2014/main" val="10004"/>
                  </a:ext>
                </a:extLst>
              </a:tr>
              <a:tr h="369562">
                <a:tc>
                  <a:txBody>
                    <a:bodyPr/>
                    <a:lstStyle/>
                    <a:p>
                      <a:pPr algn="l">
                        <a:lnSpc>
                          <a:spcPct val="115000"/>
                        </a:lnSpc>
                      </a:pPr>
                      <a:r>
                        <a:rPr lang="en-US" sz="2200" dirty="0">
                          <a:effectLst/>
                          <a:latin typeface="Arial" panose="020B0604020202020204" pitchFamily="34" charset="0"/>
                          <a:cs typeface="Arial" panose="020B0604020202020204" pitchFamily="34" charset="0"/>
                        </a:rPr>
                        <a:t>     Utilities problem</a:t>
                      </a:r>
                    </a:p>
                  </a:txBody>
                  <a:tcPr marL="27623" marR="27623" marT="27630" marB="27630"/>
                </a:tc>
                <a:tc>
                  <a:txBody>
                    <a:bodyPr/>
                    <a:lstStyle/>
                    <a:p>
                      <a:pPr algn="ctr">
                        <a:lnSpc>
                          <a:spcPct val="115000"/>
                        </a:lnSpc>
                      </a:pPr>
                      <a:r>
                        <a:rPr lang="en-US" sz="2200" b="0" dirty="0">
                          <a:effectLst/>
                          <a:latin typeface="Arial" panose="020B0604020202020204" pitchFamily="34" charset="0"/>
                          <a:cs typeface="Arial" panose="020B0604020202020204" pitchFamily="34" charset="0"/>
                        </a:rPr>
                        <a:t>13</a:t>
                      </a:r>
                    </a:p>
                  </a:txBody>
                  <a:tcPr marL="27623" marR="27623" marT="27630" marB="27630" anchor="b"/>
                </a:tc>
                <a:extLst>
                  <a:ext uri="{0D108BD9-81ED-4DB2-BD59-A6C34878D82A}">
                    <a16:rowId xmlns:a16="http://schemas.microsoft.com/office/drawing/2014/main" val="10005"/>
                  </a:ext>
                </a:extLst>
              </a:tr>
              <a:tr h="369562">
                <a:tc>
                  <a:txBody>
                    <a:bodyPr/>
                    <a:lstStyle/>
                    <a:p>
                      <a:pPr algn="l">
                        <a:lnSpc>
                          <a:spcPct val="115000"/>
                        </a:lnSpc>
                      </a:pPr>
                      <a:r>
                        <a:rPr lang="en-US" sz="2200" dirty="0">
                          <a:effectLst/>
                          <a:latin typeface="Arial" panose="020B0604020202020204" pitchFamily="34" charset="0"/>
                          <a:cs typeface="Arial" panose="020B0604020202020204" pitchFamily="34" charset="0"/>
                        </a:rPr>
                        <a:t>     Personal safety concern </a:t>
                      </a:r>
                    </a:p>
                  </a:txBody>
                  <a:tcPr marL="27623" marR="27623" marT="27630" marB="27630"/>
                </a:tc>
                <a:tc>
                  <a:txBody>
                    <a:bodyPr/>
                    <a:lstStyle/>
                    <a:p>
                      <a:pPr algn="ctr">
                        <a:lnSpc>
                          <a:spcPct val="115000"/>
                        </a:lnSpc>
                      </a:pPr>
                      <a:r>
                        <a:rPr lang="en-US" sz="2200" dirty="0">
                          <a:effectLst/>
                          <a:latin typeface="Arial" panose="020B0604020202020204" pitchFamily="34" charset="0"/>
                          <a:cs typeface="Arial" panose="020B0604020202020204" pitchFamily="34" charset="0"/>
                        </a:rPr>
                        <a:t>2</a:t>
                      </a:r>
                    </a:p>
                  </a:txBody>
                  <a:tcPr marL="27623" marR="27623" marT="27630" marB="27630" anchor="b"/>
                </a:tc>
                <a:extLst>
                  <a:ext uri="{0D108BD9-81ED-4DB2-BD59-A6C34878D82A}">
                    <a16:rowId xmlns:a16="http://schemas.microsoft.com/office/drawing/2014/main" val="10006"/>
                  </a:ext>
                </a:extLst>
              </a:tr>
              <a:tr h="369562">
                <a:tc gridSpan="2">
                  <a:txBody>
                    <a:bodyPr/>
                    <a:lstStyle/>
                    <a:p>
                      <a:pPr marL="0" marR="0">
                        <a:lnSpc>
                          <a:spcPct val="115000"/>
                        </a:lnSpc>
                        <a:spcBef>
                          <a:spcPts val="0"/>
                        </a:spcBef>
                        <a:spcAft>
                          <a:spcPts val="0"/>
                        </a:spcAft>
                      </a:pPr>
                      <a:r>
                        <a:rPr lang="en-US" sz="2200" b="1" dirty="0">
                          <a:effectLst/>
                          <a:latin typeface="Arial" panose="020B0604020202020204" pitchFamily="34" charset="0"/>
                          <a:ea typeface="Arial"/>
                          <a:cs typeface="Arial" panose="020B0604020202020204" pitchFamily="34" charset="0"/>
                        </a:rPr>
                        <a:t>Overall number of positive social risk screening domains</a:t>
                      </a:r>
                    </a:p>
                  </a:txBody>
                  <a:tcPr marL="27623" marR="27623" marT="27630" marB="27630"/>
                </a:tc>
                <a:tc hMerge="1">
                  <a:txBody>
                    <a:bodyPr/>
                    <a:lstStyle/>
                    <a:p>
                      <a:endParaRPr lang="en-US"/>
                    </a:p>
                  </a:txBody>
                  <a:tcPr/>
                </a:tc>
                <a:extLst>
                  <a:ext uri="{0D108BD9-81ED-4DB2-BD59-A6C34878D82A}">
                    <a16:rowId xmlns:a16="http://schemas.microsoft.com/office/drawing/2014/main" val="10007"/>
                  </a:ext>
                </a:extLst>
              </a:tr>
              <a:tr h="369562">
                <a:tc>
                  <a:txBody>
                    <a:bodyPr/>
                    <a:lstStyle/>
                    <a:p>
                      <a:pPr algn="l">
                        <a:lnSpc>
                          <a:spcPct val="115000"/>
                        </a:lnSpc>
                      </a:pPr>
                      <a:r>
                        <a:rPr lang="en-US" sz="2200" dirty="0">
                          <a:effectLst/>
                          <a:latin typeface="Arial" panose="020B0604020202020204" pitchFamily="34" charset="0"/>
                          <a:cs typeface="Arial" panose="020B0604020202020204" pitchFamily="34" charset="0"/>
                        </a:rPr>
                        <a:t>     No reported risks</a:t>
                      </a:r>
                    </a:p>
                  </a:txBody>
                  <a:tcPr marL="27623" marR="27623" marT="27630" marB="27630"/>
                </a:tc>
                <a:tc>
                  <a:txBody>
                    <a:bodyPr/>
                    <a:lstStyle/>
                    <a:p>
                      <a:pPr algn="ctr">
                        <a:lnSpc>
                          <a:spcPct val="115000"/>
                        </a:lnSpc>
                      </a:pPr>
                      <a:r>
                        <a:rPr lang="en-US" sz="2200" dirty="0">
                          <a:effectLst/>
                          <a:latin typeface="Arial" panose="020B0604020202020204" pitchFamily="34" charset="0"/>
                          <a:cs typeface="Arial" panose="020B0604020202020204" pitchFamily="34" charset="0"/>
                        </a:rPr>
                        <a:t>35</a:t>
                      </a:r>
                    </a:p>
                  </a:txBody>
                  <a:tcPr marL="27623" marR="27623" marT="27630" marB="27630" anchor="b"/>
                </a:tc>
                <a:extLst>
                  <a:ext uri="{0D108BD9-81ED-4DB2-BD59-A6C34878D82A}">
                    <a16:rowId xmlns:a16="http://schemas.microsoft.com/office/drawing/2014/main" val="10008"/>
                  </a:ext>
                </a:extLst>
              </a:tr>
              <a:tr h="369562">
                <a:tc>
                  <a:txBody>
                    <a:bodyPr/>
                    <a:lstStyle/>
                    <a:p>
                      <a:pPr algn="l">
                        <a:lnSpc>
                          <a:spcPct val="115000"/>
                        </a:lnSpc>
                      </a:pPr>
                      <a:r>
                        <a:rPr lang="en-US" sz="2200" dirty="0">
                          <a:effectLst/>
                          <a:latin typeface="Arial" panose="020B0604020202020204" pitchFamily="34" charset="0"/>
                          <a:cs typeface="Arial" panose="020B0604020202020204" pitchFamily="34" charset="0"/>
                        </a:rPr>
                        <a:t>     1-2 reported risk</a:t>
                      </a:r>
                    </a:p>
                  </a:txBody>
                  <a:tcPr marL="27623" marR="27623" marT="27630" marB="27630"/>
                </a:tc>
                <a:tc>
                  <a:txBody>
                    <a:bodyPr/>
                    <a:lstStyle/>
                    <a:p>
                      <a:pPr algn="ctr">
                        <a:lnSpc>
                          <a:spcPct val="115000"/>
                        </a:lnSpc>
                      </a:pPr>
                      <a:r>
                        <a:rPr lang="en-US" sz="2200" dirty="0">
                          <a:effectLst/>
                          <a:latin typeface="Arial" panose="020B0604020202020204" pitchFamily="34" charset="0"/>
                          <a:cs typeface="Arial" panose="020B0604020202020204" pitchFamily="34" charset="0"/>
                        </a:rPr>
                        <a:t>47</a:t>
                      </a:r>
                    </a:p>
                  </a:txBody>
                  <a:tcPr marL="27623" marR="27623" marT="27630" marB="27630" anchor="b"/>
                </a:tc>
                <a:extLst>
                  <a:ext uri="{0D108BD9-81ED-4DB2-BD59-A6C34878D82A}">
                    <a16:rowId xmlns:a16="http://schemas.microsoft.com/office/drawing/2014/main" val="10009"/>
                  </a:ext>
                </a:extLst>
              </a:tr>
              <a:tr h="346898">
                <a:tc>
                  <a:txBody>
                    <a:bodyPr/>
                    <a:lstStyle/>
                    <a:p>
                      <a:pPr algn="l">
                        <a:lnSpc>
                          <a:spcPct val="115000"/>
                        </a:lnSpc>
                      </a:pPr>
                      <a:r>
                        <a:rPr lang="en-US" sz="2200" dirty="0">
                          <a:effectLst/>
                          <a:latin typeface="Arial" panose="020B0604020202020204" pitchFamily="34" charset="0"/>
                          <a:cs typeface="Arial" panose="020B0604020202020204" pitchFamily="34" charset="0"/>
                        </a:rPr>
                        <a:t>     3-5 reported risks</a:t>
                      </a:r>
                    </a:p>
                  </a:txBody>
                  <a:tcPr marL="27623" marR="27623" marT="27630" marB="27630"/>
                </a:tc>
                <a:tc>
                  <a:txBody>
                    <a:bodyPr/>
                    <a:lstStyle/>
                    <a:p>
                      <a:pPr algn="ctr">
                        <a:lnSpc>
                          <a:spcPct val="115000"/>
                        </a:lnSpc>
                      </a:pPr>
                      <a:r>
                        <a:rPr lang="en-US" sz="2200" dirty="0">
                          <a:effectLst/>
                          <a:latin typeface="Arial" panose="020B0604020202020204" pitchFamily="34" charset="0"/>
                          <a:cs typeface="Arial" panose="020B0604020202020204" pitchFamily="34" charset="0"/>
                        </a:rPr>
                        <a:t>17</a:t>
                      </a:r>
                    </a:p>
                  </a:txBody>
                  <a:tcPr marL="27623" marR="27623" marT="27630" marB="27630"/>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45055657"/>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85210" y="787584"/>
            <a:ext cx="8173580" cy="611449"/>
          </a:xfrm>
        </p:spPr>
        <p:txBody>
          <a:bodyPr/>
          <a:lstStyle/>
          <a:p>
            <a:r>
              <a:rPr lang="en-US" sz="4000"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rPr>
              <a:t>Aim 2: Interest in assistance by +SDOH screen</a:t>
            </a:r>
          </a:p>
        </p:txBody>
      </p:sp>
      <p:sp>
        <p:nvSpPr>
          <p:cNvPr id="7" name="Content Placeholder 5"/>
          <p:cNvSpPr txBox="1">
            <a:spLocks/>
          </p:cNvSpPr>
          <p:nvPr/>
        </p:nvSpPr>
        <p:spPr>
          <a:xfrm>
            <a:off x="612911" y="1341121"/>
            <a:ext cx="10850220" cy="3909393"/>
          </a:xfrm>
          <a:prstGeom prst="rect">
            <a:avLst/>
          </a:prstGeom>
        </p:spPr>
        <p:txBody>
          <a:bodyPr vert="horz" lIns="121920" tIns="60960" rIns="121920" bIns="60960" rtlCol="0">
            <a:noAutofit/>
          </a:bodyPr>
          <a:lstStyle>
            <a:lvl1pPr marL="221456" indent="-221456" algn="l" defTabSz="480060" rtl="0" eaLnBrk="1" latinLnBrk="0" hangingPunct="1">
              <a:lnSpc>
                <a:spcPct val="100000"/>
              </a:lnSpc>
              <a:spcBef>
                <a:spcPts val="0"/>
              </a:spcBef>
              <a:spcAft>
                <a:spcPts val="450"/>
              </a:spcAft>
              <a:buClr>
                <a:schemeClr val="accent1"/>
              </a:buClr>
              <a:buSzPct val="80000"/>
              <a:buFont typeface="Wingdings" charset="2"/>
              <a:buChar char="§"/>
              <a:tabLst/>
              <a:defRPr lang="en-US" sz="1650" b="0" kern="1200" dirty="0" smtClean="0">
                <a:solidFill>
                  <a:schemeClr val="tx1"/>
                </a:solidFill>
                <a:latin typeface="+mn-lt"/>
                <a:ea typeface="+mn-ea"/>
                <a:cs typeface="+mn-cs"/>
              </a:defRPr>
            </a:lvl1pPr>
            <a:lvl2pPr marL="434579" indent="-213122" algn="l" defTabSz="480060" rtl="0" eaLnBrk="1" latinLnBrk="0" hangingPunct="1">
              <a:lnSpc>
                <a:spcPct val="100000"/>
              </a:lnSpc>
              <a:spcBef>
                <a:spcPts val="0"/>
              </a:spcBef>
              <a:spcAft>
                <a:spcPts val="450"/>
              </a:spcAft>
              <a:buClr>
                <a:schemeClr val="accent5">
                  <a:lumMod val="50000"/>
                </a:schemeClr>
              </a:buClr>
              <a:buSzPct val="100000"/>
              <a:buFont typeface=".AppleSystemUIFont" charset="0"/>
              <a:buChar char="-"/>
              <a:tabLst/>
              <a:defRPr lang="en-US" sz="1500" b="0" kern="1200" dirty="0" smtClean="0">
                <a:solidFill>
                  <a:schemeClr val="tx1"/>
                </a:solidFill>
                <a:latin typeface="+mn-lt"/>
                <a:ea typeface="+mn-ea"/>
                <a:cs typeface="+mn-cs"/>
              </a:defRPr>
            </a:lvl2pPr>
            <a:lvl3pPr marL="604838" indent="-170260" algn="l" defTabSz="480060" rtl="0" eaLnBrk="1" latinLnBrk="0" hangingPunct="1">
              <a:lnSpc>
                <a:spcPct val="100000"/>
              </a:lnSpc>
              <a:spcBef>
                <a:spcPts val="0"/>
              </a:spcBef>
              <a:spcAft>
                <a:spcPts val="450"/>
              </a:spcAft>
              <a:buClr>
                <a:schemeClr val="accent1"/>
              </a:buClr>
              <a:buSzPct val="80000"/>
              <a:buFont typeface="Wingdings" charset="2"/>
              <a:buChar char="§"/>
              <a:tabLst/>
              <a:defRPr lang="en-US" sz="1350" b="0" kern="1200" dirty="0" smtClean="0">
                <a:solidFill>
                  <a:schemeClr val="tx1"/>
                </a:solidFill>
                <a:latin typeface="+mn-lt"/>
                <a:ea typeface="+mn-ea"/>
                <a:cs typeface="+mn-cs"/>
              </a:defRPr>
            </a:lvl3pPr>
            <a:lvl4pPr marL="771525" indent="-166688" algn="l" defTabSz="480060" rtl="0" eaLnBrk="1" latinLnBrk="0" hangingPunct="1">
              <a:lnSpc>
                <a:spcPct val="100000"/>
              </a:lnSpc>
              <a:spcBef>
                <a:spcPts val="0"/>
              </a:spcBef>
              <a:spcAft>
                <a:spcPts val="450"/>
              </a:spcAft>
              <a:buClr>
                <a:schemeClr val="accent5">
                  <a:lumMod val="50000"/>
                </a:schemeClr>
              </a:buClr>
              <a:buSzPct val="100000"/>
              <a:buFont typeface=".AppleSystemUIFont" charset="0"/>
              <a:buChar char="-"/>
              <a:tabLst/>
              <a:defRPr lang="en-US" sz="1200" b="0" kern="1200" dirty="0" smtClean="0">
                <a:solidFill>
                  <a:schemeClr val="tx1"/>
                </a:solidFill>
                <a:latin typeface="+mn-lt"/>
                <a:ea typeface="+mn-ea"/>
                <a:cs typeface="+mn-cs"/>
              </a:defRPr>
            </a:lvl4pPr>
            <a:lvl5pPr marL="984647" indent="-170260" algn="l" defTabSz="480060" rtl="0" eaLnBrk="1" latinLnBrk="0" hangingPunct="1">
              <a:lnSpc>
                <a:spcPct val="200000"/>
              </a:lnSpc>
              <a:spcBef>
                <a:spcPts val="0"/>
              </a:spcBef>
              <a:buClr>
                <a:srgbClr val="18A3AC"/>
              </a:buClr>
              <a:buSzPct val="80000"/>
              <a:buFont typeface="Wingdings" charset="2"/>
              <a:buChar char="§"/>
              <a:defRPr lang="en-US" sz="1500" b="0" kern="1200" dirty="0">
                <a:solidFill>
                  <a:schemeClr val="tx1"/>
                </a:solidFill>
                <a:latin typeface="+mj-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endParaRPr lang="en-US" sz="3733" dirty="0"/>
          </a:p>
        </p:txBody>
      </p:sp>
      <p:graphicFrame>
        <p:nvGraphicFramePr>
          <p:cNvPr id="2" name="Chart 1">
            <a:extLst>
              <a:ext uri="{FF2B5EF4-FFF2-40B4-BE49-F238E27FC236}">
                <a16:creationId xmlns:a16="http://schemas.microsoft.com/office/drawing/2014/main" id="{1F8C248C-B0D1-024B-835D-651D9AA3B741}"/>
              </a:ext>
            </a:extLst>
          </p:cNvPr>
          <p:cNvGraphicFramePr/>
          <p:nvPr/>
        </p:nvGraphicFramePr>
        <p:xfrm>
          <a:off x="157737" y="1676400"/>
          <a:ext cx="8873967" cy="4972050"/>
        </p:xfrm>
        <a:graphic>
          <a:graphicData uri="http://schemas.openxmlformats.org/drawingml/2006/chart">
            <c:chart xmlns:c="http://schemas.openxmlformats.org/drawingml/2006/chart" xmlns:r="http://schemas.openxmlformats.org/officeDocument/2006/relationships" r:id="rId3"/>
          </a:graphicData>
        </a:graphic>
      </p:graphicFrame>
      <p:sp>
        <p:nvSpPr>
          <p:cNvPr id="3" name="Left Brace 2">
            <a:extLst>
              <a:ext uri="{FF2B5EF4-FFF2-40B4-BE49-F238E27FC236}">
                <a16:creationId xmlns:a16="http://schemas.microsoft.com/office/drawing/2014/main" id="{4444D2DC-6F7A-A341-AB18-45036134A48B}"/>
              </a:ext>
            </a:extLst>
          </p:cNvPr>
          <p:cNvSpPr/>
          <p:nvPr/>
        </p:nvSpPr>
        <p:spPr>
          <a:xfrm rot="16200000" flipH="1" flipV="1">
            <a:off x="5565848" y="-1220907"/>
            <a:ext cx="404924" cy="5828549"/>
          </a:xfrm>
          <a:prstGeom prst="leftBrace">
            <a:avLst/>
          </a:prstGeom>
          <a:ln w="539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a:extLst>
              <a:ext uri="{FF2B5EF4-FFF2-40B4-BE49-F238E27FC236}">
                <a16:creationId xmlns:a16="http://schemas.microsoft.com/office/drawing/2014/main" id="{7F5694CC-A037-E346-AECD-2FB48B47EEBE}"/>
              </a:ext>
            </a:extLst>
          </p:cNvPr>
          <p:cNvSpPr txBox="1"/>
          <p:nvPr/>
        </p:nvSpPr>
        <p:spPr>
          <a:xfrm>
            <a:off x="5373003" y="752472"/>
            <a:ext cx="1330036" cy="461665"/>
          </a:xfrm>
          <a:prstGeom prst="rect">
            <a:avLst/>
          </a:prstGeom>
          <a:noFill/>
        </p:spPr>
        <p:txBody>
          <a:bodyPr wrap="square" rtlCol="0">
            <a:spAutoFit/>
          </a:bodyPr>
          <a:lstStyle/>
          <a:p>
            <a:r>
              <a:rPr lang="en-US" sz="2400" dirty="0">
                <a:latin typeface="Arial" panose="020B0604020202020204" pitchFamily="34" charset="0"/>
                <a:cs typeface="Arial" panose="020B0604020202020204" pitchFamily="34" charset="0"/>
              </a:rPr>
              <a:t>53%</a:t>
            </a:r>
          </a:p>
        </p:txBody>
      </p:sp>
    </p:spTree>
    <p:extLst>
      <p:ext uri="{BB962C8B-B14F-4D97-AF65-F5344CB8AC3E}">
        <p14:creationId xmlns:p14="http://schemas.microsoft.com/office/powerpoint/2010/main" val="3286519514"/>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3586" y="304801"/>
            <a:ext cx="8173580" cy="611449"/>
          </a:xfrm>
        </p:spPr>
        <p:txBody>
          <a:bodyPr/>
          <a:lstStyle/>
          <a:p>
            <a:r>
              <a:rPr lang="en-US" sz="4000"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rPr>
              <a:t>Funding &amp; Disclosures</a:t>
            </a:r>
          </a:p>
        </p:txBody>
      </p:sp>
      <p:sp>
        <p:nvSpPr>
          <p:cNvPr id="6" name="Content Placeholder 5"/>
          <p:cNvSpPr>
            <a:spLocks noGrp="1"/>
          </p:cNvSpPr>
          <p:nvPr>
            <p:ph idx="1"/>
          </p:nvPr>
        </p:nvSpPr>
        <p:spPr>
          <a:xfrm>
            <a:off x="459685" y="1033272"/>
            <a:ext cx="8137665" cy="2932045"/>
          </a:xfrm>
        </p:spPr>
        <p:txBody>
          <a:bodyPr/>
          <a:lstStyle/>
          <a:p>
            <a:pPr>
              <a:buSzPct val="111000"/>
            </a:pPr>
            <a:r>
              <a:rPr lang="en-US" sz="3200" dirty="0">
                <a:latin typeface="Arial" panose="020B0604020202020204" pitchFamily="34" charset="0"/>
                <a:cs typeface="Arial" panose="020B0604020202020204" pitchFamily="34" charset="0"/>
              </a:rPr>
              <a:t>Funder: The Commonwealth Fund</a:t>
            </a:r>
          </a:p>
          <a:p>
            <a:pPr>
              <a:buSzPct val="111000"/>
            </a:pPr>
            <a:r>
              <a:rPr lang="en-US" sz="3200" dirty="0">
                <a:latin typeface="Arial" panose="020B0604020202020204" pitchFamily="34" charset="0"/>
                <a:cs typeface="Arial" panose="020B0604020202020204" pitchFamily="34" charset="0"/>
              </a:rPr>
              <a:t>UCSF Social Interventions Research &amp; Evaluation Network (SIREN) led this multi-site research project</a:t>
            </a:r>
          </a:p>
          <a:p>
            <a:pPr>
              <a:buSzPct val="111000"/>
            </a:pPr>
            <a:r>
              <a:rPr lang="en-US" sz="3200" dirty="0">
                <a:latin typeface="Arial" panose="020B0604020202020204" pitchFamily="34" charset="0"/>
                <a:cs typeface="Arial" panose="020B0604020202020204" pitchFamily="34" charset="0"/>
              </a:rPr>
              <a:t>University of Colorado Internal Medicine clinic served as one of 10 national sites of study that had not previously conducted SDOH screenings (Huebschmann site PI)</a:t>
            </a:r>
          </a:p>
        </p:txBody>
      </p:sp>
    </p:spTree>
    <p:extLst>
      <p:ext uri="{BB962C8B-B14F-4D97-AF65-F5344CB8AC3E}">
        <p14:creationId xmlns:p14="http://schemas.microsoft.com/office/powerpoint/2010/main" val="3939185989"/>
      </p:ext>
    </p:extLst>
  </p:cSld>
  <p:clrMapOvr>
    <a:masterClrMapping/>
  </p:clrMapOvr>
  <p:transition>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3586" y="850392"/>
            <a:ext cx="8173580" cy="611449"/>
          </a:xfrm>
        </p:spPr>
        <p:txBody>
          <a:bodyPr/>
          <a:lstStyle/>
          <a:p>
            <a:r>
              <a:rPr lang="en-US" sz="4000"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rPr>
              <a:t>Results: Rates of interest in assistance</a:t>
            </a:r>
          </a:p>
        </p:txBody>
      </p:sp>
      <p:sp>
        <p:nvSpPr>
          <p:cNvPr id="7" name="Content Placeholder 5"/>
          <p:cNvSpPr txBox="1">
            <a:spLocks/>
          </p:cNvSpPr>
          <p:nvPr/>
        </p:nvSpPr>
        <p:spPr>
          <a:xfrm>
            <a:off x="612911" y="1341121"/>
            <a:ext cx="10850220" cy="3909393"/>
          </a:xfrm>
          <a:prstGeom prst="rect">
            <a:avLst/>
          </a:prstGeom>
        </p:spPr>
        <p:txBody>
          <a:bodyPr vert="horz" lIns="121920" tIns="60960" rIns="121920" bIns="60960" rtlCol="0">
            <a:noAutofit/>
          </a:bodyPr>
          <a:lstStyle>
            <a:lvl1pPr marL="221456" indent="-221456" algn="l" defTabSz="480060" rtl="0" eaLnBrk="1" latinLnBrk="0" hangingPunct="1">
              <a:lnSpc>
                <a:spcPct val="100000"/>
              </a:lnSpc>
              <a:spcBef>
                <a:spcPts val="0"/>
              </a:spcBef>
              <a:spcAft>
                <a:spcPts val="450"/>
              </a:spcAft>
              <a:buClr>
                <a:schemeClr val="accent1"/>
              </a:buClr>
              <a:buSzPct val="80000"/>
              <a:buFont typeface="Wingdings" charset="2"/>
              <a:buChar char="§"/>
              <a:tabLst/>
              <a:defRPr lang="en-US" sz="1650" b="0" kern="1200" dirty="0" smtClean="0">
                <a:solidFill>
                  <a:schemeClr val="tx1"/>
                </a:solidFill>
                <a:latin typeface="+mn-lt"/>
                <a:ea typeface="+mn-ea"/>
                <a:cs typeface="+mn-cs"/>
              </a:defRPr>
            </a:lvl1pPr>
            <a:lvl2pPr marL="434579" indent="-213122" algn="l" defTabSz="480060" rtl="0" eaLnBrk="1" latinLnBrk="0" hangingPunct="1">
              <a:lnSpc>
                <a:spcPct val="100000"/>
              </a:lnSpc>
              <a:spcBef>
                <a:spcPts val="0"/>
              </a:spcBef>
              <a:spcAft>
                <a:spcPts val="450"/>
              </a:spcAft>
              <a:buClr>
                <a:schemeClr val="accent5">
                  <a:lumMod val="50000"/>
                </a:schemeClr>
              </a:buClr>
              <a:buSzPct val="100000"/>
              <a:buFont typeface=".AppleSystemUIFont" charset="0"/>
              <a:buChar char="-"/>
              <a:tabLst/>
              <a:defRPr lang="en-US" sz="1500" b="0" kern="1200" dirty="0" smtClean="0">
                <a:solidFill>
                  <a:schemeClr val="tx1"/>
                </a:solidFill>
                <a:latin typeface="+mn-lt"/>
                <a:ea typeface="+mn-ea"/>
                <a:cs typeface="+mn-cs"/>
              </a:defRPr>
            </a:lvl2pPr>
            <a:lvl3pPr marL="604838" indent="-170260" algn="l" defTabSz="480060" rtl="0" eaLnBrk="1" latinLnBrk="0" hangingPunct="1">
              <a:lnSpc>
                <a:spcPct val="100000"/>
              </a:lnSpc>
              <a:spcBef>
                <a:spcPts val="0"/>
              </a:spcBef>
              <a:spcAft>
                <a:spcPts val="450"/>
              </a:spcAft>
              <a:buClr>
                <a:schemeClr val="accent1"/>
              </a:buClr>
              <a:buSzPct val="80000"/>
              <a:buFont typeface="Wingdings" charset="2"/>
              <a:buChar char="§"/>
              <a:tabLst/>
              <a:defRPr lang="en-US" sz="1350" b="0" kern="1200" dirty="0" smtClean="0">
                <a:solidFill>
                  <a:schemeClr val="tx1"/>
                </a:solidFill>
                <a:latin typeface="+mn-lt"/>
                <a:ea typeface="+mn-ea"/>
                <a:cs typeface="+mn-cs"/>
              </a:defRPr>
            </a:lvl3pPr>
            <a:lvl4pPr marL="771525" indent="-166688" algn="l" defTabSz="480060" rtl="0" eaLnBrk="1" latinLnBrk="0" hangingPunct="1">
              <a:lnSpc>
                <a:spcPct val="100000"/>
              </a:lnSpc>
              <a:spcBef>
                <a:spcPts val="0"/>
              </a:spcBef>
              <a:spcAft>
                <a:spcPts val="450"/>
              </a:spcAft>
              <a:buClr>
                <a:schemeClr val="accent5">
                  <a:lumMod val="50000"/>
                </a:schemeClr>
              </a:buClr>
              <a:buSzPct val="100000"/>
              <a:buFont typeface=".AppleSystemUIFont" charset="0"/>
              <a:buChar char="-"/>
              <a:tabLst/>
              <a:defRPr lang="en-US" sz="1200" b="0" kern="1200" dirty="0" smtClean="0">
                <a:solidFill>
                  <a:schemeClr val="tx1"/>
                </a:solidFill>
                <a:latin typeface="+mn-lt"/>
                <a:ea typeface="+mn-ea"/>
                <a:cs typeface="+mn-cs"/>
              </a:defRPr>
            </a:lvl4pPr>
            <a:lvl5pPr marL="984647" indent="-170260" algn="l" defTabSz="480060" rtl="0" eaLnBrk="1" latinLnBrk="0" hangingPunct="1">
              <a:lnSpc>
                <a:spcPct val="200000"/>
              </a:lnSpc>
              <a:spcBef>
                <a:spcPts val="0"/>
              </a:spcBef>
              <a:buClr>
                <a:srgbClr val="18A3AC"/>
              </a:buClr>
              <a:buSzPct val="80000"/>
              <a:buFont typeface="Wingdings" charset="2"/>
              <a:buChar char="§"/>
              <a:defRPr lang="en-US" sz="1500" b="0" kern="1200" dirty="0">
                <a:solidFill>
                  <a:schemeClr val="tx1"/>
                </a:solidFill>
                <a:latin typeface="+mj-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a:lstStyle>
          <a:p>
            <a:endParaRPr lang="en-US" sz="3733" dirty="0"/>
          </a:p>
        </p:txBody>
      </p:sp>
      <p:graphicFrame>
        <p:nvGraphicFramePr>
          <p:cNvPr id="2" name="Chart 1">
            <a:extLst>
              <a:ext uri="{FF2B5EF4-FFF2-40B4-BE49-F238E27FC236}">
                <a16:creationId xmlns:a16="http://schemas.microsoft.com/office/drawing/2014/main" id="{1F8C248C-B0D1-024B-835D-651D9AA3B741}"/>
              </a:ext>
            </a:extLst>
          </p:cNvPr>
          <p:cNvGraphicFramePr/>
          <p:nvPr/>
        </p:nvGraphicFramePr>
        <p:xfrm>
          <a:off x="157737" y="1673352"/>
          <a:ext cx="8873967" cy="497655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34992198"/>
      </p:ext>
    </p:extLst>
  </p:cSld>
  <p:clrMapOvr>
    <a:masterClrMapping/>
  </p:clrMapOvr>
  <p:transition>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D1306E5-A7F3-9847-A69D-1E14D729FCF8}"/>
              </a:ext>
            </a:extLst>
          </p:cNvPr>
          <p:cNvSpPr txBox="1"/>
          <p:nvPr/>
        </p:nvSpPr>
        <p:spPr>
          <a:xfrm>
            <a:off x="8147440" y="6488668"/>
            <a:ext cx="2551814"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a:t>
            </a:r>
            <a:r>
              <a:rPr lang="en-US" dirty="0">
                <a:latin typeface="Arial" panose="020B0604020202020204" pitchFamily="34" charset="0"/>
                <a:cs typeface="Arial" panose="020B0604020202020204" pitchFamily="34" charset="0"/>
              </a:rPr>
              <a:t>p&lt;0.05</a:t>
            </a:r>
          </a:p>
        </p:txBody>
      </p:sp>
      <p:sp>
        <p:nvSpPr>
          <p:cNvPr id="9" name="Title 3">
            <a:extLst>
              <a:ext uri="{FF2B5EF4-FFF2-40B4-BE49-F238E27FC236}">
                <a16:creationId xmlns:a16="http://schemas.microsoft.com/office/drawing/2014/main" id="{598F8116-C6CD-9544-9FC9-19A377A246D1}"/>
              </a:ext>
            </a:extLst>
          </p:cNvPr>
          <p:cNvSpPr txBox="1">
            <a:spLocks/>
          </p:cNvSpPr>
          <p:nvPr/>
        </p:nvSpPr>
        <p:spPr>
          <a:xfrm>
            <a:off x="160158" y="464958"/>
            <a:ext cx="8641091" cy="540718"/>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r>
              <a:rPr lang="en-US"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rPr>
              <a:t>Preliminary Results: Multivariable model</a:t>
            </a:r>
          </a:p>
        </p:txBody>
      </p:sp>
      <p:graphicFrame>
        <p:nvGraphicFramePr>
          <p:cNvPr id="10" name="Table 9">
            <a:extLst>
              <a:ext uri="{FF2B5EF4-FFF2-40B4-BE49-F238E27FC236}">
                <a16:creationId xmlns:a16="http://schemas.microsoft.com/office/drawing/2014/main" id="{CE2F05E1-B782-AD4F-9C83-BA539B5382EF}"/>
              </a:ext>
            </a:extLst>
          </p:cNvPr>
          <p:cNvGraphicFramePr>
            <a:graphicFrameLocks noGrp="1"/>
          </p:cNvGraphicFramePr>
          <p:nvPr>
            <p:extLst>
              <p:ext uri="{D42A27DB-BD31-4B8C-83A1-F6EECF244321}">
                <p14:modId xmlns:p14="http://schemas.microsoft.com/office/powerpoint/2010/main" val="1564966245"/>
              </p:ext>
            </p:extLst>
          </p:nvPr>
        </p:nvGraphicFramePr>
        <p:xfrm>
          <a:off x="37361" y="1139924"/>
          <a:ext cx="9069278" cy="4664548"/>
        </p:xfrm>
        <a:graphic>
          <a:graphicData uri="http://schemas.openxmlformats.org/drawingml/2006/table">
            <a:tbl>
              <a:tblPr firstRow="1" bandRow="1">
                <a:tableStyleId>{5C22544A-7EE6-4342-B048-85BDC9FD1C3A}</a:tableStyleId>
              </a:tblPr>
              <a:tblGrid>
                <a:gridCol w="3735278">
                  <a:extLst>
                    <a:ext uri="{9D8B030D-6E8A-4147-A177-3AD203B41FA5}">
                      <a16:colId xmlns:a16="http://schemas.microsoft.com/office/drawing/2014/main" val="4092659273"/>
                    </a:ext>
                  </a:extLst>
                </a:gridCol>
                <a:gridCol w="2713696">
                  <a:extLst>
                    <a:ext uri="{9D8B030D-6E8A-4147-A177-3AD203B41FA5}">
                      <a16:colId xmlns:a16="http://schemas.microsoft.com/office/drawing/2014/main" val="4284164601"/>
                    </a:ext>
                  </a:extLst>
                </a:gridCol>
                <a:gridCol w="2620304">
                  <a:extLst>
                    <a:ext uri="{9D8B030D-6E8A-4147-A177-3AD203B41FA5}">
                      <a16:colId xmlns:a16="http://schemas.microsoft.com/office/drawing/2014/main" val="3445675150"/>
                    </a:ext>
                  </a:extLst>
                </a:gridCol>
              </a:tblGrid>
              <a:tr h="503227">
                <a:tc rowSpan="2">
                  <a:txBody>
                    <a:bodyPr/>
                    <a:lstStyle/>
                    <a:p>
                      <a:endParaRPr lang="en-US" sz="2400" dirty="0">
                        <a:latin typeface="Arial" panose="020B0604020202020204" pitchFamily="34" charset="0"/>
                        <a:cs typeface="Arial" panose="020B0604020202020204" pitchFamily="34" charset="0"/>
                      </a:endParaRPr>
                    </a:p>
                  </a:txBody>
                  <a:tcPr anchor="b">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gridSpan="2">
                  <a:txBody>
                    <a:bodyPr/>
                    <a:lstStyle/>
                    <a:p>
                      <a:pPr algn="ctr"/>
                      <a:r>
                        <a:rPr lang="en-US" sz="2400" dirty="0">
                          <a:latin typeface="Arial" panose="020B0604020202020204" pitchFamily="34" charset="0"/>
                          <a:cs typeface="Arial" panose="020B0604020202020204" pitchFamily="34" charset="0"/>
                        </a:rPr>
                        <a:t>Interest in Assistance</a:t>
                      </a:r>
                      <a:endParaRPr lang="en-US" sz="2400" b="0" dirty="0">
                        <a:latin typeface="Arial" panose="020B0604020202020204" pitchFamily="34" charset="0"/>
                        <a:cs typeface="Arial" panose="020B0604020202020204" pitchFamily="34" charset="0"/>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endParaRPr lang="en-US" sz="2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979538708"/>
                  </a:ext>
                </a:extLst>
              </a:tr>
              <a:tr h="754854">
                <a:tc vMerge="1">
                  <a:txBody>
                    <a:bodyPr/>
                    <a:lstStyle/>
                    <a:p>
                      <a:endParaRPr lang="en-US" sz="2400" dirty="0">
                        <a:latin typeface="Arial" panose="020B0604020202020204" pitchFamily="34" charset="0"/>
                        <a:cs typeface="Arial" panose="020B0604020202020204" pitchFamily="34" charset="0"/>
                      </a:endParaRPr>
                    </a:p>
                  </a:txBody>
                  <a:tcPr anchor="b"/>
                </a:tc>
                <a:tc>
                  <a:txBody>
                    <a:bodyPr/>
                    <a:lstStyle/>
                    <a:p>
                      <a:pPr algn="ctr"/>
                      <a:r>
                        <a:rPr lang="en-US" sz="2100" dirty="0">
                          <a:solidFill>
                            <a:schemeClr val="bg1"/>
                          </a:solidFill>
                          <a:latin typeface="Arial" panose="020B0604020202020204" pitchFamily="34" charset="0"/>
                          <a:cs typeface="Arial" panose="020B0604020202020204" pitchFamily="34" charset="0"/>
                        </a:rPr>
                        <a:t>Screened Positive</a:t>
                      </a:r>
                    </a:p>
                    <a:p>
                      <a:pPr algn="ctr"/>
                      <a:r>
                        <a:rPr lang="en-US" sz="1800" dirty="0" err="1">
                          <a:solidFill>
                            <a:schemeClr val="bg1"/>
                          </a:solidFill>
                          <a:latin typeface="Arial" panose="020B0604020202020204" pitchFamily="34" charset="0"/>
                          <a:cs typeface="Arial" panose="020B0604020202020204" pitchFamily="34" charset="0"/>
                        </a:rPr>
                        <a:t>aOR</a:t>
                      </a:r>
                      <a:r>
                        <a:rPr lang="en-US" sz="1800" dirty="0">
                          <a:solidFill>
                            <a:schemeClr val="bg1"/>
                          </a:solidFill>
                          <a:latin typeface="Arial" panose="020B0604020202020204" pitchFamily="34" charset="0"/>
                          <a:cs typeface="Arial" panose="020B0604020202020204" pitchFamily="34" charset="0"/>
                        </a:rPr>
                        <a:t> (95% CI)</a:t>
                      </a: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a:r>
                        <a:rPr lang="en-US" sz="2100" dirty="0">
                          <a:solidFill>
                            <a:schemeClr val="bg1"/>
                          </a:solidFill>
                          <a:latin typeface="Arial" panose="020B0604020202020204" pitchFamily="34" charset="0"/>
                          <a:cs typeface="Arial" panose="020B0604020202020204" pitchFamily="34" charset="0"/>
                        </a:rPr>
                        <a:t>Screened Negative</a:t>
                      </a:r>
                    </a:p>
                    <a:p>
                      <a:pPr algn="ctr"/>
                      <a:r>
                        <a:rPr lang="en-US" sz="1800" dirty="0" err="1">
                          <a:solidFill>
                            <a:schemeClr val="bg1"/>
                          </a:solidFill>
                          <a:latin typeface="Arial" panose="020B0604020202020204" pitchFamily="34" charset="0"/>
                          <a:cs typeface="Arial" panose="020B0604020202020204" pitchFamily="34" charset="0"/>
                        </a:rPr>
                        <a:t>aOR</a:t>
                      </a:r>
                      <a:r>
                        <a:rPr lang="en-US" sz="1800" dirty="0">
                          <a:solidFill>
                            <a:schemeClr val="bg1"/>
                          </a:solidFill>
                          <a:latin typeface="Arial" panose="020B0604020202020204" pitchFamily="34" charset="0"/>
                          <a:cs typeface="Arial" panose="020B0604020202020204" pitchFamily="34" charset="0"/>
                        </a:rPr>
                        <a:t> (95% CI)</a:t>
                      </a:r>
                    </a:p>
                  </a:txBody>
                  <a:tcPr>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161682448"/>
                  </a:ext>
                </a:extLst>
              </a:tr>
              <a:tr h="521063">
                <a:tc>
                  <a:txBody>
                    <a:bodyPr/>
                    <a:lstStyle/>
                    <a:p>
                      <a:pPr fontAlgn="auto">
                        <a:spcBef>
                          <a:spcPts val="600"/>
                        </a:spcBef>
                        <a:spcAft>
                          <a:spcPts val="600"/>
                        </a:spcAft>
                        <a:defRPr/>
                      </a:pPr>
                      <a:r>
                        <a:rPr lang="en-US" sz="2100" dirty="0">
                          <a:latin typeface="Arial" panose="020B0604020202020204" pitchFamily="34" charset="0"/>
                          <a:cs typeface="Arial" panose="020B0604020202020204" pitchFamily="34" charset="0"/>
                        </a:rPr>
                        <a:t>Number of social risks</a:t>
                      </a:r>
                    </a:p>
                  </a:txBody>
                  <a:tcPr>
                    <a:lnT w="38100" cap="flat" cmpd="sng" algn="ctr">
                      <a:solidFill>
                        <a:schemeClr val="bg1"/>
                      </a:solidFill>
                      <a:prstDash val="solid"/>
                      <a:round/>
                      <a:headEnd type="none" w="med" len="med"/>
                      <a:tailEnd type="none" w="med" len="med"/>
                    </a:lnT>
                  </a:tcPr>
                </a:tc>
                <a:tc>
                  <a:txBody>
                    <a:bodyPr/>
                    <a:lstStyle/>
                    <a:p>
                      <a:pPr algn="ctr">
                        <a:spcBef>
                          <a:spcPts val="600"/>
                        </a:spcBef>
                        <a:spcAft>
                          <a:spcPts val="0"/>
                        </a:spcAft>
                      </a:pPr>
                      <a:r>
                        <a:rPr lang="en-US" sz="2100" b="1" kern="1200" dirty="0">
                          <a:effectLst/>
                          <a:latin typeface="Arial" panose="020B0604020202020204" pitchFamily="34" charset="0"/>
                          <a:cs typeface="Arial" panose="020B0604020202020204" pitchFamily="34" charset="0"/>
                        </a:rPr>
                        <a:t>2.40 (1.68, 3.32)*</a:t>
                      </a:r>
                    </a:p>
                  </a:txBody>
                  <a:tcPr anchor="ctr">
                    <a:lnT w="38100" cap="flat" cmpd="sng" algn="ctr">
                      <a:solidFill>
                        <a:schemeClr val="bg1"/>
                      </a:solidFill>
                      <a:prstDash val="solid"/>
                      <a:round/>
                      <a:headEnd type="none" w="med" len="med"/>
                      <a:tailEnd type="none" w="med" len="med"/>
                    </a:lnT>
                  </a:tcPr>
                </a:tc>
                <a:tc>
                  <a:txBody>
                    <a:bodyPr/>
                    <a:lstStyle/>
                    <a:p>
                      <a:pPr algn="ctr">
                        <a:spcBef>
                          <a:spcPts val="0"/>
                        </a:spcBef>
                        <a:spcAft>
                          <a:spcPts val="600"/>
                        </a:spcAft>
                      </a:pPr>
                      <a:r>
                        <a:rPr lang="en-US" sz="2100" kern="1200" dirty="0">
                          <a:effectLst/>
                          <a:latin typeface="Arial" panose="020B0604020202020204" pitchFamily="34" charset="0"/>
                          <a:cs typeface="Arial" panose="020B0604020202020204" pitchFamily="34" charset="0"/>
                        </a:rPr>
                        <a:t>-</a:t>
                      </a:r>
                    </a:p>
                  </a:txBody>
                  <a:tcPr anchor="ctr">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880025447"/>
                  </a:ext>
                </a:extLst>
              </a:tr>
              <a:tr h="528278">
                <a:tc>
                  <a:txBody>
                    <a:bodyPr/>
                    <a:lstStyle/>
                    <a:p>
                      <a:pPr marL="0" marR="0" lvl="0" indent="0" algn="l" defTabSz="685800" rtl="0" eaLnBrk="1" fontAlgn="auto" latinLnBrk="0" hangingPunct="1">
                        <a:lnSpc>
                          <a:spcPct val="100000"/>
                        </a:lnSpc>
                        <a:spcBef>
                          <a:spcPts val="600"/>
                        </a:spcBef>
                        <a:spcAft>
                          <a:spcPts val="600"/>
                        </a:spcAft>
                        <a:buClrTx/>
                        <a:buSzTx/>
                        <a:buFontTx/>
                        <a:buNone/>
                        <a:tabLst/>
                        <a:defRPr/>
                      </a:pPr>
                      <a:r>
                        <a:rPr lang="en-US" sz="2100" dirty="0">
                          <a:latin typeface="Arial" panose="020B0604020202020204" pitchFamily="34" charset="0"/>
                          <a:cs typeface="Arial" panose="020B0604020202020204" pitchFamily="34" charset="0"/>
                        </a:rPr>
                        <a:t>Non-Hispanic Black vs. White</a:t>
                      </a:r>
                    </a:p>
                  </a:txBody>
                  <a:tcPr/>
                </a:tc>
                <a:tc>
                  <a:txBody>
                    <a:bodyPr/>
                    <a:lstStyle/>
                    <a:p>
                      <a:pPr marL="0" marR="0" lvl="0" indent="0" algn="ctr" defTabSz="685784" rtl="0" eaLnBrk="1" fontAlgn="auto" latinLnBrk="0" hangingPunct="1">
                        <a:lnSpc>
                          <a:spcPct val="100000"/>
                        </a:lnSpc>
                        <a:spcBef>
                          <a:spcPts val="600"/>
                        </a:spcBef>
                        <a:spcAft>
                          <a:spcPts val="0"/>
                        </a:spcAft>
                        <a:buClrTx/>
                        <a:buSzTx/>
                        <a:buFontTx/>
                        <a:buNone/>
                        <a:tabLst/>
                        <a:defRPr/>
                      </a:pPr>
                      <a:r>
                        <a:rPr lang="en-US" sz="2100" b="1" kern="1200" dirty="0">
                          <a:solidFill>
                            <a:schemeClr val="accent5">
                              <a:lumMod val="10000"/>
                            </a:schemeClr>
                          </a:solidFill>
                          <a:effectLst/>
                          <a:latin typeface="Arial" panose="020B0604020202020204" pitchFamily="34" charset="0"/>
                          <a:ea typeface="+mn-ea"/>
                          <a:cs typeface="Arial" panose="020B0604020202020204" pitchFamily="34" charset="0"/>
                        </a:rPr>
                        <a:t>3.78 (2.00, 7.17)*</a:t>
                      </a:r>
                    </a:p>
                  </a:txBody>
                  <a:tcPr anchor="ctr"/>
                </a:tc>
                <a:tc>
                  <a:txBody>
                    <a:bodyPr/>
                    <a:lstStyle/>
                    <a:p>
                      <a:pPr algn="ctr">
                        <a:spcBef>
                          <a:spcPts val="0"/>
                        </a:spcBef>
                        <a:spcAft>
                          <a:spcPts val="600"/>
                        </a:spcAft>
                      </a:pPr>
                      <a:r>
                        <a:rPr lang="en-US" sz="2100" dirty="0">
                          <a:latin typeface="Arial" panose="020B0604020202020204" pitchFamily="34" charset="0"/>
                          <a:cs typeface="Arial" panose="020B0604020202020204" pitchFamily="34" charset="0"/>
                        </a:rPr>
                        <a:t>0.57 (0.18, 1.88)</a:t>
                      </a:r>
                    </a:p>
                  </a:txBody>
                  <a:tcPr anchor="ctr"/>
                </a:tc>
                <a:extLst>
                  <a:ext uri="{0D108BD9-81ED-4DB2-BD59-A6C34878D82A}">
                    <a16:rowId xmlns:a16="http://schemas.microsoft.com/office/drawing/2014/main" val="822724234"/>
                  </a:ext>
                </a:extLst>
              </a:tr>
              <a:tr h="528278">
                <a:tc>
                  <a:txBody>
                    <a:bodyPr/>
                    <a:lstStyle/>
                    <a:p>
                      <a:pPr marL="0" marR="0" lvl="0" indent="0" algn="l" defTabSz="685800" rtl="0" eaLnBrk="1" fontAlgn="auto" latinLnBrk="0" hangingPunct="1">
                        <a:lnSpc>
                          <a:spcPct val="100000"/>
                        </a:lnSpc>
                        <a:spcBef>
                          <a:spcPts val="600"/>
                        </a:spcBef>
                        <a:spcAft>
                          <a:spcPts val="600"/>
                        </a:spcAft>
                        <a:buClrTx/>
                        <a:buSzTx/>
                        <a:buFontTx/>
                        <a:buNone/>
                        <a:tabLst/>
                        <a:defRPr/>
                      </a:pPr>
                      <a:r>
                        <a:rPr lang="en-US" sz="2100" dirty="0">
                          <a:latin typeface="Arial" panose="020B0604020202020204" pitchFamily="34" charset="0"/>
                          <a:cs typeface="Arial" panose="020B0604020202020204" pitchFamily="34" charset="0"/>
                        </a:rPr>
                        <a:t>Low income vs. High</a:t>
                      </a:r>
                    </a:p>
                  </a:txBody>
                  <a:tcPr/>
                </a:tc>
                <a:tc>
                  <a:txBody>
                    <a:bodyPr/>
                    <a:lstStyle/>
                    <a:p>
                      <a:pPr marL="0" marR="0" lvl="0" indent="0" algn="ctr" defTabSz="685784" rtl="0" eaLnBrk="1" fontAlgn="auto" latinLnBrk="0" hangingPunct="1">
                        <a:lnSpc>
                          <a:spcPct val="100000"/>
                        </a:lnSpc>
                        <a:spcBef>
                          <a:spcPts val="600"/>
                        </a:spcBef>
                        <a:spcAft>
                          <a:spcPts val="0"/>
                        </a:spcAft>
                        <a:buClrTx/>
                        <a:buSzTx/>
                        <a:buFontTx/>
                        <a:buNone/>
                        <a:tabLst/>
                        <a:defRPr/>
                      </a:pPr>
                      <a:r>
                        <a:rPr lang="en-US" sz="2100" b="1" kern="1200" dirty="0">
                          <a:effectLst/>
                          <a:latin typeface="Arial" panose="020B0604020202020204" pitchFamily="34" charset="0"/>
                          <a:cs typeface="Arial" panose="020B0604020202020204" pitchFamily="34" charset="0"/>
                        </a:rPr>
                        <a:t>7.82 (2.96, 20.44)*</a:t>
                      </a:r>
                      <a:endParaRPr lang="en-US" sz="2100" b="1" kern="1200" dirty="0">
                        <a:solidFill>
                          <a:schemeClr val="accent5">
                            <a:lumMod val="10000"/>
                          </a:schemeClr>
                        </a:solidFill>
                        <a:effectLst/>
                        <a:latin typeface="Arial" panose="020B0604020202020204" pitchFamily="34" charset="0"/>
                        <a:ea typeface="+mn-ea"/>
                        <a:cs typeface="Arial" panose="020B0604020202020204" pitchFamily="34" charset="0"/>
                      </a:endParaRPr>
                    </a:p>
                  </a:txBody>
                  <a:tcPr anchor="ctr"/>
                </a:tc>
                <a:tc>
                  <a:txBody>
                    <a:bodyPr/>
                    <a:lstStyle/>
                    <a:p>
                      <a:pPr algn="ctr">
                        <a:spcBef>
                          <a:spcPts val="0"/>
                        </a:spcBef>
                        <a:spcAft>
                          <a:spcPts val="600"/>
                        </a:spcAft>
                      </a:pPr>
                      <a:r>
                        <a:rPr lang="en-US" sz="2100" b="1" dirty="0">
                          <a:latin typeface="Arial" panose="020B0604020202020204" pitchFamily="34" charset="0"/>
                          <a:cs typeface="Arial" panose="020B0604020202020204" pitchFamily="34" charset="0"/>
                        </a:rPr>
                        <a:t>12.38 (2. 94, 52.15)*</a:t>
                      </a:r>
                    </a:p>
                  </a:txBody>
                  <a:tcPr anchor="ctr"/>
                </a:tc>
                <a:extLst>
                  <a:ext uri="{0D108BD9-81ED-4DB2-BD59-A6C34878D82A}">
                    <a16:rowId xmlns:a16="http://schemas.microsoft.com/office/drawing/2014/main" val="1642964189"/>
                  </a:ext>
                </a:extLst>
              </a:tr>
              <a:tr h="528278">
                <a:tc>
                  <a:txBody>
                    <a:bodyPr/>
                    <a:lstStyle/>
                    <a:p>
                      <a:pPr marL="0" marR="0" lvl="0" indent="0" algn="l" defTabSz="685800" rtl="0" eaLnBrk="1" fontAlgn="auto" latinLnBrk="0" hangingPunct="1">
                        <a:lnSpc>
                          <a:spcPct val="100000"/>
                        </a:lnSpc>
                        <a:spcBef>
                          <a:spcPts val="600"/>
                        </a:spcBef>
                        <a:spcAft>
                          <a:spcPts val="600"/>
                        </a:spcAft>
                        <a:buClrTx/>
                        <a:buSzTx/>
                        <a:buFontTx/>
                        <a:buNone/>
                        <a:tabLst/>
                        <a:defRPr/>
                      </a:pPr>
                      <a:r>
                        <a:rPr lang="en-US" sz="2100" dirty="0">
                          <a:latin typeface="Arial" panose="020B0604020202020204" pitchFamily="34" charset="0"/>
                          <a:cs typeface="Arial" panose="020B0604020202020204" pitchFamily="34" charset="0"/>
                        </a:rPr>
                        <a:t>Fair/poor health vs. Good</a:t>
                      </a:r>
                    </a:p>
                  </a:txBody>
                  <a:tcPr/>
                </a:tc>
                <a:tc>
                  <a:txBody>
                    <a:bodyPr/>
                    <a:lstStyle/>
                    <a:p>
                      <a:pPr marL="0" marR="0" lvl="0" indent="0" algn="ctr" defTabSz="685784" rtl="0" eaLnBrk="1" fontAlgn="auto" latinLnBrk="0" hangingPunct="1">
                        <a:lnSpc>
                          <a:spcPct val="100000"/>
                        </a:lnSpc>
                        <a:spcBef>
                          <a:spcPts val="600"/>
                        </a:spcBef>
                        <a:spcAft>
                          <a:spcPts val="0"/>
                        </a:spcAft>
                        <a:buClrTx/>
                        <a:buSzTx/>
                        <a:buFontTx/>
                        <a:buNone/>
                        <a:tabLst/>
                        <a:defRPr/>
                      </a:pPr>
                      <a:r>
                        <a:rPr lang="en-US" sz="2100" kern="1200" dirty="0">
                          <a:solidFill>
                            <a:schemeClr val="tx1"/>
                          </a:solidFill>
                          <a:effectLst/>
                          <a:latin typeface="Arial" panose="020B0604020202020204" pitchFamily="34" charset="0"/>
                          <a:ea typeface="+mn-ea"/>
                          <a:cs typeface="Arial" panose="020B0604020202020204" pitchFamily="34" charset="0"/>
                        </a:rPr>
                        <a:t>1.50 (0.92, 2.46)</a:t>
                      </a:r>
                    </a:p>
                  </a:txBody>
                  <a:tcPr anchor="ctr"/>
                </a:tc>
                <a:tc>
                  <a:txBody>
                    <a:bodyPr/>
                    <a:lstStyle/>
                    <a:p>
                      <a:pPr algn="ctr">
                        <a:spcBef>
                          <a:spcPts val="0"/>
                        </a:spcBef>
                        <a:spcAft>
                          <a:spcPts val="600"/>
                        </a:spcAft>
                      </a:pPr>
                      <a:r>
                        <a:rPr lang="en-US" sz="2100" b="1" dirty="0">
                          <a:latin typeface="Arial" panose="020B0604020202020204" pitchFamily="34" charset="0"/>
                          <a:cs typeface="Arial" panose="020B0604020202020204" pitchFamily="34" charset="0"/>
                        </a:rPr>
                        <a:t>4.22 (1.09, 16.31)*</a:t>
                      </a:r>
                    </a:p>
                  </a:txBody>
                  <a:tcPr anchor="ctr"/>
                </a:tc>
                <a:extLst>
                  <a:ext uri="{0D108BD9-81ED-4DB2-BD59-A6C34878D82A}">
                    <a16:rowId xmlns:a16="http://schemas.microsoft.com/office/drawing/2014/main" val="2480411901"/>
                  </a:ext>
                </a:extLst>
              </a:tr>
              <a:tr h="495391">
                <a:tc>
                  <a:txBody>
                    <a:bodyPr/>
                    <a:lstStyle/>
                    <a:p>
                      <a:pPr marL="0" marR="0" lvl="0" indent="0" algn="l" defTabSz="685800" rtl="0" eaLnBrk="1" fontAlgn="auto" latinLnBrk="0" hangingPunct="1">
                        <a:lnSpc>
                          <a:spcPct val="100000"/>
                        </a:lnSpc>
                        <a:spcBef>
                          <a:spcPts val="600"/>
                        </a:spcBef>
                        <a:spcAft>
                          <a:spcPts val="600"/>
                        </a:spcAft>
                        <a:buClrTx/>
                        <a:buSzTx/>
                        <a:buFontTx/>
                        <a:buNone/>
                        <a:tabLst/>
                        <a:defRPr/>
                      </a:pPr>
                      <a:r>
                        <a:rPr lang="en-US" sz="2100" dirty="0">
                          <a:latin typeface="Arial" panose="020B0604020202020204" pitchFamily="34" charset="0"/>
                          <a:cs typeface="Arial" panose="020B0604020202020204" pitchFamily="34" charset="0"/>
                        </a:rPr>
                        <a:t>Prior screening for social risks</a:t>
                      </a:r>
                    </a:p>
                  </a:txBody>
                  <a:tcPr/>
                </a:tc>
                <a:tc>
                  <a:txBody>
                    <a:bodyPr/>
                    <a:lstStyle/>
                    <a:p>
                      <a:pPr algn="ctr">
                        <a:spcBef>
                          <a:spcPts val="600"/>
                        </a:spcBef>
                        <a:spcAft>
                          <a:spcPts val="0"/>
                        </a:spcAft>
                      </a:pPr>
                      <a:r>
                        <a:rPr lang="en-US" sz="2100" b="0" kern="1200" dirty="0">
                          <a:effectLst/>
                          <a:latin typeface="Arial" panose="020B0604020202020204" pitchFamily="34" charset="0"/>
                          <a:cs typeface="Arial" panose="020B0604020202020204" pitchFamily="34" charset="0"/>
                        </a:rPr>
                        <a:t>1.42 (0.90, 2.26)</a:t>
                      </a:r>
                    </a:p>
                  </a:txBody>
                  <a:tcPr anchor="ctr"/>
                </a:tc>
                <a:tc>
                  <a:txBody>
                    <a:bodyPr/>
                    <a:lstStyle/>
                    <a:p>
                      <a:pPr algn="ctr">
                        <a:spcBef>
                          <a:spcPts val="0"/>
                        </a:spcBef>
                        <a:spcAft>
                          <a:spcPts val="600"/>
                        </a:spcAft>
                      </a:pPr>
                      <a:r>
                        <a:rPr lang="en-US" sz="2100" b="1" kern="1200" dirty="0">
                          <a:effectLst/>
                          <a:latin typeface="Arial" panose="020B0604020202020204" pitchFamily="34" charset="0"/>
                          <a:cs typeface="Arial" panose="020B0604020202020204" pitchFamily="34" charset="0"/>
                        </a:rPr>
                        <a:t>2.35 (1.47, 3.74)*</a:t>
                      </a:r>
                    </a:p>
                  </a:txBody>
                  <a:tcPr anchor="ctr"/>
                </a:tc>
                <a:extLst>
                  <a:ext uri="{0D108BD9-81ED-4DB2-BD59-A6C34878D82A}">
                    <a16:rowId xmlns:a16="http://schemas.microsoft.com/office/drawing/2014/main" val="701236790"/>
                  </a:ext>
                </a:extLst>
              </a:tr>
              <a:tr h="805179">
                <a:tc>
                  <a:txBody>
                    <a:bodyPr/>
                    <a:lstStyle/>
                    <a:p>
                      <a:pPr marL="0" marR="0" lvl="0" indent="0" algn="l" defTabSz="685800" rtl="0" eaLnBrk="1" fontAlgn="auto" latinLnBrk="0" hangingPunct="1">
                        <a:lnSpc>
                          <a:spcPct val="100000"/>
                        </a:lnSpc>
                        <a:spcBef>
                          <a:spcPts val="600"/>
                        </a:spcBef>
                        <a:spcAft>
                          <a:spcPts val="600"/>
                        </a:spcAft>
                        <a:buClrTx/>
                        <a:buSzTx/>
                        <a:buFontTx/>
                        <a:buNone/>
                        <a:tabLst/>
                        <a:defRPr/>
                      </a:pPr>
                      <a:r>
                        <a:rPr lang="en-US" sz="2100" dirty="0">
                          <a:latin typeface="Arial" panose="020B0604020202020204" pitchFamily="34" charset="0"/>
                          <a:cs typeface="Arial" panose="020B0604020202020204" pitchFamily="34" charset="0"/>
                        </a:rPr>
                        <a:t>Answering questions about interest in assistance first</a:t>
                      </a:r>
                    </a:p>
                  </a:txBody>
                  <a:tcPr/>
                </a:tc>
                <a:tc>
                  <a:txBody>
                    <a:bodyPr/>
                    <a:lstStyle/>
                    <a:p>
                      <a:pPr algn="ctr">
                        <a:spcBef>
                          <a:spcPts val="600"/>
                        </a:spcBef>
                        <a:spcAft>
                          <a:spcPts val="0"/>
                        </a:spcAft>
                      </a:pPr>
                      <a:r>
                        <a:rPr lang="en-US" sz="2100" b="1" kern="1200" dirty="0">
                          <a:effectLst/>
                          <a:latin typeface="Arial" panose="020B0604020202020204" pitchFamily="34" charset="0"/>
                          <a:cs typeface="Arial" panose="020B0604020202020204" pitchFamily="34" charset="0"/>
                        </a:rPr>
                        <a:t>1.48 (1.05, 2.07)*</a:t>
                      </a:r>
                    </a:p>
                  </a:txBody>
                  <a:tcPr anchor="ctr"/>
                </a:tc>
                <a:tc>
                  <a:txBody>
                    <a:bodyPr/>
                    <a:lstStyle/>
                    <a:p>
                      <a:pPr algn="ctr">
                        <a:spcBef>
                          <a:spcPts val="0"/>
                        </a:spcBef>
                        <a:spcAft>
                          <a:spcPts val="600"/>
                        </a:spcAft>
                      </a:pPr>
                      <a:r>
                        <a:rPr lang="en-US" sz="2100" kern="1200" dirty="0">
                          <a:effectLst/>
                          <a:latin typeface="Arial" panose="020B0604020202020204" pitchFamily="34" charset="0"/>
                          <a:cs typeface="Arial" panose="020B0604020202020204" pitchFamily="34" charset="0"/>
                        </a:rPr>
                        <a:t>1.52 (0.49, 4.70)</a:t>
                      </a:r>
                    </a:p>
                  </a:txBody>
                  <a:tcPr anchor="ctr"/>
                </a:tc>
                <a:extLst>
                  <a:ext uri="{0D108BD9-81ED-4DB2-BD59-A6C34878D82A}">
                    <a16:rowId xmlns:a16="http://schemas.microsoft.com/office/drawing/2014/main" val="1547429159"/>
                  </a:ext>
                </a:extLst>
              </a:tr>
            </a:tbl>
          </a:graphicData>
        </a:graphic>
      </p:graphicFrame>
      <p:sp>
        <p:nvSpPr>
          <p:cNvPr id="11" name="TextBox 10">
            <a:extLst>
              <a:ext uri="{FF2B5EF4-FFF2-40B4-BE49-F238E27FC236}">
                <a16:creationId xmlns:a16="http://schemas.microsoft.com/office/drawing/2014/main" id="{2712E979-AB5E-3C48-B231-EF714AEFABC1}"/>
              </a:ext>
            </a:extLst>
          </p:cNvPr>
          <p:cNvSpPr txBox="1"/>
          <p:nvPr/>
        </p:nvSpPr>
        <p:spPr>
          <a:xfrm>
            <a:off x="0" y="5804472"/>
            <a:ext cx="9144000" cy="1015663"/>
          </a:xfrm>
          <a:prstGeom prst="rect">
            <a:avLst/>
          </a:prstGeom>
          <a:noFill/>
        </p:spPr>
        <p:txBody>
          <a:bodyPr wrap="square" rtlCol="0">
            <a:spAutoFit/>
          </a:bodyPr>
          <a:lstStyle/>
          <a:p>
            <a:r>
              <a:rPr lang="en-US" sz="2000" dirty="0">
                <a:latin typeface="Arial" panose="020B0604020202020204" pitchFamily="34" charset="0"/>
                <a:cs typeface="Arial" panose="020B0604020202020204" pitchFamily="34" charset="0"/>
              </a:rPr>
              <a:t>Adjusting for age, sex, education, language, participant type, trust, experience of discrimination prior experience with social risk screening/assistance, acceptability of screening, health care setting</a:t>
            </a:r>
          </a:p>
        </p:txBody>
      </p:sp>
    </p:spTree>
    <p:extLst>
      <p:ext uri="{BB962C8B-B14F-4D97-AF65-F5344CB8AC3E}">
        <p14:creationId xmlns:p14="http://schemas.microsoft.com/office/powerpoint/2010/main" val="2582797769"/>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3586" y="304801"/>
            <a:ext cx="8173580" cy="611449"/>
          </a:xfrm>
        </p:spPr>
        <p:txBody>
          <a:bodyPr/>
          <a:lstStyle/>
          <a:p>
            <a:r>
              <a:rPr lang="en-US" sz="4000"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rPr>
              <a:t>Limitations</a:t>
            </a:r>
          </a:p>
        </p:txBody>
      </p:sp>
      <p:sp>
        <p:nvSpPr>
          <p:cNvPr id="6" name="Content Placeholder 5"/>
          <p:cNvSpPr>
            <a:spLocks noGrp="1"/>
          </p:cNvSpPr>
          <p:nvPr>
            <p:ph idx="1"/>
          </p:nvPr>
        </p:nvSpPr>
        <p:spPr>
          <a:xfrm>
            <a:off x="459685" y="1033272"/>
            <a:ext cx="8137665" cy="3332031"/>
          </a:xfrm>
        </p:spPr>
        <p:txBody>
          <a:bodyPr/>
          <a:lstStyle/>
          <a:p>
            <a:r>
              <a:rPr lang="en-US" sz="3200" dirty="0">
                <a:latin typeface="Helvetica Neue" panose="02000503000000020004" pitchFamily="2" charset="0"/>
                <a:ea typeface="Helvetica Neue" panose="02000503000000020004" pitchFamily="2" charset="0"/>
                <a:cs typeface="Helvetica Neue" panose="02000503000000020004" pitchFamily="2" charset="0"/>
              </a:rPr>
              <a:t>Cross-sectional</a:t>
            </a:r>
          </a:p>
          <a:p>
            <a:r>
              <a:rPr lang="en-US" sz="3200" dirty="0">
                <a:latin typeface="Helvetica Neue" panose="02000503000000020004" pitchFamily="2" charset="0"/>
                <a:ea typeface="Helvetica Neue" panose="02000503000000020004" pitchFamily="2" charset="0"/>
                <a:cs typeface="Helvetica Neue" panose="02000503000000020004" pitchFamily="2" charset="0"/>
              </a:rPr>
              <a:t>Excluded patients who did not speak or read English or Spanish</a:t>
            </a:r>
          </a:p>
          <a:p>
            <a:r>
              <a:rPr lang="en-US" sz="3200" dirty="0">
                <a:latin typeface="Helvetica Neue" panose="02000503000000020004" pitchFamily="2" charset="0"/>
                <a:ea typeface="Helvetica Neue" panose="02000503000000020004" pitchFamily="2" charset="0"/>
                <a:cs typeface="Helvetica Neue" panose="02000503000000020004" pitchFamily="2" charset="0"/>
              </a:rPr>
              <a:t>Limited to 10 included sites</a:t>
            </a:r>
          </a:p>
          <a:p>
            <a:r>
              <a:rPr lang="en-US" sz="3200" dirty="0">
                <a:latin typeface="Helvetica Neue" panose="02000503000000020004" pitchFamily="2" charset="0"/>
                <a:ea typeface="Helvetica Neue" panose="02000503000000020004" pitchFamily="2" charset="0"/>
                <a:cs typeface="Helvetica Neue" panose="02000503000000020004" pitchFamily="2" charset="0"/>
              </a:rPr>
              <a:t>Acceptability and Interest in assistance asked as part of a research study</a:t>
            </a:r>
          </a:p>
        </p:txBody>
      </p:sp>
    </p:spTree>
    <p:extLst>
      <p:ext uri="{BB962C8B-B14F-4D97-AF65-F5344CB8AC3E}">
        <p14:creationId xmlns:p14="http://schemas.microsoft.com/office/powerpoint/2010/main" val="856360348"/>
      </p:ext>
    </p:extLst>
  </p:cSld>
  <p:clrMapOvr>
    <a:masterClrMapping/>
  </p:clrMapOvr>
  <p:transition>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3586" y="304801"/>
            <a:ext cx="8173580" cy="611449"/>
          </a:xfrm>
        </p:spPr>
        <p:txBody>
          <a:bodyPr/>
          <a:lstStyle/>
          <a:p>
            <a:r>
              <a:rPr lang="en-US" sz="4000"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rPr>
              <a:t>Conclusions</a:t>
            </a:r>
          </a:p>
        </p:txBody>
      </p:sp>
      <p:sp>
        <p:nvSpPr>
          <p:cNvPr id="6" name="Content Placeholder 5"/>
          <p:cNvSpPr>
            <a:spLocks noGrp="1"/>
          </p:cNvSpPr>
          <p:nvPr>
            <p:ph idx="1"/>
          </p:nvPr>
        </p:nvSpPr>
        <p:spPr>
          <a:xfrm>
            <a:off x="459685" y="1033272"/>
            <a:ext cx="8137665" cy="3387109"/>
          </a:xfrm>
        </p:spPr>
        <p:txBody>
          <a:bodyPr/>
          <a:lstStyle/>
          <a:p>
            <a:r>
              <a:rPr lang="en-US" dirty="0">
                <a:latin typeface="Helvetica Neue" panose="02000503000000020004" pitchFamily="2" charset="0"/>
                <a:ea typeface="Helvetica Neue" panose="02000503000000020004" pitchFamily="2" charset="0"/>
                <a:cs typeface="Helvetica Neue" panose="02000503000000020004" pitchFamily="2" charset="0"/>
              </a:rPr>
              <a:t>Acceptability of SDOH screening is very high among patients, but a significant minority would not want the answers recorded in the health record.</a:t>
            </a:r>
          </a:p>
          <a:p>
            <a:r>
              <a:rPr lang="en-US" dirty="0">
                <a:latin typeface="Helvetica Neue" panose="02000503000000020004" pitchFamily="2" charset="0"/>
                <a:ea typeface="Helvetica Neue" panose="02000503000000020004" pitchFamily="2" charset="0"/>
                <a:cs typeface="Helvetica Neue" panose="02000503000000020004" pitchFamily="2" charset="0"/>
              </a:rPr>
              <a:t>Congruence between positive screening and interest in assistance is higher among:</a:t>
            </a:r>
          </a:p>
          <a:p>
            <a:pPr lvl="1"/>
            <a:r>
              <a:rPr lang="en-US" sz="2800" dirty="0">
                <a:latin typeface="Helvetica Neue" panose="02000503000000020004" pitchFamily="2" charset="0"/>
                <a:ea typeface="Helvetica Neue" panose="02000503000000020004" pitchFamily="2" charset="0"/>
                <a:cs typeface="Helvetica Neue" panose="02000503000000020004" pitchFamily="2" charset="0"/>
              </a:rPr>
              <a:t>those with multiple social needs, of lower income, and </a:t>
            </a:r>
            <a:r>
              <a:rPr lang="en-US" sz="2800" b="1" dirty="0">
                <a:latin typeface="Helvetica Neue" panose="02000503000000020004" pitchFamily="2" charset="0"/>
                <a:ea typeface="Helvetica Neue" panose="02000503000000020004" pitchFamily="2" charset="0"/>
                <a:cs typeface="Helvetica Neue" panose="02000503000000020004" pitchFamily="2" charset="0"/>
              </a:rPr>
              <a:t>in those asked about interest in assistance before being screened for social risks.</a:t>
            </a:r>
          </a:p>
          <a:p>
            <a:r>
              <a:rPr lang="en-US" dirty="0">
                <a:latin typeface="Helvetica Neue" panose="02000503000000020004" pitchFamily="2" charset="0"/>
                <a:ea typeface="Helvetica Neue" panose="02000503000000020004" pitchFamily="2" charset="0"/>
                <a:cs typeface="Helvetica Neue" panose="02000503000000020004" pitchFamily="2" charset="0"/>
              </a:rPr>
              <a:t>People we are more likely to miss if we don’t explicitly ask about interest in assistance (negative SDOH screen/+interest in assistance):</a:t>
            </a:r>
          </a:p>
          <a:p>
            <a:pPr lvl="1"/>
            <a:r>
              <a:rPr lang="en-US" sz="2800" dirty="0">
                <a:latin typeface="Helvetica Neue" panose="02000503000000020004" pitchFamily="2" charset="0"/>
                <a:ea typeface="Helvetica Neue" panose="02000503000000020004" pitchFamily="2" charset="0"/>
                <a:cs typeface="Helvetica Neue" panose="02000503000000020004" pitchFamily="2" charset="0"/>
              </a:rPr>
              <a:t>those in poorer health and of lower income</a:t>
            </a:r>
          </a:p>
        </p:txBody>
      </p:sp>
    </p:spTree>
    <p:extLst>
      <p:ext uri="{BB962C8B-B14F-4D97-AF65-F5344CB8AC3E}">
        <p14:creationId xmlns:p14="http://schemas.microsoft.com/office/powerpoint/2010/main" val="62734402"/>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3586" y="304801"/>
            <a:ext cx="8173580" cy="611449"/>
          </a:xfrm>
        </p:spPr>
        <p:txBody>
          <a:bodyPr/>
          <a:lstStyle/>
          <a:p>
            <a:r>
              <a:rPr lang="en-US" sz="4000"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rPr>
              <a:t>Future Directions</a:t>
            </a:r>
          </a:p>
        </p:txBody>
      </p:sp>
      <p:sp>
        <p:nvSpPr>
          <p:cNvPr id="6" name="Content Placeholder 5"/>
          <p:cNvSpPr>
            <a:spLocks noGrp="1"/>
          </p:cNvSpPr>
          <p:nvPr>
            <p:ph idx="1"/>
          </p:nvPr>
        </p:nvSpPr>
        <p:spPr>
          <a:xfrm>
            <a:off x="459685" y="1033272"/>
            <a:ext cx="8137665" cy="3387109"/>
          </a:xfrm>
        </p:spPr>
        <p:txBody>
          <a:bodyPr/>
          <a:lstStyle/>
          <a:p>
            <a:r>
              <a:rPr lang="en-US" sz="3200" dirty="0">
                <a:latin typeface="Helvetica Neue" panose="02000503000000020004" pitchFamily="2" charset="0"/>
                <a:ea typeface="Helvetica Neue" panose="02000503000000020004" pitchFamily="2" charset="0"/>
                <a:cs typeface="Helvetica Neue" panose="02000503000000020004" pitchFamily="2" charset="0"/>
              </a:rPr>
              <a:t>Screen for interest in assistance rather than social risk, per se?</a:t>
            </a:r>
          </a:p>
          <a:p>
            <a:r>
              <a:rPr lang="en-US" sz="3200" dirty="0">
                <a:latin typeface="Helvetica Neue" panose="02000503000000020004" pitchFamily="2" charset="0"/>
                <a:ea typeface="Helvetica Neue" panose="02000503000000020004" pitchFamily="2" charset="0"/>
                <a:cs typeface="Helvetica Neue" panose="02000503000000020004" pitchFamily="2" charset="0"/>
              </a:rPr>
              <a:t>Use of tools that guide patients towards resources/assistance in the process of screening?</a:t>
            </a:r>
          </a:p>
          <a:p>
            <a:pPr lvl="1"/>
            <a:r>
              <a:rPr lang="en-US" sz="2800" dirty="0">
                <a:latin typeface="Helvetica Neue" panose="02000503000000020004" pitchFamily="2" charset="0"/>
                <a:ea typeface="Helvetica Neue" panose="02000503000000020004" pitchFamily="2" charset="0"/>
                <a:cs typeface="Helvetica Neue" panose="02000503000000020004" pitchFamily="2" charset="0"/>
              </a:rPr>
              <a:t>Myownhealthreport.org  (select “other” clinic)</a:t>
            </a:r>
          </a:p>
          <a:p>
            <a:r>
              <a:rPr lang="en-US" sz="3200" dirty="0">
                <a:latin typeface="Helvetica Neue" panose="02000503000000020004" pitchFamily="2" charset="0"/>
                <a:ea typeface="Helvetica Neue" panose="02000503000000020004" pitchFamily="2" charset="0"/>
                <a:cs typeface="Helvetica Neue" panose="02000503000000020004" pitchFamily="2" charset="0"/>
              </a:rPr>
              <a:t>UCSF Siren network has excellent resources for implementing screening on their website (sirenetwork.ucsf.edu) and a free monthly e-newsletter</a:t>
            </a:r>
          </a:p>
        </p:txBody>
      </p:sp>
    </p:spTree>
    <p:extLst>
      <p:ext uri="{BB962C8B-B14F-4D97-AF65-F5344CB8AC3E}">
        <p14:creationId xmlns:p14="http://schemas.microsoft.com/office/powerpoint/2010/main" val="1407647868"/>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3586" y="304801"/>
            <a:ext cx="8173580" cy="611449"/>
          </a:xfrm>
        </p:spPr>
        <p:txBody>
          <a:bodyPr/>
          <a:lstStyle/>
          <a:p>
            <a:r>
              <a:rPr lang="en-US" sz="4000" dirty="0">
                <a:solidFill>
                  <a:srgbClr val="002060"/>
                </a:solidFill>
                <a:latin typeface="Arial" panose="020B0604020202020204" pitchFamily="34" charset="0"/>
                <a:cs typeface="Arial" panose="020B0604020202020204" pitchFamily="34" charset="0"/>
              </a:rPr>
              <a:t>Thank you!</a:t>
            </a:r>
          </a:p>
        </p:txBody>
      </p:sp>
      <p:sp>
        <p:nvSpPr>
          <p:cNvPr id="6" name="Content Placeholder 5"/>
          <p:cNvSpPr>
            <a:spLocks noGrp="1"/>
          </p:cNvSpPr>
          <p:nvPr>
            <p:ph idx="1"/>
          </p:nvPr>
        </p:nvSpPr>
        <p:spPr>
          <a:xfrm>
            <a:off x="459685" y="1033272"/>
            <a:ext cx="8137665" cy="2932045"/>
          </a:xfrm>
        </p:spPr>
        <p:txBody>
          <a:bodyPr/>
          <a:lstStyle/>
          <a:p>
            <a:r>
              <a:rPr lang="en-US" sz="3200" dirty="0">
                <a:latin typeface="Helvetica Neue" panose="02000503000000020004" pitchFamily="2" charset="0"/>
                <a:ea typeface="Helvetica Neue" panose="02000503000000020004" pitchFamily="2" charset="0"/>
                <a:cs typeface="Helvetica Neue" panose="02000503000000020004" pitchFamily="2" charset="0"/>
              </a:rPr>
              <a:t>Research team: </a:t>
            </a:r>
          </a:p>
          <a:p>
            <a:pPr lvl="1"/>
            <a:r>
              <a:rPr lang="en-US" sz="2800" dirty="0">
                <a:latin typeface="Helvetica Neue" panose="02000503000000020004" pitchFamily="2" charset="0"/>
                <a:ea typeface="Helvetica Neue" panose="02000503000000020004" pitchFamily="2" charset="0"/>
                <a:cs typeface="Helvetica Neue" panose="02000503000000020004" pitchFamily="2" charset="0"/>
              </a:rPr>
              <a:t>Emilia </a:t>
            </a:r>
            <a:r>
              <a:rPr lang="en-US" sz="2800" dirty="0" err="1">
                <a:latin typeface="Helvetica Neue" panose="02000503000000020004" pitchFamily="2" charset="0"/>
                <a:ea typeface="Helvetica Neue" panose="02000503000000020004" pitchFamily="2" charset="0"/>
                <a:cs typeface="Helvetica Neue" panose="02000503000000020004" pitchFamily="2" charset="0"/>
              </a:rPr>
              <a:t>DeMarchis</a:t>
            </a:r>
            <a:r>
              <a:rPr lang="en-US" sz="2800" dirty="0">
                <a:latin typeface="Helvetica Neue" panose="02000503000000020004" pitchFamily="2" charset="0"/>
                <a:ea typeface="Helvetica Neue" panose="02000503000000020004" pitchFamily="2" charset="0"/>
                <a:cs typeface="Helvetica Neue" panose="02000503000000020004" pitchFamily="2" charset="0"/>
              </a:rPr>
              <a:t>, MD, MPH</a:t>
            </a:r>
          </a:p>
          <a:p>
            <a:pPr lvl="1"/>
            <a:r>
              <a:rPr lang="en-US" sz="2800" dirty="0">
                <a:latin typeface="Helvetica Neue" panose="02000503000000020004" pitchFamily="2" charset="0"/>
                <a:ea typeface="Helvetica Neue" panose="02000503000000020004" pitchFamily="2" charset="0"/>
                <a:cs typeface="Helvetica Neue" panose="02000503000000020004" pitchFamily="2" charset="0"/>
              </a:rPr>
              <a:t>Danielle </a:t>
            </a:r>
            <a:r>
              <a:rPr lang="en-US" sz="2800" dirty="0" err="1">
                <a:latin typeface="Helvetica Neue" panose="02000503000000020004" pitchFamily="2" charset="0"/>
                <a:ea typeface="Helvetica Neue" panose="02000503000000020004" pitchFamily="2" charset="0"/>
                <a:cs typeface="Helvetica Neue" panose="02000503000000020004" pitchFamily="2" charset="0"/>
              </a:rPr>
              <a:t>Hessler</a:t>
            </a:r>
            <a:r>
              <a:rPr lang="en-US" sz="2800" dirty="0">
                <a:latin typeface="Helvetica Neue" panose="02000503000000020004" pitchFamily="2" charset="0"/>
                <a:ea typeface="Helvetica Neue" panose="02000503000000020004" pitchFamily="2" charset="0"/>
                <a:cs typeface="Helvetica Neue" panose="02000503000000020004" pitchFamily="2" charset="0"/>
              </a:rPr>
              <a:t>, PhD</a:t>
            </a:r>
          </a:p>
          <a:p>
            <a:pPr lvl="1"/>
            <a:r>
              <a:rPr lang="en-US" sz="2800" dirty="0">
                <a:latin typeface="Helvetica Neue" panose="02000503000000020004" pitchFamily="2" charset="0"/>
                <a:ea typeface="Helvetica Neue" panose="02000503000000020004" pitchFamily="2" charset="0"/>
                <a:cs typeface="Helvetica Neue" panose="02000503000000020004" pitchFamily="2" charset="0"/>
              </a:rPr>
              <a:t>Caroline </a:t>
            </a:r>
            <a:r>
              <a:rPr lang="en-US" sz="2800" dirty="0" err="1">
                <a:latin typeface="Helvetica Neue" panose="02000503000000020004" pitchFamily="2" charset="0"/>
                <a:ea typeface="Helvetica Neue" panose="02000503000000020004" pitchFamily="2" charset="0"/>
                <a:cs typeface="Helvetica Neue" panose="02000503000000020004" pitchFamily="2" charset="0"/>
              </a:rPr>
              <a:t>Fichtenberg</a:t>
            </a:r>
            <a:r>
              <a:rPr lang="en-US" sz="2800" dirty="0">
                <a:latin typeface="Helvetica Neue" panose="02000503000000020004" pitchFamily="2" charset="0"/>
                <a:ea typeface="Helvetica Neue" panose="02000503000000020004" pitchFamily="2" charset="0"/>
                <a:cs typeface="Helvetica Neue" panose="02000503000000020004" pitchFamily="2" charset="0"/>
              </a:rPr>
              <a:t>, PhD</a:t>
            </a:r>
          </a:p>
          <a:p>
            <a:pPr lvl="1"/>
            <a:r>
              <a:rPr lang="en-US" sz="2800" dirty="0">
                <a:latin typeface="Helvetica Neue" panose="02000503000000020004" pitchFamily="2" charset="0"/>
                <a:ea typeface="Helvetica Neue" panose="02000503000000020004" pitchFamily="2" charset="0"/>
                <a:cs typeface="Helvetica Neue" panose="02000503000000020004" pitchFamily="2" charset="0"/>
              </a:rPr>
              <a:t>Elena </a:t>
            </a:r>
            <a:r>
              <a:rPr lang="en-US" sz="2800" dirty="0" err="1">
                <a:latin typeface="Helvetica Neue" panose="02000503000000020004" pitchFamily="2" charset="0"/>
                <a:ea typeface="Helvetica Neue" panose="02000503000000020004" pitchFamily="2" charset="0"/>
                <a:cs typeface="Helvetica Neue" panose="02000503000000020004" pitchFamily="2" charset="0"/>
              </a:rPr>
              <a:t>Byhoff</a:t>
            </a:r>
            <a:r>
              <a:rPr lang="en-US" sz="2800" dirty="0">
                <a:latin typeface="Helvetica Neue" panose="02000503000000020004" pitchFamily="2" charset="0"/>
                <a:ea typeface="Helvetica Neue" panose="02000503000000020004" pitchFamily="2" charset="0"/>
                <a:cs typeface="Helvetica Neue" panose="02000503000000020004" pitchFamily="2" charset="0"/>
              </a:rPr>
              <a:t>, MD, MSc</a:t>
            </a:r>
          </a:p>
          <a:p>
            <a:pPr lvl="1"/>
            <a:r>
              <a:rPr lang="en-US" sz="2800" dirty="0">
                <a:latin typeface="Helvetica Neue" panose="02000503000000020004" pitchFamily="2" charset="0"/>
                <a:ea typeface="Helvetica Neue" panose="02000503000000020004" pitchFamily="2" charset="0"/>
                <a:cs typeface="Helvetica Neue" panose="02000503000000020004" pitchFamily="2" charset="0"/>
              </a:rPr>
              <a:t>Alicia Cohen, MD, MSc</a:t>
            </a:r>
          </a:p>
          <a:p>
            <a:pPr lvl="1"/>
            <a:r>
              <a:rPr lang="en-US" sz="2800" dirty="0">
                <a:latin typeface="Helvetica Neue" panose="02000503000000020004" pitchFamily="2" charset="0"/>
                <a:ea typeface="Helvetica Neue" panose="02000503000000020004" pitchFamily="2" charset="0"/>
                <a:cs typeface="Helvetica Neue" panose="02000503000000020004" pitchFamily="2" charset="0"/>
              </a:rPr>
              <a:t>Eric </a:t>
            </a:r>
            <a:r>
              <a:rPr lang="en-US" sz="2800" dirty="0" err="1">
                <a:latin typeface="Helvetica Neue" panose="02000503000000020004" pitchFamily="2" charset="0"/>
                <a:ea typeface="Helvetica Neue" panose="02000503000000020004" pitchFamily="2" charset="0"/>
                <a:cs typeface="Helvetica Neue" panose="02000503000000020004" pitchFamily="2" charset="0"/>
              </a:rPr>
              <a:t>Fleegler</a:t>
            </a:r>
            <a:r>
              <a:rPr lang="en-US" sz="2800" dirty="0">
                <a:latin typeface="Helvetica Neue" panose="02000503000000020004" pitchFamily="2" charset="0"/>
                <a:ea typeface="Helvetica Neue" panose="02000503000000020004" pitchFamily="2" charset="0"/>
                <a:cs typeface="Helvetica Neue" panose="02000503000000020004" pitchFamily="2" charset="0"/>
              </a:rPr>
              <a:t>, MD, MPH</a:t>
            </a:r>
          </a:p>
          <a:p>
            <a:pPr lvl="1"/>
            <a:r>
              <a:rPr lang="en-US" sz="2800" dirty="0">
                <a:latin typeface="Helvetica Neue" panose="02000503000000020004" pitchFamily="2" charset="0"/>
                <a:ea typeface="Helvetica Neue" panose="02000503000000020004" pitchFamily="2" charset="0"/>
                <a:cs typeface="Helvetica Neue" panose="02000503000000020004" pitchFamily="2" charset="0"/>
              </a:rPr>
              <a:t>Nicholas Gavin, MD</a:t>
            </a:r>
          </a:p>
          <a:p>
            <a:pPr lvl="1"/>
            <a:r>
              <a:rPr lang="en-US" sz="2800" dirty="0">
                <a:latin typeface="Helvetica Neue" panose="02000503000000020004" pitchFamily="2" charset="0"/>
                <a:ea typeface="Helvetica Neue" panose="02000503000000020004" pitchFamily="2" charset="0"/>
                <a:cs typeface="Helvetica Neue" panose="02000503000000020004" pitchFamily="2" charset="0"/>
              </a:rPr>
              <a:t>Mark </a:t>
            </a:r>
            <a:r>
              <a:rPr lang="en-US" sz="2800" dirty="0" err="1">
                <a:latin typeface="Helvetica Neue" panose="02000503000000020004" pitchFamily="2" charset="0"/>
                <a:ea typeface="Helvetica Neue" panose="02000503000000020004" pitchFamily="2" charset="0"/>
                <a:cs typeface="Helvetica Neue" panose="02000503000000020004" pitchFamily="2" charset="0"/>
              </a:rPr>
              <a:t>Ommerborn</a:t>
            </a:r>
            <a:r>
              <a:rPr lang="en-US" sz="2800" dirty="0">
                <a:latin typeface="Helvetica Neue" panose="02000503000000020004" pitchFamily="2" charset="0"/>
                <a:ea typeface="Helvetica Neue" panose="02000503000000020004" pitchFamily="2" charset="0"/>
                <a:cs typeface="Helvetica Neue" panose="02000503000000020004" pitchFamily="2" charset="0"/>
              </a:rPr>
              <a:t>, MPH</a:t>
            </a:r>
          </a:p>
          <a:p>
            <a:pPr lvl="1"/>
            <a:r>
              <a:rPr lang="en-US" sz="2800" dirty="0">
                <a:latin typeface="Helvetica Neue" panose="02000503000000020004" pitchFamily="2" charset="0"/>
                <a:ea typeface="Helvetica Neue" panose="02000503000000020004" pitchFamily="2" charset="0"/>
                <a:cs typeface="Helvetica Neue" panose="02000503000000020004" pitchFamily="2" charset="0"/>
              </a:rPr>
              <a:t>Cheryl Clark, MD, ScD</a:t>
            </a:r>
          </a:p>
          <a:p>
            <a:pPr lvl="1"/>
            <a:r>
              <a:rPr lang="en-US" sz="2800" dirty="0">
                <a:latin typeface="Helvetica Neue" panose="02000503000000020004" pitchFamily="2" charset="0"/>
                <a:ea typeface="Helvetica Neue" panose="02000503000000020004" pitchFamily="2" charset="0"/>
                <a:cs typeface="Helvetica Neue" panose="02000503000000020004" pitchFamily="2" charset="0"/>
              </a:rPr>
              <a:t>Laura Gottlieb, MD, MPH </a:t>
            </a:r>
          </a:p>
          <a:p>
            <a:endParaRPr lang="en-US" sz="3200" dirty="0">
              <a:latin typeface="Helvetica Neue" panose="02000503000000020004" pitchFamily="2" charset="0"/>
              <a:ea typeface="Helvetica Neue" panose="02000503000000020004" pitchFamily="2" charset="0"/>
              <a:cs typeface="Helvetica Neue" panose="02000503000000020004" pitchFamily="2" charset="0"/>
            </a:endParaRPr>
          </a:p>
        </p:txBody>
      </p:sp>
      <p:grpSp>
        <p:nvGrpSpPr>
          <p:cNvPr id="7" name="Group 7">
            <a:extLst>
              <a:ext uri="{FF2B5EF4-FFF2-40B4-BE49-F238E27FC236}">
                <a16:creationId xmlns:a16="http://schemas.microsoft.com/office/drawing/2014/main" id="{64463C10-E43C-1C4D-B577-74D2F490D43D}"/>
              </a:ext>
            </a:extLst>
          </p:cNvPr>
          <p:cNvGrpSpPr>
            <a:grpSpLocks/>
          </p:cNvGrpSpPr>
          <p:nvPr/>
        </p:nvGrpSpPr>
        <p:grpSpPr bwMode="auto">
          <a:xfrm>
            <a:off x="281354" y="6298692"/>
            <a:ext cx="8609428" cy="549275"/>
            <a:chOff x="351019" y="6280484"/>
            <a:chExt cx="8516548" cy="548653"/>
          </a:xfrm>
        </p:grpSpPr>
        <p:cxnSp>
          <p:nvCxnSpPr>
            <p:cNvPr id="8" name="Straight Connector 7">
              <a:extLst>
                <a:ext uri="{FF2B5EF4-FFF2-40B4-BE49-F238E27FC236}">
                  <a16:creationId xmlns:a16="http://schemas.microsoft.com/office/drawing/2014/main" id="{DA8BCF0A-DA93-1E45-B08F-EA841ED69759}"/>
                </a:ext>
              </a:extLst>
            </p:cNvPr>
            <p:cNvCxnSpPr/>
            <p:nvPr/>
          </p:nvCxnSpPr>
          <p:spPr>
            <a:xfrm>
              <a:off x="351019" y="6280484"/>
              <a:ext cx="8444665"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9" name="Picture 12">
              <a:extLst>
                <a:ext uri="{FF2B5EF4-FFF2-40B4-BE49-F238E27FC236}">
                  <a16:creationId xmlns:a16="http://schemas.microsoft.com/office/drawing/2014/main" id="{0230E1F9-2DF3-144D-880F-06F649097862}"/>
                </a:ext>
              </a:extLst>
            </p:cNvPr>
            <p:cNvSpPr>
              <a:spLocks noChangeAspect="1" noChangeArrowheads="1"/>
            </p:cNvSpPr>
            <p:nvPr/>
          </p:nvSpPr>
          <p:spPr bwMode="auto">
            <a:xfrm>
              <a:off x="7964478" y="6392643"/>
              <a:ext cx="903089" cy="436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spTree>
    <p:extLst>
      <p:ext uri="{BB962C8B-B14F-4D97-AF65-F5344CB8AC3E}">
        <p14:creationId xmlns:p14="http://schemas.microsoft.com/office/powerpoint/2010/main" val="4069422712"/>
      </p:ext>
    </p:extLst>
  </p:cSld>
  <p:clrMapOvr>
    <a:masterClrMapping/>
  </p:clrMapOvr>
  <p:transition>
    <p:fad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3586" y="304801"/>
            <a:ext cx="8173580" cy="611449"/>
          </a:xfrm>
        </p:spPr>
        <p:txBody>
          <a:bodyPr/>
          <a:lstStyle/>
          <a:p>
            <a:r>
              <a:rPr lang="en-US" sz="4000" dirty="0">
                <a:solidFill>
                  <a:srgbClr val="002060"/>
                </a:solidFill>
                <a:latin typeface="Arial" panose="020B0604020202020204" pitchFamily="34" charset="0"/>
                <a:cs typeface="Arial" panose="020B0604020202020204" pitchFamily="34" charset="0"/>
              </a:rPr>
              <a:t>Thank you!</a:t>
            </a:r>
          </a:p>
        </p:txBody>
      </p:sp>
      <p:sp>
        <p:nvSpPr>
          <p:cNvPr id="6" name="Content Placeholder 5"/>
          <p:cNvSpPr>
            <a:spLocks noGrp="1"/>
          </p:cNvSpPr>
          <p:nvPr>
            <p:ph idx="1"/>
          </p:nvPr>
        </p:nvSpPr>
        <p:spPr>
          <a:xfrm>
            <a:off x="459685" y="1033272"/>
            <a:ext cx="8137665" cy="2932045"/>
          </a:xfrm>
        </p:spPr>
        <p:txBody>
          <a:bodyPr/>
          <a:lstStyle/>
          <a:p>
            <a:pPr>
              <a:buSzPct val="111000"/>
            </a:pPr>
            <a:r>
              <a:rPr lang="en-US" dirty="0">
                <a:latin typeface="Arial" panose="020B0604020202020204" pitchFamily="34" charset="0"/>
                <a:ea typeface="Helvetica Neue" panose="02000503000000020004" pitchFamily="2" charset="0"/>
                <a:cs typeface="Arial" panose="020B0604020202020204" pitchFamily="34" charset="0"/>
              </a:rPr>
              <a:t>University of Arkansas</a:t>
            </a:r>
          </a:p>
          <a:p>
            <a:pPr>
              <a:buSzPct val="111000"/>
            </a:pPr>
            <a:r>
              <a:rPr lang="en-US" dirty="0">
                <a:latin typeface="Arial" panose="020B0604020202020204" pitchFamily="34" charset="0"/>
                <a:ea typeface="Helvetica Neue" panose="02000503000000020004" pitchFamily="2" charset="0"/>
                <a:cs typeface="Arial" panose="020B0604020202020204" pitchFamily="34" charset="0"/>
              </a:rPr>
              <a:t>Boston Medical Center</a:t>
            </a:r>
          </a:p>
          <a:p>
            <a:pPr>
              <a:buSzPct val="111000"/>
            </a:pPr>
            <a:r>
              <a:rPr lang="en-US" dirty="0">
                <a:latin typeface="Arial" panose="020B0604020202020204" pitchFamily="34" charset="0"/>
                <a:ea typeface="Helvetica Neue" panose="02000503000000020004" pitchFamily="2" charset="0"/>
                <a:cs typeface="Arial" panose="020B0604020202020204" pitchFamily="34" charset="0"/>
              </a:rPr>
              <a:t>Brigham &amp; Women’s Hospital</a:t>
            </a:r>
          </a:p>
          <a:p>
            <a:pPr>
              <a:buSzPct val="111000"/>
            </a:pPr>
            <a:r>
              <a:rPr lang="en-US" dirty="0">
                <a:latin typeface="Arial" panose="020B0604020202020204" pitchFamily="34" charset="0"/>
                <a:ea typeface="Helvetica Neue" panose="02000503000000020004" pitchFamily="2" charset="0"/>
                <a:cs typeface="Arial" panose="020B0604020202020204" pitchFamily="34" charset="0"/>
              </a:rPr>
              <a:t>University of Chicago</a:t>
            </a:r>
          </a:p>
          <a:p>
            <a:pPr>
              <a:buSzPct val="111000"/>
            </a:pPr>
            <a:r>
              <a:rPr lang="en-US" dirty="0">
                <a:latin typeface="Arial" panose="020B0604020202020204" pitchFamily="34" charset="0"/>
                <a:ea typeface="Helvetica Neue" panose="02000503000000020004" pitchFamily="2" charset="0"/>
                <a:cs typeface="Arial" panose="020B0604020202020204" pitchFamily="34" charset="0"/>
              </a:rPr>
              <a:t>University of Colorado</a:t>
            </a:r>
          </a:p>
          <a:p>
            <a:pPr>
              <a:buSzPct val="111000"/>
            </a:pPr>
            <a:r>
              <a:rPr lang="en-US" dirty="0">
                <a:latin typeface="Arial" panose="020B0604020202020204" pitchFamily="34" charset="0"/>
                <a:ea typeface="Helvetica Neue" panose="02000503000000020004" pitchFamily="2" charset="0"/>
                <a:cs typeface="Arial" panose="020B0604020202020204" pitchFamily="34" charset="0"/>
              </a:rPr>
              <a:t>Dartmouth Medical Center</a:t>
            </a:r>
          </a:p>
          <a:p>
            <a:pPr>
              <a:buSzPct val="111000"/>
            </a:pPr>
            <a:r>
              <a:rPr lang="en-US" dirty="0">
                <a:latin typeface="Arial" panose="020B0604020202020204" pitchFamily="34" charset="0"/>
                <a:ea typeface="Helvetica Neue" panose="02000503000000020004" pitchFamily="2" charset="0"/>
                <a:cs typeface="Arial" panose="020B0604020202020204" pitchFamily="34" charset="0"/>
              </a:rPr>
              <a:t>Hennepin Health Center</a:t>
            </a:r>
          </a:p>
          <a:p>
            <a:pPr>
              <a:buSzPct val="111000"/>
            </a:pPr>
            <a:r>
              <a:rPr lang="en-US" dirty="0">
                <a:latin typeface="Arial" panose="020B0604020202020204" pitchFamily="34" charset="0"/>
                <a:ea typeface="Helvetica Neue" panose="02000503000000020004" pitchFamily="2" charset="0"/>
                <a:cs typeface="Arial" panose="020B0604020202020204" pitchFamily="34" charset="0"/>
              </a:rPr>
              <a:t>La Familia Medical Center</a:t>
            </a:r>
          </a:p>
          <a:p>
            <a:pPr>
              <a:buSzPct val="111000"/>
            </a:pPr>
            <a:r>
              <a:rPr lang="en-US" dirty="0">
                <a:latin typeface="Arial" panose="020B0604020202020204" pitchFamily="34" charset="0"/>
                <a:ea typeface="Helvetica Neue" panose="02000503000000020004" pitchFamily="2" charset="0"/>
                <a:cs typeface="Arial" panose="020B0604020202020204" pitchFamily="34" charset="0"/>
              </a:rPr>
              <a:t>New York University</a:t>
            </a:r>
          </a:p>
          <a:p>
            <a:pPr>
              <a:buSzPct val="111000"/>
            </a:pPr>
            <a:r>
              <a:rPr lang="en-US" dirty="0">
                <a:latin typeface="Arial" panose="020B0604020202020204" pitchFamily="34" charset="0"/>
                <a:ea typeface="Helvetica Neue" panose="02000503000000020004" pitchFamily="2" charset="0"/>
                <a:cs typeface="Arial" panose="020B0604020202020204" pitchFamily="34" charset="0"/>
              </a:rPr>
              <a:t>Sirenetwork.ucsf.edu   </a:t>
            </a:r>
          </a:p>
          <a:p>
            <a:endParaRPr lang="en-US" sz="3200" dirty="0">
              <a:latin typeface="Helvetica Neue" panose="02000503000000020004" pitchFamily="2" charset="0"/>
              <a:ea typeface="Helvetica Neue" panose="02000503000000020004" pitchFamily="2" charset="0"/>
              <a:cs typeface="Helvetica Neue" panose="02000503000000020004" pitchFamily="2" charset="0"/>
            </a:endParaRPr>
          </a:p>
        </p:txBody>
      </p:sp>
      <p:grpSp>
        <p:nvGrpSpPr>
          <p:cNvPr id="7" name="Group 7">
            <a:extLst>
              <a:ext uri="{FF2B5EF4-FFF2-40B4-BE49-F238E27FC236}">
                <a16:creationId xmlns:a16="http://schemas.microsoft.com/office/drawing/2014/main" id="{64463C10-E43C-1C4D-B577-74D2F490D43D}"/>
              </a:ext>
            </a:extLst>
          </p:cNvPr>
          <p:cNvGrpSpPr>
            <a:grpSpLocks/>
          </p:cNvGrpSpPr>
          <p:nvPr/>
        </p:nvGrpSpPr>
        <p:grpSpPr bwMode="auto">
          <a:xfrm>
            <a:off x="281354" y="6298692"/>
            <a:ext cx="8609428" cy="549275"/>
            <a:chOff x="351019" y="6280484"/>
            <a:chExt cx="8516548" cy="548653"/>
          </a:xfrm>
        </p:grpSpPr>
        <p:cxnSp>
          <p:nvCxnSpPr>
            <p:cNvPr id="8" name="Straight Connector 7">
              <a:extLst>
                <a:ext uri="{FF2B5EF4-FFF2-40B4-BE49-F238E27FC236}">
                  <a16:creationId xmlns:a16="http://schemas.microsoft.com/office/drawing/2014/main" id="{DA8BCF0A-DA93-1E45-B08F-EA841ED69759}"/>
                </a:ext>
              </a:extLst>
            </p:cNvPr>
            <p:cNvCxnSpPr/>
            <p:nvPr/>
          </p:nvCxnSpPr>
          <p:spPr>
            <a:xfrm>
              <a:off x="351019" y="6280484"/>
              <a:ext cx="8444665" cy="0"/>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
          <p:nvSpPr>
            <p:cNvPr id="9" name="Picture 12">
              <a:extLst>
                <a:ext uri="{FF2B5EF4-FFF2-40B4-BE49-F238E27FC236}">
                  <a16:creationId xmlns:a16="http://schemas.microsoft.com/office/drawing/2014/main" id="{0230E1F9-2DF3-144D-880F-06F649097862}"/>
                </a:ext>
              </a:extLst>
            </p:cNvPr>
            <p:cNvSpPr>
              <a:spLocks noChangeAspect="1" noChangeArrowheads="1"/>
            </p:cNvSpPr>
            <p:nvPr/>
          </p:nvSpPr>
          <p:spPr bwMode="auto">
            <a:xfrm>
              <a:off x="7964478" y="6392643"/>
              <a:ext cx="903089" cy="4364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pic>
        <p:nvPicPr>
          <p:cNvPr id="10" name="Picture 2" descr="Related image">
            <a:extLst>
              <a:ext uri="{FF2B5EF4-FFF2-40B4-BE49-F238E27FC236}">
                <a16:creationId xmlns:a16="http://schemas.microsoft.com/office/drawing/2014/main" id="{3DDFF2B5-BD6C-0342-A7FC-B447B32A81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31008" y="6298692"/>
            <a:ext cx="787107" cy="5952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5345A8B2-7E2E-4BCA-86F7-E9C9F035D81D}"/>
              </a:ext>
            </a:extLst>
          </p:cNvPr>
          <p:cNvPicPr>
            <a:picLocks noChangeAspect="1"/>
          </p:cNvPicPr>
          <p:nvPr/>
        </p:nvPicPr>
        <p:blipFill>
          <a:blip r:embed="rId4"/>
          <a:stretch>
            <a:fillRect/>
          </a:stretch>
        </p:blipFill>
        <p:spPr>
          <a:xfrm>
            <a:off x="7239000" y="4393692"/>
            <a:ext cx="1905000" cy="1905000"/>
          </a:xfrm>
          <a:prstGeom prst="rect">
            <a:avLst/>
          </a:prstGeom>
        </p:spPr>
      </p:pic>
    </p:spTree>
    <p:extLst>
      <p:ext uri="{BB962C8B-B14F-4D97-AF65-F5344CB8AC3E}">
        <p14:creationId xmlns:p14="http://schemas.microsoft.com/office/powerpoint/2010/main" val="2366102442"/>
      </p:ext>
    </p:extLst>
  </p:cSld>
  <p:clrMapOvr>
    <a:masterClrMapping/>
  </p:clrMapOvr>
  <p:transition>
    <p:fad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3586" y="304801"/>
            <a:ext cx="8173580" cy="611449"/>
          </a:xfrm>
        </p:spPr>
        <p:txBody>
          <a:bodyPr/>
          <a:lstStyle/>
          <a:p>
            <a:r>
              <a:rPr lang="en-US" sz="4000"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rPr>
              <a:t>Thank you!</a:t>
            </a:r>
          </a:p>
        </p:txBody>
      </p:sp>
      <p:sp>
        <p:nvSpPr>
          <p:cNvPr id="6" name="Content Placeholder 5"/>
          <p:cNvSpPr>
            <a:spLocks noGrp="1"/>
          </p:cNvSpPr>
          <p:nvPr>
            <p:ph idx="1"/>
          </p:nvPr>
        </p:nvSpPr>
        <p:spPr>
          <a:xfrm>
            <a:off x="459685" y="1033272"/>
            <a:ext cx="8137665" cy="2932045"/>
          </a:xfrm>
        </p:spPr>
        <p:txBody>
          <a:bodyPr/>
          <a:lstStyle/>
          <a:p>
            <a:r>
              <a:rPr lang="en-US" sz="3200" dirty="0">
                <a:solidFill>
                  <a:schemeClr val="accent1">
                    <a:lumMod val="50000"/>
                  </a:schemeClr>
                </a:solidFill>
                <a:latin typeface="Helvetica Neue" panose="02000503000000020004" pitchFamily="2" charset="0"/>
                <a:ea typeface="Helvetica Neue" panose="02000503000000020004" pitchFamily="2" charset="0"/>
                <a:cs typeface="Helvetica Neue" panose="02000503000000020004" pitchFamily="2" charset="0"/>
              </a:rPr>
              <a:t>Questions/Comments: amy.Huebschmann@cuanschutz.edu</a:t>
            </a:r>
          </a:p>
          <a:p>
            <a:r>
              <a:rPr lang="en-US" sz="3200" dirty="0">
                <a:solidFill>
                  <a:schemeClr val="accent1">
                    <a:lumMod val="50000"/>
                  </a:schemeClr>
                </a:solidFill>
                <a:latin typeface="Helvetica Neue" panose="02000503000000020004" pitchFamily="2" charset="0"/>
                <a:ea typeface="Helvetica Neue" panose="02000503000000020004" pitchFamily="2" charset="0"/>
                <a:cs typeface="Helvetica Neue" panose="02000503000000020004" pitchFamily="2" charset="0"/>
              </a:rPr>
              <a:t>@</a:t>
            </a:r>
            <a:r>
              <a:rPr lang="en-US" sz="3200" dirty="0" err="1">
                <a:solidFill>
                  <a:schemeClr val="accent1">
                    <a:lumMod val="50000"/>
                  </a:schemeClr>
                </a:solidFill>
                <a:latin typeface="Helvetica Neue" panose="02000503000000020004" pitchFamily="2" charset="0"/>
                <a:ea typeface="Helvetica Neue" panose="02000503000000020004" pitchFamily="2" charset="0"/>
                <a:cs typeface="Helvetica Neue" panose="02000503000000020004" pitchFamily="2" charset="0"/>
              </a:rPr>
              <a:t>ahuebschmann</a:t>
            </a:r>
            <a:endParaRPr lang="en-US" sz="3200" dirty="0">
              <a:solidFill>
                <a:schemeClr val="accent1">
                  <a:lumMod val="50000"/>
                </a:schemeClr>
              </a:solidFill>
              <a:latin typeface="Helvetica Neue" panose="02000503000000020004" pitchFamily="2" charset="0"/>
              <a:ea typeface="Helvetica Neue" panose="02000503000000020004" pitchFamily="2" charset="0"/>
              <a:cs typeface="Helvetica Neue" panose="02000503000000020004" pitchFamily="2" charset="0"/>
            </a:endParaRPr>
          </a:p>
        </p:txBody>
      </p:sp>
      <p:pic>
        <p:nvPicPr>
          <p:cNvPr id="11" name="Picture 2" descr="http://www.ucdenver.edu/academics/colleges/medicalschool/programs/ACCORDS/PublishingImages/som_accords_logo.jpg">
            <a:extLst>
              <a:ext uri="{FF2B5EF4-FFF2-40B4-BE49-F238E27FC236}">
                <a16:creationId xmlns:a16="http://schemas.microsoft.com/office/drawing/2014/main" id="{34ACDE9B-6214-4EB4-9E63-7ED77E29F81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0625" y="5888378"/>
            <a:ext cx="4143375" cy="8001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A picture containing food, room&#10;&#10;Description automatically generated">
            <a:extLst>
              <a:ext uri="{FF2B5EF4-FFF2-40B4-BE49-F238E27FC236}">
                <a16:creationId xmlns:a16="http://schemas.microsoft.com/office/drawing/2014/main" id="{D91858F1-CB79-4D8E-A20C-14E8A395D992}"/>
              </a:ext>
            </a:extLst>
          </p:cNvPr>
          <p:cNvPicPr>
            <a:picLocks noChangeAspect="1"/>
          </p:cNvPicPr>
          <p:nvPr/>
        </p:nvPicPr>
        <p:blipFill>
          <a:blip r:embed="rId4"/>
          <a:stretch>
            <a:fillRect/>
          </a:stretch>
        </p:blipFill>
        <p:spPr>
          <a:xfrm>
            <a:off x="0" y="5888378"/>
            <a:ext cx="5372100" cy="742950"/>
          </a:xfrm>
          <a:prstGeom prst="rect">
            <a:avLst/>
          </a:prstGeom>
        </p:spPr>
      </p:pic>
    </p:spTree>
    <p:extLst>
      <p:ext uri="{BB962C8B-B14F-4D97-AF65-F5344CB8AC3E}">
        <p14:creationId xmlns:p14="http://schemas.microsoft.com/office/powerpoint/2010/main" val="4083184026"/>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AB6ECDA-7CE9-214A-A637-B9BBD0DAC5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2111" y="5275071"/>
            <a:ext cx="6376005" cy="9891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descr="Image result for cms ahc">
            <a:extLst>
              <a:ext uri="{FF2B5EF4-FFF2-40B4-BE49-F238E27FC236}">
                <a16:creationId xmlns:a16="http://schemas.microsoft.com/office/drawing/2014/main" id="{48201F84-9698-9D40-8244-F6775B20B79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64718"/>
          <a:stretch/>
        </p:blipFill>
        <p:spPr bwMode="auto">
          <a:xfrm>
            <a:off x="482609" y="3303166"/>
            <a:ext cx="4647045" cy="1231422"/>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4" descr="Image result for aafp everyone project">
            <a:extLst>
              <a:ext uri="{FF2B5EF4-FFF2-40B4-BE49-F238E27FC236}">
                <a16:creationId xmlns:a16="http://schemas.microsoft.com/office/drawing/2014/main" id="{CCC3CB5C-230D-7742-8AE0-537D4464C4E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2111" y="1937130"/>
            <a:ext cx="4702557" cy="96038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0" descr="Image result for aafp">
            <a:extLst>
              <a:ext uri="{FF2B5EF4-FFF2-40B4-BE49-F238E27FC236}">
                <a16:creationId xmlns:a16="http://schemas.microsoft.com/office/drawing/2014/main" id="{C1EA0DBC-EF4C-044B-B7CB-9CAC86F055A5}"/>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l="17210" t="25564" r="17628" b="28467"/>
          <a:stretch/>
        </p:blipFill>
        <p:spPr bwMode="auto">
          <a:xfrm>
            <a:off x="5393998" y="3344386"/>
            <a:ext cx="3104307" cy="1103458"/>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Image result for national academy of medicine">
            <a:extLst>
              <a:ext uri="{FF2B5EF4-FFF2-40B4-BE49-F238E27FC236}">
                <a16:creationId xmlns:a16="http://schemas.microsoft.com/office/drawing/2014/main" id="{33EBCFED-FC17-DA4E-B048-4847A0109196}"/>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993105" y="4522471"/>
            <a:ext cx="1505200" cy="1505200"/>
          </a:xfrm>
          <a:prstGeom prst="rect">
            <a:avLst/>
          </a:prstGeom>
          <a:noFill/>
          <a:extLst>
            <a:ext uri="{909E8E84-426E-40DD-AFC4-6F175D3DCCD1}">
              <a14:hiddenFill xmlns:a14="http://schemas.microsoft.com/office/drawing/2010/main">
                <a:solidFill>
                  <a:srgbClr val="FFFFFF"/>
                </a:solidFill>
              </a14:hiddenFill>
            </a:ext>
          </a:extLst>
        </p:spPr>
      </p:pic>
      <p:sp>
        <p:nvSpPr>
          <p:cNvPr id="15" name="Title 3">
            <a:extLst>
              <a:ext uri="{FF2B5EF4-FFF2-40B4-BE49-F238E27FC236}">
                <a16:creationId xmlns:a16="http://schemas.microsoft.com/office/drawing/2014/main" id="{4268BA1A-7AC7-7F40-98A0-DC204239AE3A}"/>
              </a:ext>
            </a:extLst>
          </p:cNvPr>
          <p:cNvSpPr>
            <a:spLocks noGrp="1"/>
          </p:cNvSpPr>
          <p:nvPr>
            <p:ph type="title"/>
          </p:nvPr>
        </p:nvSpPr>
        <p:spPr>
          <a:xfrm>
            <a:off x="453586" y="849549"/>
            <a:ext cx="8173580" cy="611449"/>
          </a:xfrm>
        </p:spPr>
        <p:txBody>
          <a:bodyPr/>
          <a:lstStyle/>
          <a:p>
            <a:r>
              <a:rPr lang="en-US" sz="4000"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rPr>
              <a:t>Policy Push for Social Risk (SDOH) Screening in Health Care</a:t>
            </a:r>
          </a:p>
        </p:txBody>
      </p:sp>
      <p:grpSp>
        <p:nvGrpSpPr>
          <p:cNvPr id="7" name="Group 6">
            <a:extLst>
              <a:ext uri="{FF2B5EF4-FFF2-40B4-BE49-F238E27FC236}">
                <a16:creationId xmlns:a16="http://schemas.microsoft.com/office/drawing/2014/main" id="{7EDF2727-2377-214A-AA3B-EA058CD1415D}"/>
              </a:ext>
            </a:extLst>
          </p:cNvPr>
          <p:cNvGrpSpPr/>
          <p:nvPr/>
        </p:nvGrpSpPr>
        <p:grpSpPr>
          <a:xfrm>
            <a:off x="4533291" y="1347147"/>
            <a:ext cx="3965014" cy="1774234"/>
            <a:chOff x="7208029" y="4629139"/>
            <a:chExt cx="4534009" cy="1854664"/>
          </a:xfrm>
        </p:grpSpPr>
        <p:pic>
          <p:nvPicPr>
            <p:cNvPr id="8" name="Picture 3">
              <a:extLst>
                <a:ext uri="{FF2B5EF4-FFF2-40B4-BE49-F238E27FC236}">
                  <a16:creationId xmlns:a16="http://schemas.microsoft.com/office/drawing/2014/main" id="{D202F603-5F12-6B43-B8B7-B89961FD9A74}"/>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208029" y="4629139"/>
              <a:ext cx="3838575"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4">
              <a:extLst>
                <a:ext uri="{FF2B5EF4-FFF2-40B4-BE49-F238E27FC236}">
                  <a16:creationId xmlns:a16="http://schemas.microsoft.com/office/drawing/2014/main" id="{924DCF13-1368-A84A-B76F-E8C7B592990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084563" y="5512253"/>
              <a:ext cx="2657475" cy="97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51035331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199" y="850392"/>
            <a:ext cx="8360915" cy="611449"/>
          </a:xfrm>
        </p:spPr>
        <p:txBody>
          <a:bodyPr/>
          <a:lstStyle/>
          <a:p>
            <a:r>
              <a:rPr lang="en-US" sz="4000"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rPr>
              <a:t>Patient Interest in Health Care-Based Assistance ≠ Social Risks</a:t>
            </a:r>
          </a:p>
        </p:txBody>
      </p:sp>
      <p:sp>
        <p:nvSpPr>
          <p:cNvPr id="11" name="Flowchart: Connector 2">
            <a:extLst>
              <a:ext uri="{FF2B5EF4-FFF2-40B4-BE49-F238E27FC236}">
                <a16:creationId xmlns:a16="http://schemas.microsoft.com/office/drawing/2014/main" id="{33AEDF07-FE52-EA4F-BBAF-41F51ECC78D4}"/>
              </a:ext>
            </a:extLst>
          </p:cNvPr>
          <p:cNvSpPr/>
          <p:nvPr/>
        </p:nvSpPr>
        <p:spPr>
          <a:xfrm>
            <a:off x="923262" y="1846972"/>
            <a:ext cx="4114800" cy="4114800"/>
          </a:xfrm>
          <a:prstGeom prst="flowChartConnector">
            <a:avLst/>
          </a:prstGeom>
          <a:solidFill>
            <a:schemeClr val="accent5">
              <a:lumMod val="40000"/>
              <a:lumOff val="60000"/>
              <a:alpha val="50000"/>
            </a:schemeClr>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Regular"/>
            </a:endParaRPr>
          </a:p>
        </p:txBody>
      </p:sp>
      <p:sp>
        <p:nvSpPr>
          <p:cNvPr id="12" name="Flowchart: Connector 10">
            <a:extLst>
              <a:ext uri="{FF2B5EF4-FFF2-40B4-BE49-F238E27FC236}">
                <a16:creationId xmlns:a16="http://schemas.microsoft.com/office/drawing/2014/main" id="{74CCBD35-C584-8C47-8FC3-15C7686B6765}"/>
              </a:ext>
            </a:extLst>
          </p:cNvPr>
          <p:cNvSpPr/>
          <p:nvPr/>
        </p:nvSpPr>
        <p:spPr>
          <a:xfrm>
            <a:off x="4056169" y="1801011"/>
            <a:ext cx="4114800" cy="4114800"/>
          </a:xfrm>
          <a:prstGeom prst="flowChartConnector">
            <a:avLst/>
          </a:prstGeom>
          <a:solidFill>
            <a:schemeClr val="accent6">
              <a:lumMod val="40000"/>
              <a:lumOff val="60000"/>
              <a:alpha val="40000"/>
            </a:schemeClr>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Regular"/>
            </a:endParaRPr>
          </a:p>
        </p:txBody>
      </p:sp>
      <p:sp>
        <p:nvSpPr>
          <p:cNvPr id="13" name="TextBox 12">
            <a:extLst>
              <a:ext uri="{FF2B5EF4-FFF2-40B4-BE49-F238E27FC236}">
                <a16:creationId xmlns:a16="http://schemas.microsoft.com/office/drawing/2014/main" id="{141C0DB5-3212-DC4F-9675-FD79A516253D}"/>
              </a:ext>
            </a:extLst>
          </p:cNvPr>
          <p:cNvSpPr txBox="1"/>
          <p:nvPr/>
        </p:nvSpPr>
        <p:spPr>
          <a:xfrm>
            <a:off x="1394707" y="3128720"/>
            <a:ext cx="2778464" cy="1384995"/>
          </a:xfrm>
          <a:prstGeom prst="rect">
            <a:avLst/>
          </a:prstGeom>
          <a:noFill/>
        </p:spPr>
        <p:txBody>
          <a:bodyPr wrap="square" rtlCol="0">
            <a:spAutoFit/>
          </a:bodyPr>
          <a:lstStyle/>
          <a:p>
            <a:pPr algn="ctr"/>
            <a:r>
              <a:rPr lang="en-US" sz="2800" b="1" dirty="0">
                <a:latin typeface="Arial Regular"/>
              </a:rPr>
              <a:t>Social Risk Screening Results</a:t>
            </a:r>
          </a:p>
        </p:txBody>
      </p:sp>
      <p:sp>
        <p:nvSpPr>
          <p:cNvPr id="14" name="TextBox 13">
            <a:extLst>
              <a:ext uri="{FF2B5EF4-FFF2-40B4-BE49-F238E27FC236}">
                <a16:creationId xmlns:a16="http://schemas.microsoft.com/office/drawing/2014/main" id="{99FCD0BA-B4CC-1C4E-B2DC-538574EFCCF2}"/>
              </a:ext>
            </a:extLst>
          </p:cNvPr>
          <p:cNvSpPr txBox="1"/>
          <p:nvPr/>
        </p:nvSpPr>
        <p:spPr>
          <a:xfrm>
            <a:off x="5193164" y="3128720"/>
            <a:ext cx="2526084" cy="1384995"/>
          </a:xfrm>
          <a:prstGeom prst="rect">
            <a:avLst/>
          </a:prstGeom>
          <a:noFill/>
        </p:spPr>
        <p:txBody>
          <a:bodyPr wrap="square" rtlCol="0">
            <a:spAutoFit/>
          </a:bodyPr>
          <a:lstStyle/>
          <a:p>
            <a:pPr algn="ctr"/>
            <a:r>
              <a:rPr lang="en-US" sz="2800" b="1" dirty="0">
                <a:latin typeface="Arial Regular"/>
              </a:rPr>
              <a:t>Interest in Social Care Assistance</a:t>
            </a:r>
          </a:p>
        </p:txBody>
      </p:sp>
    </p:spTree>
    <p:extLst>
      <p:ext uri="{BB962C8B-B14F-4D97-AF65-F5344CB8AC3E}">
        <p14:creationId xmlns:p14="http://schemas.microsoft.com/office/powerpoint/2010/main" val="314215945"/>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199" y="850392"/>
            <a:ext cx="8360915" cy="611449"/>
          </a:xfrm>
        </p:spPr>
        <p:txBody>
          <a:bodyPr/>
          <a:lstStyle/>
          <a:p>
            <a:r>
              <a:rPr lang="en-US" sz="4000"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rPr>
              <a:t>Patient Interest in Health Care-Based Assistance ≠ Social Risks</a:t>
            </a:r>
          </a:p>
        </p:txBody>
      </p:sp>
      <p:sp>
        <p:nvSpPr>
          <p:cNvPr id="11" name="Flowchart: Connector 2">
            <a:extLst>
              <a:ext uri="{FF2B5EF4-FFF2-40B4-BE49-F238E27FC236}">
                <a16:creationId xmlns:a16="http://schemas.microsoft.com/office/drawing/2014/main" id="{33AEDF07-FE52-EA4F-BBAF-41F51ECC78D4}"/>
              </a:ext>
            </a:extLst>
          </p:cNvPr>
          <p:cNvSpPr/>
          <p:nvPr/>
        </p:nvSpPr>
        <p:spPr>
          <a:xfrm>
            <a:off x="166163" y="1792875"/>
            <a:ext cx="4114800" cy="4114800"/>
          </a:xfrm>
          <a:prstGeom prst="flowChartConnector">
            <a:avLst/>
          </a:prstGeom>
          <a:solidFill>
            <a:schemeClr val="accent5">
              <a:lumMod val="40000"/>
              <a:lumOff val="60000"/>
              <a:alpha val="50000"/>
            </a:schemeClr>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Regular"/>
            </a:endParaRPr>
          </a:p>
        </p:txBody>
      </p:sp>
      <p:sp>
        <p:nvSpPr>
          <p:cNvPr id="12" name="Flowchart: Connector 10">
            <a:extLst>
              <a:ext uri="{FF2B5EF4-FFF2-40B4-BE49-F238E27FC236}">
                <a16:creationId xmlns:a16="http://schemas.microsoft.com/office/drawing/2014/main" id="{74CCBD35-C584-8C47-8FC3-15C7686B6765}"/>
              </a:ext>
            </a:extLst>
          </p:cNvPr>
          <p:cNvSpPr/>
          <p:nvPr/>
        </p:nvSpPr>
        <p:spPr>
          <a:xfrm>
            <a:off x="4775982" y="1792875"/>
            <a:ext cx="4114800" cy="4114800"/>
          </a:xfrm>
          <a:prstGeom prst="flowChartConnector">
            <a:avLst/>
          </a:prstGeom>
          <a:solidFill>
            <a:schemeClr val="accent6">
              <a:lumMod val="40000"/>
              <a:lumOff val="60000"/>
              <a:alpha val="40000"/>
            </a:schemeClr>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Regular"/>
            </a:endParaRPr>
          </a:p>
        </p:txBody>
      </p:sp>
      <p:sp>
        <p:nvSpPr>
          <p:cNvPr id="13" name="TextBox 12">
            <a:extLst>
              <a:ext uri="{FF2B5EF4-FFF2-40B4-BE49-F238E27FC236}">
                <a16:creationId xmlns:a16="http://schemas.microsoft.com/office/drawing/2014/main" id="{141C0DB5-3212-DC4F-9675-FD79A516253D}"/>
              </a:ext>
            </a:extLst>
          </p:cNvPr>
          <p:cNvSpPr txBox="1"/>
          <p:nvPr/>
        </p:nvSpPr>
        <p:spPr>
          <a:xfrm>
            <a:off x="834331" y="3157777"/>
            <a:ext cx="2778464" cy="1384995"/>
          </a:xfrm>
          <a:prstGeom prst="rect">
            <a:avLst/>
          </a:prstGeom>
          <a:noFill/>
        </p:spPr>
        <p:txBody>
          <a:bodyPr wrap="square" rtlCol="0">
            <a:spAutoFit/>
          </a:bodyPr>
          <a:lstStyle/>
          <a:p>
            <a:pPr algn="ctr"/>
            <a:r>
              <a:rPr lang="en-US" sz="2800" b="1" dirty="0">
                <a:latin typeface="Arial Regular"/>
              </a:rPr>
              <a:t>Social Risk Screening Results</a:t>
            </a:r>
          </a:p>
        </p:txBody>
      </p:sp>
      <p:sp>
        <p:nvSpPr>
          <p:cNvPr id="14" name="TextBox 13">
            <a:extLst>
              <a:ext uri="{FF2B5EF4-FFF2-40B4-BE49-F238E27FC236}">
                <a16:creationId xmlns:a16="http://schemas.microsoft.com/office/drawing/2014/main" id="{99FCD0BA-B4CC-1C4E-B2DC-538574EFCCF2}"/>
              </a:ext>
            </a:extLst>
          </p:cNvPr>
          <p:cNvSpPr txBox="1"/>
          <p:nvPr/>
        </p:nvSpPr>
        <p:spPr>
          <a:xfrm>
            <a:off x="5783585" y="3144575"/>
            <a:ext cx="2526084" cy="1384995"/>
          </a:xfrm>
          <a:prstGeom prst="rect">
            <a:avLst/>
          </a:prstGeom>
          <a:noFill/>
        </p:spPr>
        <p:txBody>
          <a:bodyPr wrap="square" rtlCol="0">
            <a:spAutoFit/>
          </a:bodyPr>
          <a:lstStyle/>
          <a:p>
            <a:pPr algn="ctr"/>
            <a:r>
              <a:rPr lang="en-US" sz="2800" b="1" dirty="0">
                <a:latin typeface="Arial Regular"/>
              </a:rPr>
              <a:t>Interest in Social Care Assistance</a:t>
            </a:r>
          </a:p>
        </p:txBody>
      </p:sp>
    </p:spTree>
    <p:extLst>
      <p:ext uri="{BB962C8B-B14F-4D97-AF65-F5344CB8AC3E}">
        <p14:creationId xmlns:p14="http://schemas.microsoft.com/office/powerpoint/2010/main" val="19617201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199" y="850392"/>
            <a:ext cx="8360915" cy="611449"/>
          </a:xfrm>
        </p:spPr>
        <p:txBody>
          <a:bodyPr/>
          <a:lstStyle/>
          <a:p>
            <a:r>
              <a:rPr lang="en-US" sz="4000"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rPr>
              <a:t>Patient Interest in Health Care-Based Assistance with Social Risks</a:t>
            </a:r>
          </a:p>
        </p:txBody>
      </p:sp>
      <p:sp>
        <p:nvSpPr>
          <p:cNvPr id="11" name="Flowchart: Connector 2">
            <a:extLst>
              <a:ext uri="{FF2B5EF4-FFF2-40B4-BE49-F238E27FC236}">
                <a16:creationId xmlns:a16="http://schemas.microsoft.com/office/drawing/2014/main" id="{33AEDF07-FE52-EA4F-BBAF-41F51ECC78D4}"/>
              </a:ext>
            </a:extLst>
          </p:cNvPr>
          <p:cNvSpPr/>
          <p:nvPr/>
        </p:nvSpPr>
        <p:spPr>
          <a:xfrm>
            <a:off x="2464625" y="1822866"/>
            <a:ext cx="4114800" cy="4114800"/>
          </a:xfrm>
          <a:prstGeom prst="flowChartConnector">
            <a:avLst/>
          </a:prstGeom>
          <a:solidFill>
            <a:schemeClr val="accent5">
              <a:lumMod val="40000"/>
              <a:lumOff val="60000"/>
              <a:alpha val="50000"/>
            </a:schemeClr>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Regular"/>
            </a:endParaRPr>
          </a:p>
        </p:txBody>
      </p:sp>
      <p:sp>
        <p:nvSpPr>
          <p:cNvPr id="12" name="Flowchart: Connector 10">
            <a:extLst>
              <a:ext uri="{FF2B5EF4-FFF2-40B4-BE49-F238E27FC236}">
                <a16:creationId xmlns:a16="http://schemas.microsoft.com/office/drawing/2014/main" id="{74CCBD35-C584-8C47-8FC3-15C7686B6765}"/>
              </a:ext>
            </a:extLst>
          </p:cNvPr>
          <p:cNvSpPr/>
          <p:nvPr/>
        </p:nvSpPr>
        <p:spPr>
          <a:xfrm>
            <a:off x="2580256" y="1879009"/>
            <a:ext cx="4114800" cy="4114800"/>
          </a:xfrm>
          <a:prstGeom prst="flowChartConnector">
            <a:avLst/>
          </a:prstGeom>
          <a:solidFill>
            <a:schemeClr val="accent6">
              <a:lumMod val="40000"/>
              <a:lumOff val="60000"/>
              <a:alpha val="40000"/>
            </a:schemeClr>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Regular"/>
            </a:endParaRPr>
          </a:p>
        </p:txBody>
      </p:sp>
      <p:sp>
        <p:nvSpPr>
          <p:cNvPr id="13" name="TextBox 12">
            <a:extLst>
              <a:ext uri="{FF2B5EF4-FFF2-40B4-BE49-F238E27FC236}">
                <a16:creationId xmlns:a16="http://schemas.microsoft.com/office/drawing/2014/main" id="{141C0DB5-3212-DC4F-9675-FD79A516253D}"/>
              </a:ext>
            </a:extLst>
          </p:cNvPr>
          <p:cNvSpPr txBox="1"/>
          <p:nvPr/>
        </p:nvSpPr>
        <p:spPr>
          <a:xfrm>
            <a:off x="3248424" y="2492365"/>
            <a:ext cx="2778464" cy="1384995"/>
          </a:xfrm>
          <a:prstGeom prst="rect">
            <a:avLst/>
          </a:prstGeom>
          <a:noFill/>
        </p:spPr>
        <p:txBody>
          <a:bodyPr wrap="square" rtlCol="0">
            <a:spAutoFit/>
          </a:bodyPr>
          <a:lstStyle/>
          <a:p>
            <a:pPr algn="ctr"/>
            <a:r>
              <a:rPr lang="en-US" sz="2800" b="1" dirty="0">
                <a:latin typeface="Arial Regular"/>
              </a:rPr>
              <a:t>Social Risk Screening Results</a:t>
            </a:r>
          </a:p>
        </p:txBody>
      </p:sp>
      <p:sp>
        <p:nvSpPr>
          <p:cNvPr id="14" name="TextBox 13">
            <a:extLst>
              <a:ext uri="{FF2B5EF4-FFF2-40B4-BE49-F238E27FC236}">
                <a16:creationId xmlns:a16="http://schemas.microsoft.com/office/drawing/2014/main" id="{99FCD0BA-B4CC-1C4E-B2DC-538574EFCCF2}"/>
              </a:ext>
            </a:extLst>
          </p:cNvPr>
          <p:cNvSpPr txBox="1"/>
          <p:nvPr/>
        </p:nvSpPr>
        <p:spPr>
          <a:xfrm>
            <a:off x="3374614" y="4012615"/>
            <a:ext cx="2526084" cy="1384995"/>
          </a:xfrm>
          <a:prstGeom prst="rect">
            <a:avLst/>
          </a:prstGeom>
          <a:noFill/>
        </p:spPr>
        <p:txBody>
          <a:bodyPr wrap="square" rtlCol="0">
            <a:spAutoFit/>
          </a:bodyPr>
          <a:lstStyle/>
          <a:p>
            <a:pPr algn="ctr"/>
            <a:r>
              <a:rPr lang="en-US" sz="2800" b="1" dirty="0">
                <a:latin typeface="Arial Regular"/>
              </a:rPr>
              <a:t>Interest in Social Care Assistance</a:t>
            </a:r>
          </a:p>
        </p:txBody>
      </p:sp>
    </p:spTree>
    <p:extLst>
      <p:ext uri="{BB962C8B-B14F-4D97-AF65-F5344CB8AC3E}">
        <p14:creationId xmlns:p14="http://schemas.microsoft.com/office/powerpoint/2010/main" val="15239512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199" y="850392"/>
            <a:ext cx="8360915" cy="611449"/>
          </a:xfrm>
        </p:spPr>
        <p:txBody>
          <a:bodyPr/>
          <a:lstStyle/>
          <a:p>
            <a:r>
              <a:rPr lang="en-US" sz="4000"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rPr>
              <a:t>Patient Interest in Health Care-Based Assistance ≠ Social Risks</a:t>
            </a:r>
          </a:p>
        </p:txBody>
      </p:sp>
      <p:sp>
        <p:nvSpPr>
          <p:cNvPr id="11" name="Flowchart: Connector 2">
            <a:extLst>
              <a:ext uri="{FF2B5EF4-FFF2-40B4-BE49-F238E27FC236}">
                <a16:creationId xmlns:a16="http://schemas.microsoft.com/office/drawing/2014/main" id="{33AEDF07-FE52-EA4F-BBAF-41F51ECC78D4}"/>
              </a:ext>
            </a:extLst>
          </p:cNvPr>
          <p:cNvSpPr/>
          <p:nvPr/>
        </p:nvSpPr>
        <p:spPr>
          <a:xfrm>
            <a:off x="923262" y="1846972"/>
            <a:ext cx="4114800" cy="4114800"/>
          </a:xfrm>
          <a:prstGeom prst="flowChartConnector">
            <a:avLst/>
          </a:prstGeom>
          <a:solidFill>
            <a:schemeClr val="accent5">
              <a:lumMod val="40000"/>
              <a:lumOff val="60000"/>
              <a:alpha val="50000"/>
            </a:schemeClr>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Regular"/>
            </a:endParaRPr>
          </a:p>
        </p:txBody>
      </p:sp>
      <p:sp>
        <p:nvSpPr>
          <p:cNvPr id="12" name="Flowchart: Connector 10">
            <a:extLst>
              <a:ext uri="{FF2B5EF4-FFF2-40B4-BE49-F238E27FC236}">
                <a16:creationId xmlns:a16="http://schemas.microsoft.com/office/drawing/2014/main" id="{74CCBD35-C584-8C47-8FC3-15C7686B6765}"/>
              </a:ext>
            </a:extLst>
          </p:cNvPr>
          <p:cNvSpPr/>
          <p:nvPr/>
        </p:nvSpPr>
        <p:spPr>
          <a:xfrm>
            <a:off x="4056169" y="1801011"/>
            <a:ext cx="4114800" cy="4114800"/>
          </a:xfrm>
          <a:prstGeom prst="flowChartConnector">
            <a:avLst/>
          </a:prstGeom>
          <a:solidFill>
            <a:schemeClr val="accent6">
              <a:lumMod val="40000"/>
              <a:lumOff val="60000"/>
              <a:alpha val="40000"/>
            </a:schemeClr>
          </a:solidFill>
          <a:ln w="762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latin typeface="Arial Regular"/>
            </a:endParaRPr>
          </a:p>
        </p:txBody>
      </p:sp>
      <p:sp>
        <p:nvSpPr>
          <p:cNvPr id="13" name="TextBox 12">
            <a:extLst>
              <a:ext uri="{FF2B5EF4-FFF2-40B4-BE49-F238E27FC236}">
                <a16:creationId xmlns:a16="http://schemas.microsoft.com/office/drawing/2014/main" id="{141C0DB5-3212-DC4F-9675-FD79A516253D}"/>
              </a:ext>
            </a:extLst>
          </p:cNvPr>
          <p:cNvSpPr txBox="1"/>
          <p:nvPr/>
        </p:nvSpPr>
        <p:spPr>
          <a:xfrm>
            <a:off x="1394707" y="3128720"/>
            <a:ext cx="2778464" cy="1384995"/>
          </a:xfrm>
          <a:prstGeom prst="rect">
            <a:avLst/>
          </a:prstGeom>
          <a:noFill/>
        </p:spPr>
        <p:txBody>
          <a:bodyPr wrap="square" rtlCol="0">
            <a:spAutoFit/>
          </a:bodyPr>
          <a:lstStyle/>
          <a:p>
            <a:pPr algn="ctr"/>
            <a:r>
              <a:rPr lang="en-US" sz="2800" b="1" dirty="0">
                <a:latin typeface="Arial Regular"/>
              </a:rPr>
              <a:t>Social Risk Screening Results</a:t>
            </a:r>
          </a:p>
        </p:txBody>
      </p:sp>
      <p:sp>
        <p:nvSpPr>
          <p:cNvPr id="14" name="TextBox 13">
            <a:extLst>
              <a:ext uri="{FF2B5EF4-FFF2-40B4-BE49-F238E27FC236}">
                <a16:creationId xmlns:a16="http://schemas.microsoft.com/office/drawing/2014/main" id="{99FCD0BA-B4CC-1C4E-B2DC-538574EFCCF2}"/>
              </a:ext>
            </a:extLst>
          </p:cNvPr>
          <p:cNvSpPr txBox="1"/>
          <p:nvPr/>
        </p:nvSpPr>
        <p:spPr>
          <a:xfrm>
            <a:off x="5193164" y="3128720"/>
            <a:ext cx="2526084" cy="1384995"/>
          </a:xfrm>
          <a:prstGeom prst="rect">
            <a:avLst/>
          </a:prstGeom>
          <a:noFill/>
        </p:spPr>
        <p:txBody>
          <a:bodyPr wrap="square" rtlCol="0">
            <a:spAutoFit/>
          </a:bodyPr>
          <a:lstStyle/>
          <a:p>
            <a:pPr algn="ctr"/>
            <a:r>
              <a:rPr lang="en-US" sz="2800" b="1" dirty="0">
                <a:latin typeface="Arial Regular"/>
              </a:rPr>
              <a:t>Interest in Social Care Assistance</a:t>
            </a:r>
          </a:p>
        </p:txBody>
      </p:sp>
      <p:sp>
        <p:nvSpPr>
          <p:cNvPr id="15" name="TextBox 14">
            <a:extLst>
              <a:ext uri="{FF2B5EF4-FFF2-40B4-BE49-F238E27FC236}">
                <a16:creationId xmlns:a16="http://schemas.microsoft.com/office/drawing/2014/main" id="{60F75923-24DF-9445-B2C0-5B4D9D95BC5C}"/>
              </a:ext>
            </a:extLst>
          </p:cNvPr>
          <p:cNvSpPr txBox="1"/>
          <p:nvPr/>
        </p:nvSpPr>
        <p:spPr>
          <a:xfrm>
            <a:off x="4231267" y="3313387"/>
            <a:ext cx="845705" cy="1015663"/>
          </a:xfrm>
          <a:prstGeom prst="rect">
            <a:avLst/>
          </a:prstGeom>
          <a:noFill/>
        </p:spPr>
        <p:txBody>
          <a:bodyPr wrap="square" rtlCol="0">
            <a:spAutoFit/>
          </a:bodyPr>
          <a:lstStyle/>
          <a:p>
            <a:r>
              <a:rPr lang="en-US" sz="6000" dirty="0">
                <a:solidFill>
                  <a:schemeClr val="tx1">
                    <a:lumMod val="95000"/>
                    <a:lumOff val="5000"/>
                  </a:schemeClr>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041656525"/>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3586" y="304801"/>
            <a:ext cx="8173580" cy="611449"/>
          </a:xfrm>
        </p:spPr>
        <p:txBody>
          <a:bodyPr/>
          <a:lstStyle/>
          <a:p>
            <a:r>
              <a:rPr lang="en-US" sz="4000"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rPr>
              <a:t>Aims presented today</a:t>
            </a:r>
          </a:p>
        </p:txBody>
      </p:sp>
      <p:sp>
        <p:nvSpPr>
          <p:cNvPr id="6" name="Content Placeholder 5"/>
          <p:cNvSpPr>
            <a:spLocks noGrp="1"/>
          </p:cNvSpPr>
          <p:nvPr>
            <p:ph idx="1"/>
          </p:nvPr>
        </p:nvSpPr>
        <p:spPr>
          <a:xfrm>
            <a:off x="459685" y="1033272"/>
            <a:ext cx="8137665" cy="2932045"/>
          </a:xfrm>
        </p:spPr>
        <p:txBody>
          <a:bodyPr/>
          <a:lstStyle/>
          <a:p>
            <a:pPr marL="0" indent="0">
              <a:buNone/>
            </a:pPr>
            <a:r>
              <a:rPr lang="en-US" sz="3200" dirty="0">
                <a:latin typeface="Helvetica Neue" panose="02000503000000020004" pitchFamily="2" charset="0"/>
                <a:ea typeface="Helvetica Neue" panose="02000503000000020004" pitchFamily="2" charset="0"/>
                <a:cs typeface="Helvetica Neue" panose="02000503000000020004" pitchFamily="2" charset="0"/>
              </a:rPr>
              <a:t>Within diverse primary care and emergency care health systems caring for &gt;50% Medicaid/Medicare patients:</a:t>
            </a:r>
          </a:p>
          <a:p>
            <a:pPr marL="0" indent="0">
              <a:buNone/>
            </a:pPr>
            <a:r>
              <a:rPr lang="en-US" sz="3200" dirty="0">
                <a:latin typeface="Helvetica Neue" panose="02000503000000020004" pitchFamily="2" charset="0"/>
                <a:ea typeface="Helvetica Neue" panose="02000503000000020004" pitchFamily="2" charset="0"/>
                <a:cs typeface="Helvetica Neue" panose="02000503000000020004" pitchFamily="2" charset="0"/>
              </a:rPr>
              <a:t>1.Determine the acceptability of health care-based SDOH/social risk screening to patients and their caregivers</a:t>
            </a:r>
          </a:p>
          <a:p>
            <a:pPr marL="0" indent="0">
              <a:buNone/>
            </a:pPr>
            <a:r>
              <a:rPr lang="en-US" sz="3200" dirty="0">
                <a:latin typeface="Helvetica Neue" panose="02000503000000020004" pitchFamily="2" charset="0"/>
                <a:ea typeface="Helvetica Neue" panose="02000503000000020004" pitchFamily="2" charset="0"/>
                <a:cs typeface="Helvetica Neue" panose="02000503000000020004" pitchFamily="2" charset="0"/>
              </a:rPr>
              <a:t>2. Examine the frequency and predictors of interest in SDOH/social risk assistance in diverse health care setting</a:t>
            </a:r>
          </a:p>
          <a:p>
            <a:pPr marL="514338" indent="-514338">
              <a:buFont typeface="+mj-lt"/>
              <a:buAutoNum type="arabicPeriod"/>
            </a:pPr>
            <a:endParaRPr lang="en-US" sz="3200"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endParaRPr>
          </a:p>
        </p:txBody>
      </p:sp>
      <p:sp>
        <p:nvSpPr>
          <p:cNvPr id="2" name="TextBox 1">
            <a:extLst>
              <a:ext uri="{FF2B5EF4-FFF2-40B4-BE49-F238E27FC236}">
                <a16:creationId xmlns:a16="http://schemas.microsoft.com/office/drawing/2014/main" id="{9BCB4846-2DFF-4639-9DE4-3FE64FACF982}"/>
              </a:ext>
            </a:extLst>
          </p:cNvPr>
          <p:cNvSpPr txBox="1"/>
          <p:nvPr/>
        </p:nvSpPr>
        <p:spPr>
          <a:xfrm>
            <a:off x="2225040" y="5934670"/>
            <a:ext cx="6402126" cy="923330"/>
          </a:xfrm>
          <a:prstGeom prst="rect">
            <a:avLst/>
          </a:prstGeom>
          <a:noFill/>
        </p:spPr>
        <p:txBody>
          <a:bodyPr wrap="square" rtlCol="0">
            <a:spAutoFit/>
          </a:bodyPr>
          <a:lstStyle/>
          <a:p>
            <a:r>
              <a:rPr lang="en-US" dirty="0"/>
              <a:t>De </a:t>
            </a:r>
            <a:r>
              <a:rPr lang="en-US" dirty="0" err="1"/>
              <a:t>Marchis</a:t>
            </a:r>
            <a:r>
              <a:rPr lang="en-US" dirty="0"/>
              <a:t> E, et al. Part 1: A Quantitative  Study of Social Risk Screening Acceptability in Patients and Caregivers.  Am J </a:t>
            </a:r>
            <a:r>
              <a:rPr lang="en-US" dirty="0" err="1"/>
              <a:t>Prev</a:t>
            </a:r>
            <a:r>
              <a:rPr lang="en-US" dirty="0"/>
              <a:t> Med, 2019.</a:t>
            </a:r>
          </a:p>
        </p:txBody>
      </p:sp>
    </p:spTree>
    <p:extLst>
      <p:ext uri="{BB962C8B-B14F-4D97-AF65-F5344CB8AC3E}">
        <p14:creationId xmlns:p14="http://schemas.microsoft.com/office/powerpoint/2010/main" val="298019440"/>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98581" y="933849"/>
            <a:ext cx="8173580" cy="612648"/>
          </a:xfrm>
        </p:spPr>
        <p:txBody>
          <a:bodyPr/>
          <a:lstStyle/>
          <a:p>
            <a:r>
              <a:rPr lang="en-US"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rPr>
              <a:t>Hypothesized Factors Associated with Acceptability (Aim 1) and </a:t>
            </a:r>
            <a:br>
              <a:rPr lang="en-US"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rPr>
            </a:br>
            <a:r>
              <a:rPr lang="en-US" dirty="0">
                <a:solidFill>
                  <a:srgbClr val="002060"/>
                </a:solidFill>
                <a:latin typeface="Helvetica Neue" panose="02000503000000020004" pitchFamily="2" charset="0"/>
                <a:ea typeface="Helvetica Neue" panose="02000503000000020004" pitchFamily="2" charset="0"/>
                <a:cs typeface="Helvetica Neue" panose="02000503000000020004" pitchFamily="2" charset="0"/>
              </a:rPr>
              <a:t>Interest in Assistance (Aim 2)</a:t>
            </a:r>
          </a:p>
        </p:txBody>
      </p:sp>
      <p:sp>
        <p:nvSpPr>
          <p:cNvPr id="29" name="Rectangle 28">
            <a:extLst>
              <a:ext uri="{FF2B5EF4-FFF2-40B4-BE49-F238E27FC236}">
                <a16:creationId xmlns:a16="http://schemas.microsoft.com/office/drawing/2014/main" id="{2F7C90A1-07A8-E643-B480-849E694B59C6}"/>
              </a:ext>
            </a:extLst>
          </p:cNvPr>
          <p:cNvSpPr/>
          <p:nvPr/>
        </p:nvSpPr>
        <p:spPr>
          <a:xfrm>
            <a:off x="4118022" y="1765905"/>
            <a:ext cx="767349" cy="50579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68598" tIns="34299" rIns="68598" bIns="34299" numCol="1" spcCol="0" rtlCol="0" fromWordArt="0" anchor="ctr" anchorCtr="0" forceAA="0" compatLnSpc="1">
            <a:prstTxWarp prst="textNoShape">
              <a:avLst/>
            </a:prstTxWarp>
            <a:noAutofit/>
          </a:bodyPr>
          <a:lstStyle/>
          <a:p>
            <a:pPr algn="ctr"/>
            <a:endParaRPr lang="en-US" sz="2401" dirty="0"/>
          </a:p>
        </p:txBody>
      </p:sp>
      <p:graphicFrame>
        <p:nvGraphicFramePr>
          <p:cNvPr id="12" name="Content Placeholder 1">
            <a:extLst>
              <a:ext uri="{FF2B5EF4-FFF2-40B4-BE49-F238E27FC236}">
                <a16:creationId xmlns:a16="http://schemas.microsoft.com/office/drawing/2014/main" id="{69BFFB5C-48F2-D740-BB7B-E7524C76CB8C}"/>
              </a:ext>
            </a:extLst>
          </p:cNvPr>
          <p:cNvGraphicFramePr>
            <a:graphicFrameLocks noGrp="1"/>
          </p:cNvGraphicFramePr>
          <p:nvPr>
            <p:ph idx="1"/>
            <p:extLst>
              <p:ext uri="{D42A27DB-BD31-4B8C-83A1-F6EECF244321}">
                <p14:modId xmlns:p14="http://schemas.microsoft.com/office/powerpoint/2010/main" val="1881482813"/>
              </p:ext>
            </p:extLst>
          </p:nvPr>
        </p:nvGraphicFramePr>
        <p:xfrm>
          <a:off x="0" y="1206234"/>
          <a:ext cx="9144000" cy="50908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91200719"/>
      </p:ext>
    </p:extLst>
  </p:cSld>
  <p:clrMapOvr>
    <a:masterClrMapping/>
  </p:clrMapOvr>
  <p:transition>
    <p:fade/>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22547</TotalTime>
  <Words>3302</Words>
  <Application>Microsoft Office PowerPoint</Application>
  <PresentationFormat>On-screen Show (4:3)</PresentationFormat>
  <Paragraphs>378</Paragraphs>
  <Slides>27</Slides>
  <Notes>27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Arial</vt:lpstr>
      <vt:lpstr>Arial Regular</vt:lpstr>
      <vt:lpstr>Calibri</vt:lpstr>
      <vt:lpstr>Calibri Light</vt:lpstr>
      <vt:lpstr>Helvetica Neue</vt:lpstr>
      <vt:lpstr>Wingdings</vt:lpstr>
      <vt:lpstr>Office Theme</vt:lpstr>
      <vt:lpstr>PowerPoint Presentation</vt:lpstr>
      <vt:lpstr>Funding &amp; Disclosures</vt:lpstr>
      <vt:lpstr>Policy Push for Social Risk (SDOH) Screening in Health Care</vt:lpstr>
      <vt:lpstr>Patient Interest in Health Care-Based Assistance ≠ Social Risks</vt:lpstr>
      <vt:lpstr>Patient Interest in Health Care-Based Assistance ≠ Social Risks</vt:lpstr>
      <vt:lpstr>Patient Interest in Health Care-Based Assistance with Social Risks</vt:lpstr>
      <vt:lpstr>Patient Interest in Health Care-Based Assistance ≠ Social Risks</vt:lpstr>
      <vt:lpstr>Aims presented today</vt:lpstr>
      <vt:lpstr>Hypothesized Factors Associated with Acceptability (Aim 1) and  Interest in Assistance (Aim 2)</vt:lpstr>
      <vt:lpstr>Methods: SDOH Screening tool</vt:lpstr>
      <vt:lpstr>Methods: Interest in SDOH assessment</vt:lpstr>
      <vt:lpstr>Methods</vt:lpstr>
      <vt:lpstr>Aim1: Survey Measures of Acceptability</vt:lpstr>
      <vt:lpstr>Results</vt:lpstr>
      <vt:lpstr>Results: Participant Demographics</vt:lpstr>
      <vt:lpstr>Aim 1 Results - Acceptability</vt:lpstr>
      <vt:lpstr>Acceptability Results: Multivariable Model</vt:lpstr>
      <vt:lpstr>Aim 2: Rates of positive SDOH Screen</vt:lpstr>
      <vt:lpstr>Aim 2: Interest in assistance by +SDOH screen</vt:lpstr>
      <vt:lpstr>Results: Rates of interest in assistance</vt:lpstr>
      <vt:lpstr>PowerPoint Presentation</vt:lpstr>
      <vt:lpstr>Limitations</vt:lpstr>
      <vt:lpstr>Conclusions</vt:lpstr>
      <vt:lpstr>Future Directions</vt:lpstr>
      <vt:lpstr>Thank you!</vt:lpstr>
      <vt:lpstr>Thank you!</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Emilia De Marchis</dc:creator>
  <cp:lastModifiedBy>Amy Huebschmann</cp:lastModifiedBy>
  <cp:revision>482</cp:revision>
  <cp:lastPrinted>2019-11-18T04:09:04Z</cp:lastPrinted>
  <dcterms:created xsi:type="dcterms:W3CDTF">2018-11-08T22:37:03Z</dcterms:created>
  <dcterms:modified xsi:type="dcterms:W3CDTF">2020-04-15T13:30:20Z</dcterms:modified>
</cp:coreProperties>
</file>