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70" r:id="rId3"/>
    <p:sldId id="271" r:id="rId4"/>
    <p:sldId id="272" r:id="rId5"/>
    <p:sldId id="257" r:id="rId6"/>
    <p:sldId id="258" r:id="rId7"/>
    <p:sldId id="259" r:id="rId8"/>
    <p:sldId id="260" r:id="rId9"/>
    <p:sldId id="261" r:id="rId10"/>
    <p:sldId id="274" r:id="rId11"/>
    <p:sldId id="273" r:id="rId12"/>
    <p:sldId id="263" r:id="rId13"/>
    <p:sldId id="264" r:id="rId14"/>
    <p:sldId id="265" r:id="rId15"/>
    <p:sldId id="266" r:id="rId16"/>
    <p:sldId id="267"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6" autoAdjust="0"/>
    <p:restoredTop sz="94660"/>
  </p:normalViewPr>
  <p:slideViewPr>
    <p:cSldViewPr snapToGrid="0">
      <p:cViewPr varScale="1">
        <p:scale>
          <a:sx n="62" d="100"/>
          <a:sy n="62" d="100"/>
        </p:scale>
        <p:origin x="90"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E527E-1ABC-42B1-825D-D37B1766192B}"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45DC7-D65D-451B-9362-05BCF80DBC6E}" type="slidenum">
              <a:rPr lang="en-US" smtClean="0"/>
              <a:t>‹#›</a:t>
            </a:fld>
            <a:endParaRPr lang="en-US"/>
          </a:p>
        </p:txBody>
      </p:sp>
    </p:spTree>
    <p:extLst>
      <p:ext uri="{BB962C8B-B14F-4D97-AF65-F5344CB8AC3E}">
        <p14:creationId xmlns:p14="http://schemas.microsoft.com/office/powerpoint/2010/main" val="101678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per capita spending over a year: $35,000 (decedents),</a:t>
            </a:r>
            <a:r>
              <a:rPr lang="en-US" baseline="0" dirty="0"/>
              <a:t> $9000 (survivors)</a:t>
            </a:r>
          </a:p>
          <a:p>
            <a:r>
              <a:rPr lang="en-US" baseline="0" dirty="0"/>
              <a:t>13.5% Medicare budget spent on those who died (1 year period)</a:t>
            </a:r>
            <a:endParaRPr lang="en-US" dirty="0"/>
          </a:p>
        </p:txBody>
      </p:sp>
      <p:sp>
        <p:nvSpPr>
          <p:cNvPr id="4" name="Slide Number Placeholder 3"/>
          <p:cNvSpPr>
            <a:spLocks noGrp="1"/>
          </p:cNvSpPr>
          <p:nvPr>
            <p:ph type="sldNum" sz="quarter" idx="10"/>
          </p:nvPr>
        </p:nvSpPr>
        <p:spPr/>
        <p:txBody>
          <a:bodyPr/>
          <a:lstStyle/>
          <a:p>
            <a:fld id="{E7B70B94-149E-4D5D-B6C3-9CBC0FF2527A}" type="slidenum">
              <a:rPr lang="en-US" smtClean="0"/>
              <a:t>2</a:t>
            </a:fld>
            <a:endParaRPr lang="en-US"/>
          </a:p>
        </p:txBody>
      </p:sp>
    </p:spTree>
    <p:extLst>
      <p:ext uri="{BB962C8B-B14F-4D97-AF65-F5344CB8AC3E}">
        <p14:creationId xmlns:p14="http://schemas.microsoft.com/office/powerpoint/2010/main" val="203739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A4E8D8-4435-4C94-A054-7DC1AAB99CC3}"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3331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4E8D8-4435-4C94-A054-7DC1AAB99CC3}"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328607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4E8D8-4435-4C94-A054-7DC1AAB99CC3}"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69436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4E8D8-4435-4C94-A054-7DC1AAB99CC3}"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E13D1-69D2-4958-9C27-0A287BB83ED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4547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4E8D8-4435-4C94-A054-7DC1AAB99CC3}"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2706155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EA4E8D8-4435-4C94-A054-7DC1AAB99CC3}"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3479283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EA4E8D8-4435-4C94-A054-7DC1AAB99CC3}"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3454893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4E8D8-4435-4C94-A054-7DC1AAB99CC3}"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22103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4E8D8-4435-4C94-A054-7DC1AAB99CC3}"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223581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4E8D8-4435-4C94-A054-7DC1AAB99CC3}"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190819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A4E8D8-4435-4C94-A054-7DC1AAB99CC3}"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368976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A4E8D8-4435-4C94-A054-7DC1AAB99CC3}"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332966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4E8D8-4435-4C94-A054-7DC1AAB99CC3}"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264060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A4E8D8-4435-4C94-A054-7DC1AAB99CC3}"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420660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4E8D8-4435-4C94-A054-7DC1AAB99CC3}"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87383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4E8D8-4435-4C94-A054-7DC1AAB99CC3}"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244191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4E8D8-4435-4C94-A054-7DC1AAB99CC3}"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E13D1-69D2-4958-9C27-0A287BB83ED5}" type="slidenum">
              <a:rPr lang="en-US" smtClean="0"/>
              <a:t>‹#›</a:t>
            </a:fld>
            <a:endParaRPr lang="en-US"/>
          </a:p>
        </p:txBody>
      </p:sp>
    </p:spTree>
    <p:extLst>
      <p:ext uri="{BB962C8B-B14F-4D97-AF65-F5344CB8AC3E}">
        <p14:creationId xmlns:p14="http://schemas.microsoft.com/office/powerpoint/2010/main" val="23069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EA4E8D8-4435-4C94-A054-7DC1AAB99CC3}" type="datetimeFigureOut">
              <a:rPr lang="en-US" smtClean="0"/>
              <a:t>3/6/2018</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50E13D1-69D2-4958-9C27-0A287BB83ED5}" type="slidenum">
              <a:rPr lang="en-US" smtClean="0"/>
              <a:t>‹#›</a:t>
            </a:fld>
            <a:endParaRPr lang="en-US"/>
          </a:p>
        </p:txBody>
      </p:sp>
    </p:spTree>
    <p:extLst>
      <p:ext uri="{BB962C8B-B14F-4D97-AF65-F5344CB8AC3E}">
        <p14:creationId xmlns:p14="http://schemas.microsoft.com/office/powerpoint/2010/main" val="966228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Ni-7vgGh3G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effectLst/>
              </a:rPr>
              <a:t>Expanding the Reach of Palliative Care: pilot study of a psychosocial intervention in Latino patients with advanced cancer</a:t>
            </a:r>
            <a:endParaRPr lang="en-US" sz="3200" dirty="0"/>
          </a:p>
        </p:txBody>
      </p:sp>
      <p:sp>
        <p:nvSpPr>
          <p:cNvPr id="3" name="Subtitle 2"/>
          <p:cNvSpPr>
            <a:spLocks noGrp="1"/>
          </p:cNvSpPr>
          <p:nvPr>
            <p:ph type="subTitle" idx="1"/>
          </p:nvPr>
        </p:nvSpPr>
        <p:spPr/>
        <p:txBody>
          <a:bodyPr>
            <a:normAutofit/>
          </a:bodyPr>
          <a:lstStyle/>
          <a:p>
            <a:r>
              <a:rPr lang="en-US" dirty="0" err="1"/>
              <a:t>Apoyo</a:t>
            </a:r>
            <a:r>
              <a:rPr lang="en-US" dirty="0"/>
              <a:t> (PI: Fischer) and CASA (PI: Bekelman) research teams</a:t>
            </a:r>
          </a:p>
        </p:txBody>
      </p:sp>
    </p:spTree>
    <p:extLst>
      <p:ext uri="{BB962C8B-B14F-4D97-AF65-F5344CB8AC3E}">
        <p14:creationId xmlns:p14="http://schemas.microsoft.com/office/powerpoint/2010/main" val="428415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0691" y="429934"/>
            <a:ext cx="7166919" cy="6155582"/>
          </a:xfrm>
          <a:prstGeom prst="rect">
            <a:avLst/>
          </a:prstGeom>
        </p:spPr>
      </p:pic>
    </p:spTree>
    <p:extLst>
      <p:ext uri="{BB962C8B-B14F-4D97-AF65-F5344CB8AC3E}">
        <p14:creationId xmlns:p14="http://schemas.microsoft.com/office/powerpoint/2010/main" val="105487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Lessons Learned </a:t>
            </a:r>
          </a:p>
        </p:txBody>
      </p:sp>
      <p:sp>
        <p:nvSpPr>
          <p:cNvPr id="5" name="Content Placeholder 4"/>
          <p:cNvSpPr>
            <a:spLocks noGrp="1"/>
          </p:cNvSpPr>
          <p:nvPr>
            <p:ph idx="1"/>
          </p:nvPr>
        </p:nvSpPr>
        <p:spPr/>
        <p:txBody>
          <a:bodyPr>
            <a:normAutofit/>
          </a:bodyPr>
          <a:lstStyle/>
          <a:p>
            <a:r>
              <a:rPr lang="en-US" sz="2400" dirty="0">
                <a:effectLst/>
              </a:rPr>
              <a:t>Eugenio realized he was able to give to the family in other ways besides going to work.  With the changes he made, he was able to spend more time with his wife, children, and grandchildren</a:t>
            </a:r>
          </a:p>
          <a:p>
            <a:r>
              <a:rPr lang="en-US" sz="2400" dirty="0">
                <a:effectLst/>
              </a:rPr>
              <a:t>Eugenio learned his friends enjoyed his company, whether he was able to work or not</a:t>
            </a:r>
          </a:p>
          <a:p>
            <a:r>
              <a:rPr lang="en-US" sz="2400" dirty="0">
                <a:effectLst/>
              </a:rPr>
              <a:t>He thinks that it was okay to spend his free time with enjoyable activities</a:t>
            </a:r>
            <a:endParaRPr lang="en-US" sz="2400" dirty="0"/>
          </a:p>
        </p:txBody>
      </p:sp>
    </p:spTree>
    <p:extLst>
      <p:ext uri="{BB962C8B-B14F-4D97-AF65-F5344CB8AC3E}">
        <p14:creationId xmlns:p14="http://schemas.microsoft.com/office/powerpoint/2010/main" val="301943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study</a:t>
            </a:r>
          </a:p>
        </p:txBody>
      </p:sp>
      <p:sp>
        <p:nvSpPr>
          <p:cNvPr id="3" name="Content Placeholder 2"/>
          <p:cNvSpPr>
            <a:spLocks noGrp="1"/>
          </p:cNvSpPr>
          <p:nvPr>
            <p:ph idx="1"/>
          </p:nvPr>
        </p:nvSpPr>
        <p:spPr/>
        <p:txBody>
          <a:bodyPr>
            <a:normAutofit/>
          </a:bodyPr>
          <a:lstStyle/>
          <a:p>
            <a:r>
              <a:rPr lang="en-US" sz="2400" dirty="0"/>
              <a:t>Single arm, pre/post experimental design</a:t>
            </a:r>
          </a:p>
          <a:p>
            <a:r>
              <a:rPr lang="en-US" sz="2400" dirty="0"/>
              <a:t>Patients: Latino adults with Stage III/IV cancer with distress</a:t>
            </a:r>
          </a:p>
          <a:p>
            <a:pPr lvl="1"/>
            <a:r>
              <a:rPr lang="en-US" sz="2000" dirty="0"/>
              <a:t>Distress: NCCN thermometer (range 0-10) score &gt;= 4 OR</a:t>
            </a:r>
          </a:p>
          <a:p>
            <a:pPr lvl="1"/>
            <a:r>
              <a:rPr lang="en-US" sz="2000" dirty="0">
                <a:effectLst/>
              </a:rPr>
              <a:t>Depression: PHQ-2 (range 0-6) score &gt;=3 OR</a:t>
            </a:r>
          </a:p>
          <a:p>
            <a:pPr lvl="1"/>
            <a:r>
              <a:rPr lang="en-US" sz="2000" dirty="0">
                <a:effectLst/>
              </a:rPr>
              <a:t>Anxiety: GAD-2 (range 0-6) score &gt;=3</a:t>
            </a:r>
            <a:endParaRPr lang="en-US" sz="2000" dirty="0"/>
          </a:p>
          <a:p>
            <a:r>
              <a:rPr lang="en-US" sz="2400" dirty="0"/>
              <a:t>Recruited from the University of Colorado Comprehensive Cancer Center, focusing on infusion center</a:t>
            </a:r>
          </a:p>
        </p:txBody>
      </p:sp>
    </p:spTree>
    <p:extLst>
      <p:ext uri="{BB962C8B-B14F-4D97-AF65-F5344CB8AC3E}">
        <p14:creationId xmlns:p14="http://schemas.microsoft.com/office/powerpoint/2010/main" val="23519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Strategies</a:t>
            </a:r>
          </a:p>
        </p:txBody>
      </p:sp>
      <p:sp>
        <p:nvSpPr>
          <p:cNvPr id="3" name="Content Placeholder 2"/>
          <p:cNvSpPr>
            <a:spLocks noGrp="1"/>
          </p:cNvSpPr>
          <p:nvPr>
            <p:ph idx="1"/>
          </p:nvPr>
        </p:nvSpPr>
        <p:spPr/>
        <p:txBody>
          <a:bodyPr>
            <a:normAutofit/>
          </a:bodyPr>
          <a:lstStyle/>
          <a:p>
            <a:r>
              <a:rPr lang="en-US" sz="2400" dirty="0"/>
              <a:t>Identify eligible patients using electronic medical record (Epic) query</a:t>
            </a:r>
          </a:p>
          <a:p>
            <a:r>
              <a:rPr lang="en-US" sz="2400" dirty="0"/>
              <a:t>Email providers asking permission to approach their patient</a:t>
            </a:r>
          </a:p>
          <a:p>
            <a:r>
              <a:rPr lang="en-US" sz="2400" dirty="0"/>
              <a:t>Patients approached during infusion appointments-first by MA to sign HIPAA A using standardized recruitment script, then by navigator for screening and scheduling consenting visit</a:t>
            </a:r>
          </a:p>
          <a:p>
            <a:pPr lvl="1"/>
            <a:r>
              <a:rPr lang="en-US" sz="2000" dirty="0"/>
              <a:t>Allows some early rapport to build between the patient and navigator</a:t>
            </a:r>
          </a:p>
          <a:p>
            <a:endParaRPr lang="en-US" sz="2400" dirty="0"/>
          </a:p>
          <a:p>
            <a:endParaRPr lang="en-US" sz="2400" dirty="0"/>
          </a:p>
        </p:txBody>
      </p:sp>
    </p:spTree>
    <p:extLst>
      <p:ext uri="{BB962C8B-B14F-4D97-AF65-F5344CB8AC3E}">
        <p14:creationId xmlns:p14="http://schemas.microsoft.com/office/powerpoint/2010/main" val="4170537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Stepped Intervention</a:t>
            </a:r>
          </a:p>
        </p:txBody>
      </p:sp>
      <p:sp>
        <p:nvSpPr>
          <p:cNvPr id="3" name="Content Placeholder 2"/>
          <p:cNvSpPr>
            <a:spLocks noGrp="1"/>
          </p:cNvSpPr>
          <p:nvPr>
            <p:ph idx="1"/>
          </p:nvPr>
        </p:nvSpPr>
        <p:spPr>
          <a:xfrm>
            <a:off x="913795" y="2096063"/>
            <a:ext cx="10353762" cy="4067669"/>
          </a:xfrm>
        </p:spPr>
        <p:txBody>
          <a:bodyPr>
            <a:noAutofit/>
          </a:bodyPr>
          <a:lstStyle/>
          <a:p>
            <a:r>
              <a:rPr lang="en-US" sz="2400" dirty="0"/>
              <a:t>Navigator makes initial in person home visit: rapport building, introduces study materials, starts goals and values conversation, select modules to focus on</a:t>
            </a:r>
          </a:p>
          <a:p>
            <a:r>
              <a:rPr lang="en-US" sz="2400" dirty="0"/>
              <a:t>2-3 additional visits to review advance care planning, screen for symptom concerns, encourage patients to review written materials and videos</a:t>
            </a:r>
          </a:p>
          <a:p>
            <a:r>
              <a:rPr lang="en-US" sz="2400" dirty="0"/>
              <a:t>Psychologist will have ~3-5 visits with patients via tablet focusing on selected modules </a:t>
            </a:r>
          </a:p>
          <a:p>
            <a:endParaRPr lang="en-US" sz="2400" dirty="0"/>
          </a:p>
        </p:txBody>
      </p:sp>
    </p:spTree>
    <p:extLst>
      <p:ext uri="{BB962C8B-B14F-4D97-AF65-F5344CB8AC3E}">
        <p14:creationId xmlns:p14="http://schemas.microsoft.com/office/powerpoint/2010/main" val="386588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normAutofit lnSpcReduction="10000"/>
          </a:bodyPr>
          <a:lstStyle/>
          <a:p>
            <a:r>
              <a:rPr lang="en-US" dirty="0"/>
              <a:t>Feasibility</a:t>
            </a:r>
          </a:p>
          <a:p>
            <a:r>
              <a:rPr lang="en-US" dirty="0"/>
              <a:t>Acceptability</a:t>
            </a:r>
          </a:p>
          <a:p>
            <a:r>
              <a:rPr lang="en-US" dirty="0"/>
              <a:t>Measures: </a:t>
            </a:r>
          </a:p>
          <a:p>
            <a:pPr lvl="1"/>
            <a:r>
              <a:rPr lang="en-US" dirty="0">
                <a:effectLst/>
              </a:rPr>
              <a:t>FACT-G</a:t>
            </a:r>
          </a:p>
          <a:p>
            <a:pPr lvl="1"/>
            <a:r>
              <a:rPr lang="en-US" dirty="0">
                <a:effectLst/>
              </a:rPr>
              <a:t>PHQ8</a:t>
            </a:r>
          </a:p>
          <a:p>
            <a:pPr lvl="1"/>
            <a:r>
              <a:rPr lang="en-US" dirty="0">
                <a:effectLst/>
              </a:rPr>
              <a:t>GAD7</a:t>
            </a:r>
          </a:p>
          <a:p>
            <a:pPr lvl="1"/>
            <a:r>
              <a:rPr lang="en-US" dirty="0">
                <a:effectLst/>
              </a:rPr>
              <a:t>PEG</a:t>
            </a:r>
          </a:p>
          <a:p>
            <a:pPr lvl="1"/>
            <a:r>
              <a:rPr lang="en-US" dirty="0">
                <a:effectLst/>
              </a:rPr>
              <a:t>ESAS-r</a:t>
            </a:r>
          </a:p>
          <a:p>
            <a:pPr lvl="1"/>
            <a:r>
              <a:rPr lang="en-US" dirty="0">
                <a:effectLst/>
              </a:rPr>
              <a:t>ACP9</a:t>
            </a:r>
            <a:endParaRPr lang="en-US" dirty="0"/>
          </a:p>
        </p:txBody>
      </p:sp>
    </p:spTree>
    <p:extLst>
      <p:ext uri="{BB962C8B-B14F-4D97-AF65-F5344CB8AC3E}">
        <p14:creationId xmlns:p14="http://schemas.microsoft.com/office/powerpoint/2010/main" val="180302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470" y="-85725"/>
            <a:ext cx="10353761" cy="1326321"/>
          </a:xfrm>
        </p:spPr>
        <p:txBody>
          <a:bodyPr/>
          <a:lstStyle/>
          <a:p>
            <a:r>
              <a:rPr lang="en-US" dirty="0"/>
              <a:t>Accrual </a:t>
            </a:r>
          </a:p>
        </p:txBody>
      </p:sp>
      <p:sp>
        <p:nvSpPr>
          <p:cNvPr id="4" name="Rectangle 3"/>
          <p:cNvSpPr/>
          <p:nvPr/>
        </p:nvSpPr>
        <p:spPr>
          <a:xfrm>
            <a:off x="4224339" y="856304"/>
            <a:ext cx="3243262" cy="1414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4224338" y="944743"/>
            <a:ext cx="3314700" cy="1477328"/>
          </a:xfrm>
          <a:prstGeom prst="rect">
            <a:avLst/>
          </a:prstGeom>
          <a:noFill/>
        </p:spPr>
        <p:txBody>
          <a:bodyPr wrap="square" rtlCol="0">
            <a:spAutoFit/>
          </a:bodyPr>
          <a:lstStyle/>
          <a:p>
            <a:pPr algn="ctr"/>
            <a:r>
              <a:rPr lang="en-US" dirty="0">
                <a:solidFill>
                  <a:schemeClr val="bg1"/>
                </a:solidFill>
              </a:rPr>
              <a:t>22 Adult Latinos </a:t>
            </a:r>
          </a:p>
          <a:p>
            <a:pPr algn="ctr"/>
            <a:r>
              <a:rPr lang="en-US" dirty="0">
                <a:solidFill>
                  <a:schemeClr val="bg1"/>
                </a:solidFill>
              </a:rPr>
              <a:t>Stage III/IV Cancer</a:t>
            </a:r>
          </a:p>
          <a:p>
            <a:pPr algn="ctr"/>
            <a:r>
              <a:rPr lang="en-US" dirty="0">
                <a:solidFill>
                  <a:schemeClr val="bg1"/>
                </a:solidFill>
              </a:rPr>
              <a:t>Providers contacted via Epic Messaging</a:t>
            </a:r>
          </a:p>
          <a:p>
            <a:endParaRPr lang="en-US" dirty="0"/>
          </a:p>
        </p:txBody>
      </p:sp>
      <p:cxnSp>
        <p:nvCxnSpPr>
          <p:cNvPr id="7" name="Straight Arrow Connector 6"/>
          <p:cNvCxnSpPr/>
          <p:nvPr/>
        </p:nvCxnSpPr>
        <p:spPr>
          <a:xfrm>
            <a:off x="5874542" y="2255241"/>
            <a:ext cx="7145" cy="28845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9" name="Rectangle 8"/>
          <p:cNvSpPr/>
          <p:nvPr/>
        </p:nvSpPr>
        <p:spPr>
          <a:xfrm>
            <a:off x="5136358" y="2554274"/>
            <a:ext cx="1609725" cy="1035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5153026" y="2555746"/>
            <a:ext cx="1543050" cy="923330"/>
          </a:xfrm>
          <a:prstGeom prst="rect">
            <a:avLst/>
          </a:prstGeom>
          <a:noFill/>
        </p:spPr>
        <p:txBody>
          <a:bodyPr wrap="square" rtlCol="0">
            <a:spAutoFit/>
          </a:bodyPr>
          <a:lstStyle/>
          <a:p>
            <a:pPr algn="ctr"/>
            <a:r>
              <a:rPr lang="en-US" dirty="0">
                <a:solidFill>
                  <a:schemeClr val="bg1"/>
                </a:solidFill>
              </a:rPr>
              <a:t>To date </a:t>
            </a:r>
          </a:p>
          <a:p>
            <a:pPr algn="ctr"/>
            <a:r>
              <a:rPr lang="en-US" dirty="0">
                <a:solidFill>
                  <a:schemeClr val="bg1"/>
                </a:solidFill>
              </a:rPr>
              <a:t>6 patients approached </a:t>
            </a:r>
          </a:p>
        </p:txBody>
      </p:sp>
      <p:cxnSp>
        <p:nvCxnSpPr>
          <p:cNvPr id="11" name="Straight Arrow Connector 10"/>
          <p:cNvCxnSpPr>
            <a:stCxn id="9" idx="2"/>
            <a:endCxn id="13" idx="0"/>
          </p:cNvCxnSpPr>
          <p:nvPr/>
        </p:nvCxnSpPr>
        <p:spPr>
          <a:xfrm flipH="1">
            <a:off x="5941219" y="3589778"/>
            <a:ext cx="2" cy="2636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2" name="Rectangle 11"/>
          <p:cNvSpPr/>
          <p:nvPr/>
        </p:nvSpPr>
        <p:spPr>
          <a:xfrm>
            <a:off x="5133975" y="3849148"/>
            <a:ext cx="1643063" cy="6630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5176837" y="3853378"/>
            <a:ext cx="1528763" cy="646331"/>
          </a:xfrm>
          <a:prstGeom prst="rect">
            <a:avLst/>
          </a:prstGeom>
          <a:noFill/>
        </p:spPr>
        <p:txBody>
          <a:bodyPr wrap="square" rtlCol="0">
            <a:spAutoFit/>
          </a:bodyPr>
          <a:lstStyle/>
          <a:p>
            <a:pPr algn="ctr"/>
            <a:r>
              <a:rPr lang="en-US" dirty="0">
                <a:solidFill>
                  <a:schemeClr val="bg1"/>
                </a:solidFill>
              </a:rPr>
              <a:t>3 signed HIPAA As</a:t>
            </a:r>
          </a:p>
        </p:txBody>
      </p:sp>
      <p:sp>
        <p:nvSpPr>
          <p:cNvPr id="14" name="Rectangle 13"/>
          <p:cNvSpPr/>
          <p:nvPr/>
        </p:nvSpPr>
        <p:spPr>
          <a:xfrm>
            <a:off x="7743825" y="2145846"/>
            <a:ext cx="2162175" cy="10069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7743825" y="2145846"/>
            <a:ext cx="2238373" cy="923330"/>
          </a:xfrm>
          <a:prstGeom prst="rect">
            <a:avLst/>
          </a:prstGeom>
          <a:noFill/>
        </p:spPr>
        <p:txBody>
          <a:bodyPr wrap="square" rtlCol="0">
            <a:spAutoFit/>
          </a:bodyPr>
          <a:lstStyle/>
          <a:p>
            <a:r>
              <a:rPr lang="en-US" dirty="0">
                <a:solidFill>
                  <a:schemeClr val="bg1"/>
                </a:solidFill>
              </a:rPr>
              <a:t>4 No response</a:t>
            </a:r>
          </a:p>
          <a:p>
            <a:r>
              <a:rPr lang="en-US" dirty="0">
                <a:solidFill>
                  <a:schemeClr val="bg1"/>
                </a:solidFill>
              </a:rPr>
              <a:t>0 Responded ‘no’</a:t>
            </a:r>
          </a:p>
          <a:p>
            <a:r>
              <a:rPr lang="en-US" dirty="0">
                <a:solidFill>
                  <a:schemeClr val="bg1"/>
                </a:solidFill>
              </a:rPr>
              <a:t>18 Responded ‘yes’</a:t>
            </a:r>
          </a:p>
        </p:txBody>
      </p:sp>
      <p:cxnSp>
        <p:nvCxnSpPr>
          <p:cNvPr id="16" name="Straight Arrow Connector 15"/>
          <p:cNvCxnSpPr/>
          <p:nvPr/>
        </p:nvCxnSpPr>
        <p:spPr>
          <a:xfrm>
            <a:off x="5881125" y="2357983"/>
            <a:ext cx="1862700" cy="152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9" name="Rectangle 18"/>
          <p:cNvSpPr/>
          <p:nvPr/>
        </p:nvSpPr>
        <p:spPr>
          <a:xfrm>
            <a:off x="5485210" y="4682319"/>
            <a:ext cx="1062037" cy="9620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3962401" y="4682319"/>
            <a:ext cx="1062037" cy="9620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6936582" y="4682319"/>
            <a:ext cx="1062037" cy="9620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TextBox 26"/>
          <p:cNvSpPr txBox="1"/>
          <p:nvPr/>
        </p:nvSpPr>
        <p:spPr>
          <a:xfrm>
            <a:off x="3919539" y="4682319"/>
            <a:ext cx="1062037" cy="1015663"/>
          </a:xfrm>
          <a:prstGeom prst="rect">
            <a:avLst/>
          </a:prstGeom>
          <a:noFill/>
        </p:spPr>
        <p:txBody>
          <a:bodyPr wrap="square" rtlCol="0">
            <a:spAutoFit/>
          </a:bodyPr>
          <a:lstStyle/>
          <a:p>
            <a:pPr algn="ctr"/>
            <a:r>
              <a:rPr lang="en-US" sz="1000" dirty="0">
                <a:solidFill>
                  <a:schemeClr val="bg1"/>
                </a:solidFill>
              </a:rPr>
              <a:t>1 patient SSO awaiting IRB Spanish approved study materials</a:t>
            </a:r>
          </a:p>
        </p:txBody>
      </p:sp>
      <p:sp>
        <p:nvSpPr>
          <p:cNvPr id="28" name="TextBox 27"/>
          <p:cNvSpPr txBox="1"/>
          <p:nvPr/>
        </p:nvSpPr>
        <p:spPr>
          <a:xfrm>
            <a:off x="5516166" y="4682319"/>
            <a:ext cx="1031081" cy="861774"/>
          </a:xfrm>
          <a:prstGeom prst="rect">
            <a:avLst/>
          </a:prstGeom>
          <a:noFill/>
        </p:spPr>
        <p:txBody>
          <a:bodyPr wrap="square" rtlCol="0">
            <a:spAutoFit/>
          </a:bodyPr>
          <a:lstStyle/>
          <a:p>
            <a:pPr algn="ctr"/>
            <a:r>
              <a:rPr lang="en-US" sz="1000" dirty="0">
                <a:solidFill>
                  <a:schemeClr val="bg1"/>
                </a:solidFill>
              </a:rPr>
              <a:t>NCCN distress screening = 4</a:t>
            </a:r>
          </a:p>
          <a:p>
            <a:pPr algn="ctr"/>
            <a:r>
              <a:rPr lang="en-US" sz="1000" dirty="0">
                <a:solidFill>
                  <a:schemeClr val="bg1"/>
                </a:solidFill>
              </a:rPr>
              <a:t>Consent visit scheduled</a:t>
            </a:r>
          </a:p>
        </p:txBody>
      </p:sp>
      <p:sp>
        <p:nvSpPr>
          <p:cNvPr id="29" name="TextBox 28"/>
          <p:cNvSpPr txBox="1"/>
          <p:nvPr/>
        </p:nvSpPr>
        <p:spPr>
          <a:xfrm>
            <a:off x="6936582" y="4759263"/>
            <a:ext cx="1078706" cy="707886"/>
          </a:xfrm>
          <a:prstGeom prst="rect">
            <a:avLst/>
          </a:prstGeom>
          <a:noFill/>
        </p:spPr>
        <p:txBody>
          <a:bodyPr wrap="square" rtlCol="0">
            <a:spAutoFit/>
          </a:bodyPr>
          <a:lstStyle/>
          <a:p>
            <a:pPr algn="ctr"/>
            <a:r>
              <a:rPr lang="en-US" sz="1000" dirty="0">
                <a:solidFill>
                  <a:schemeClr val="bg1"/>
                </a:solidFill>
              </a:rPr>
              <a:t>1 ineligible per distress screening criteria</a:t>
            </a:r>
          </a:p>
        </p:txBody>
      </p:sp>
    </p:spTree>
    <p:extLst>
      <p:ext uri="{BB962C8B-B14F-4D97-AF65-F5344CB8AC3E}">
        <p14:creationId xmlns:p14="http://schemas.microsoft.com/office/powerpoint/2010/main" val="3270805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Funding</a:t>
            </a:r>
          </a:p>
        </p:txBody>
      </p:sp>
      <p:sp>
        <p:nvSpPr>
          <p:cNvPr id="3" name="Content Placeholder 2"/>
          <p:cNvSpPr>
            <a:spLocks noGrp="1"/>
          </p:cNvSpPr>
          <p:nvPr>
            <p:ph idx="1"/>
          </p:nvPr>
        </p:nvSpPr>
        <p:spPr/>
        <p:txBody>
          <a:bodyPr/>
          <a:lstStyle/>
          <a:p>
            <a:r>
              <a:rPr lang="en-US" dirty="0"/>
              <a:t>NPCRC Pilot application Fall 2018 for pilot with pragmatic design</a:t>
            </a:r>
          </a:p>
          <a:p>
            <a:r>
              <a:rPr lang="en-US" dirty="0"/>
              <a:t>Other potential funding sources:</a:t>
            </a:r>
          </a:p>
          <a:p>
            <a:pPr lvl="1"/>
            <a:r>
              <a:rPr lang="en-US" dirty="0"/>
              <a:t>American Cancer Society</a:t>
            </a:r>
          </a:p>
          <a:p>
            <a:pPr lvl="1"/>
            <a:r>
              <a:rPr lang="en-US" dirty="0"/>
              <a:t>NCI</a:t>
            </a:r>
          </a:p>
          <a:p>
            <a:pPr lvl="1"/>
            <a:r>
              <a:rPr lang="en-US" dirty="0"/>
              <a:t>PCORI</a:t>
            </a:r>
          </a:p>
        </p:txBody>
      </p:sp>
    </p:spTree>
    <p:extLst>
      <p:ext uri="{BB962C8B-B14F-4D97-AF65-F5344CB8AC3E}">
        <p14:creationId xmlns:p14="http://schemas.microsoft.com/office/powerpoint/2010/main" val="168339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522" y="76200"/>
            <a:ext cx="10353761" cy="1326321"/>
          </a:xfrm>
        </p:spPr>
        <p:txBody>
          <a:bodyPr/>
          <a:lstStyle/>
          <a:p>
            <a:r>
              <a:rPr lang="en-US" dirty="0"/>
              <a:t>Our D2V Pilot Team</a:t>
            </a:r>
          </a:p>
        </p:txBody>
      </p:sp>
      <p:sp>
        <p:nvSpPr>
          <p:cNvPr id="4" name="Content Placeholder 3"/>
          <p:cNvSpPr>
            <a:spLocks noGrp="1"/>
          </p:cNvSpPr>
          <p:nvPr>
            <p:ph sz="half" idx="1"/>
          </p:nvPr>
        </p:nvSpPr>
        <p:spPr/>
        <p:txBody>
          <a:bodyPr>
            <a:normAutofit fontScale="85000" lnSpcReduction="20000"/>
          </a:bodyPr>
          <a:lstStyle/>
          <a:p>
            <a:r>
              <a:rPr lang="en-US" dirty="0"/>
              <a:t>David Bekelman, MD MPH</a:t>
            </a:r>
          </a:p>
          <a:p>
            <a:r>
              <a:rPr lang="en-US" dirty="0"/>
              <a:t>Stacy Fischer, MD</a:t>
            </a:r>
          </a:p>
          <a:p>
            <a:r>
              <a:rPr lang="en-US" dirty="0"/>
              <a:t>Regina Fink, PhD, </a:t>
            </a:r>
            <a:r>
              <a:rPr lang="en-US" dirty="0">
                <a:effectLst/>
              </a:rPr>
              <a:t>APRN, AOCN, CHPN, FAAN </a:t>
            </a:r>
          </a:p>
          <a:p>
            <a:r>
              <a:rPr lang="en-US" dirty="0">
                <a:effectLst/>
              </a:rPr>
              <a:t>Danielle Kline, MS</a:t>
            </a:r>
          </a:p>
          <a:p>
            <a:r>
              <a:rPr lang="en-US" dirty="0">
                <a:effectLst/>
              </a:rPr>
              <a:t>Evelinn Borrayo, PhD</a:t>
            </a:r>
          </a:p>
          <a:p>
            <a:r>
              <a:rPr lang="en-US" dirty="0">
                <a:effectLst/>
              </a:rPr>
              <a:t>Rachel Johnson, MSW</a:t>
            </a:r>
          </a:p>
          <a:p>
            <a:r>
              <a:rPr lang="en-US" dirty="0">
                <a:effectLst/>
              </a:rPr>
              <a:t>Timothy Sannes, PhD</a:t>
            </a:r>
          </a:p>
          <a:p>
            <a:r>
              <a:rPr lang="en-US" dirty="0">
                <a:effectLst/>
              </a:rPr>
              <a:t>Carolyn </a:t>
            </a:r>
            <a:r>
              <a:rPr lang="en-US" dirty="0" err="1">
                <a:effectLst/>
              </a:rPr>
              <a:t>Turvey</a:t>
            </a:r>
            <a:r>
              <a:rPr lang="en-US" dirty="0">
                <a:effectLst/>
              </a:rPr>
              <a:t>, PhD</a:t>
            </a:r>
          </a:p>
          <a:p>
            <a:endParaRPr lang="en-US" dirty="0"/>
          </a:p>
          <a:p>
            <a:endParaRPr lang="en-US" dirty="0"/>
          </a:p>
        </p:txBody>
      </p:sp>
      <p:sp>
        <p:nvSpPr>
          <p:cNvPr id="5" name="Content Placeholder 4"/>
          <p:cNvSpPr>
            <a:spLocks noGrp="1"/>
          </p:cNvSpPr>
          <p:nvPr>
            <p:ph sz="half" idx="2"/>
          </p:nvPr>
        </p:nvSpPr>
        <p:spPr/>
        <p:txBody>
          <a:bodyPr>
            <a:normAutofit fontScale="85000" lnSpcReduction="20000"/>
          </a:bodyPr>
          <a:lstStyle/>
          <a:p>
            <a:pPr marL="0" indent="0">
              <a:buNone/>
            </a:pPr>
            <a:r>
              <a:rPr lang="en-US" dirty="0"/>
              <a:t>Navigators:</a:t>
            </a:r>
          </a:p>
          <a:p>
            <a:pPr marL="0" indent="0">
              <a:buNone/>
            </a:pPr>
            <a:r>
              <a:rPr lang="en-US" dirty="0"/>
              <a:t>Jeanette Rodriguez</a:t>
            </a:r>
          </a:p>
          <a:p>
            <a:pPr marL="0" indent="0">
              <a:buNone/>
            </a:pPr>
            <a:r>
              <a:rPr lang="en-US" dirty="0"/>
              <a:t>Jose Parra Gonzalez</a:t>
            </a:r>
          </a:p>
          <a:p>
            <a:pPr marL="0" indent="0">
              <a:buNone/>
            </a:pPr>
            <a:r>
              <a:rPr lang="en-US" dirty="0"/>
              <a:t>Jesus Tovar </a:t>
            </a:r>
            <a:r>
              <a:rPr lang="en-US" dirty="0" err="1"/>
              <a:t>Bustamente</a:t>
            </a:r>
            <a:endParaRPr lang="en-US" dirty="0"/>
          </a:p>
          <a:p>
            <a:pPr marL="0" indent="0">
              <a:buNone/>
            </a:pPr>
            <a:r>
              <a:rPr lang="en-US" dirty="0"/>
              <a:t>Diane Pacheco</a:t>
            </a:r>
          </a:p>
          <a:p>
            <a:pPr marL="0" indent="0">
              <a:buNone/>
            </a:pPr>
            <a:endParaRPr lang="en-US" dirty="0"/>
          </a:p>
          <a:p>
            <a:pPr marL="0" indent="0">
              <a:buNone/>
            </a:pPr>
            <a:r>
              <a:rPr lang="en-US" dirty="0"/>
              <a:t>Our wonderful friends at Open Media Foundation: Brandon Stiller, Shannon Altner, and their team.</a:t>
            </a:r>
          </a:p>
          <a:p>
            <a:pPr marL="0" indent="0">
              <a:buNone/>
            </a:pPr>
            <a:r>
              <a:rPr lang="en-US" dirty="0"/>
              <a:t>The actors that brought our stories to life.</a:t>
            </a:r>
          </a:p>
          <a:p>
            <a:pPr marL="0" indent="0">
              <a:buNone/>
            </a:pPr>
            <a:endParaRPr lang="en-US" dirty="0"/>
          </a:p>
          <a:p>
            <a:pPr marL="0" indent="0">
              <a:buNone/>
            </a:pPr>
            <a:endParaRPr lang="en-US" dirty="0"/>
          </a:p>
        </p:txBody>
      </p:sp>
      <p:sp>
        <p:nvSpPr>
          <p:cNvPr id="6" name="TextBox 5"/>
          <p:cNvSpPr txBox="1"/>
          <p:nvPr/>
        </p:nvSpPr>
        <p:spPr>
          <a:xfrm>
            <a:off x="371475" y="6248400"/>
            <a:ext cx="9525000" cy="369332"/>
          </a:xfrm>
          <a:prstGeom prst="rect">
            <a:avLst/>
          </a:prstGeom>
          <a:noFill/>
        </p:spPr>
        <p:txBody>
          <a:bodyPr wrap="square" rtlCol="0">
            <a:spAutoFit/>
          </a:bodyPr>
          <a:lstStyle/>
          <a:p>
            <a:r>
              <a:rPr lang="en-US" dirty="0"/>
              <a:t>This work was funded by a D2V Pilot grant (D2V 16.02) </a:t>
            </a:r>
          </a:p>
        </p:txBody>
      </p:sp>
    </p:spTree>
    <p:extLst>
      <p:ext uri="{BB962C8B-B14F-4D97-AF65-F5344CB8AC3E}">
        <p14:creationId xmlns:p14="http://schemas.microsoft.com/office/powerpoint/2010/main" val="105401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590222" cy="1320800"/>
          </a:xfrm>
        </p:spPr>
        <p:txBody>
          <a:bodyPr>
            <a:normAutofit/>
          </a:bodyPr>
          <a:lstStyle/>
          <a:p>
            <a:r>
              <a:rPr lang="en-US" dirty="0"/>
              <a:t>People with Serious Illness: A Major Opportunity to Improve Value</a:t>
            </a:r>
          </a:p>
        </p:txBody>
      </p:sp>
      <p:sp>
        <p:nvSpPr>
          <p:cNvPr id="3" name="Content Placeholder 2"/>
          <p:cNvSpPr>
            <a:spLocks noGrp="1"/>
          </p:cNvSpPr>
          <p:nvPr>
            <p:ph idx="1"/>
          </p:nvPr>
        </p:nvSpPr>
        <p:spPr>
          <a:xfrm>
            <a:off x="677334" y="2160589"/>
            <a:ext cx="8596668" cy="4303711"/>
          </a:xfrm>
        </p:spPr>
        <p:txBody>
          <a:bodyPr>
            <a:normAutofit/>
          </a:bodyPr>
          <a:lstStyle/>
          <a:p>
            <a:r>
              <a:rPr lang="en-US" sz="2800" dirty="0"/>
              <a:t> High costs, poor quality of life in serious illness</a:t>
            </a:r>
          </a:p>
          <a:p>
            <a:r>
              <a:rPr lang="en-US" sz="2800" dirty="0"/>
              <a:t> Default provision of intensive treatments (intensive care unit, cardiopulmonary resuscitation, mechanical ventilation) regardless of patient preference</a:t>
            </a:r>
          </a:p>
        </p:txBody>
      </p:sp>
      <p:sp>
        <p:nvSpPr>
          <p:cNvPr id="4" name="TextBox 3"/>
          <p:cNvSpPr txBox="1"/>
          <p:nvPr/>
        </p:nvSpPr>
        <p:spPr>
          <a:xfrm>
            <a:off x="815547" y="5968314"/>
            <a:ext cx="8458456" cy="584775"/>
          </a:xfrm>
          <a:prstGeom prst="rect">
            <a:avLst/>
          </a:prstGeom>
          <a:noFill/>
        </p:spPr>
        <p:txBody>
          <a:bodyPr wrap="square" rtlCol="0">
            <a:spAutoFit/>
          </a:bodyPr>
          <a:lstStyle/>
          <a:p>
            <a:r>
              <a:rPr lang="en-US" sz="1600" dirty="0"/>
              <a:t>The National Academy of Medicine, Dying in America: Improving Quality and Honoring Individual Preferences Near the End of Life.  2014.</a:t>
            </a:r>
          </a:p>
        </p:txBody>
      </p:sp>
      <p:sp>
        <p:nvSpPr>
          <p:cNvPr id="5" name="Slide Number Placeholder 4"/>
          <p:cNvSpPr>
            <a:spLocks noGrp="1"/>
          </p:cNvSpPr>
          <p:nvPr>
            <p:ph type="sldNum" sz="quarter" idx="12"/>
          </p:nvPr>
        </p:nvSpPr>
        <p:spPr/>
        <p:txBody>
          <a:bodyPr/>
          <a:lstStyle/>
          <a:p>
            <a:fld id="{519954A3-9DFD-4C44-94BA-B95130A3BA1C}" type="slidenum">
              <a:rPr lang="en-US" smtClean="0"/>
              <a:t>2</a:t>
            </a:fld>
            <a:endParaRPr lang="en-US" dirty="0"/>
          </a:p>
        </p:txBody>
      </p:sp>
    </p:spTree>
    <p:extLst>
      <p:ext uri="{BB962C8B-B14F-4D97-AF65-F5344CB8AC3E}">
        <p14:creationId xmlns:p14="http://schemas.microsoft.com/office/powerpoint/2010/main" val="311497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Latinos with serious illness are Underserved</a:t>
            </a:r>
          </a:p>
        </p:txBody>
      </p:sp>
      <p:sp>
        <p:nvSpPr>
          <p:cNvPr id="3" name="Content Placeholder 2"/>
          <p:cNvSpPr>
            <a:spLocks noGrp="1"/>
          </p:cNvSpPr>
          <p:nvPr>
            <p:ph idx="1"/>
          </p:nvPr>
        </p:nvSpPr>
        <p:spPr/>
        <p:txBody>
          <a:bodyPr>
            <a:normAutofit/>
          </a:bodyPr>
          <a:lstStyle/>
          <a:p>
            <a:r>
              <a:rPr lang="en-US" sz="2800" dirty="0"/>
              <a:t>Less likely to have pain managed</a:t>
            </a:r>
          </a:p>
          <a:p>
            <a:r>
              <a:rPr lang="en-US" sz="2800" dirty="0"/>
              <a:t>Less likely to have completed advance care planning</a:t>
            </a:r>
          </a:p>
          <a:p>
            <a:r>
              <a:rPr lang="en-US" sz="2800" dirty="0"/>
              <a:t>Less likely to have hospice care</a:t>
            </a:r>
          </a:p>
          <a:p>
            <a:endParaRPr lang="en-US" sz="2800" dirty="0"/>
          </a:p>
        </p:txBody>
      </p:sp>
      <p:sp>
        <p:nvSpPr>
          <p:cNvPr id="4" name="Slide Number Placeholder 3"/>
          <p:cNvSpPr>
            <a:spLocks noGrp="1"/>
          </p:cNvSpPr>
          <p:nvPr>
            <p:ph type="sldNum" sz="quarter" idx="12"/>
          </p:nvPr>
        </p:nvSpPr>
        <p:spPr/>
        <p:txBody>
          <a:bodyPr/>
          <a:lstStyle/>
          <a:p>
            <a:fld id="{519954A3-9DFD-4C44-94BA-B95130A3BA1C}" type="slidenum">
              <a:rPr lang="en-US" smtClean="0"/>
              <a:t>3</a:t>
            </a:fld>
            <a:endParaRPr lang="en-US" dirty="0"/>
          </a:p>
        </p:txBody>
      </p:sp>
    </p:spTree>
    <p:extLst>
      <p:ext uri="{BB962C8B-B14F-4D97-AF65-F5344CB8AC3E}">
        <p14:creationId xmlns:p14="http://schemas.microsoft.com/office/powerpoint/2010/main" val="99728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Palliative Care Improves Value</a:t>
            </a:r>
          </a:p>
        </p:txBody>
      </p:sp>
      <p:sp>
        <p:nvSpPr>
          <p:cNvPr id="3" name="Content Placeholder 2"/>
          <p:cNvSpPr>
            <a:spLocks noGrp="1"/>
          </p:cNvSpPr>
          <p:nvPr>
            <p:ph idx="1"/>
          </p:nvPr>
        </p:nvSpPr>
        <p:spPr/>
        <p:txBody>
          <a:bodyPr>
            <a:normAutofit/>
          </a:bodyPr>
          <a:lstStyle/>
          <a:p>
            <a:r>
              <a:rPr lang="en-US" sz="2800" dirty="0"/>
              <a:t>“Multidisciplinary approach to improve quality of life for people with serious illness and their families”</a:t>
            </a:r>
          </a:p>
          <a:p>
            <a:r>
              <a:rPr lang="en-US" sz="2800" dirty="0"/>
              <a:t>Concurrent with disease-specific care; earlier than hospice or end of life</a:t>
            </a:r>
          </a:p>
          <a:p>
            <a:endParaRPr lang="en-US" sz="2800" dirty="0"/>
          </a:p>
        </p:txBody>
      </p:sp>
      <p:sp>
        <p:nvSpPr>
          <p:cNvPr id="5" name="TextBox 4"/>
          <p:cNvSpPr txBox="1"/>
          <p:nvPr/>
        </p:nvSpPr>
        <p:spPr>
          <a:xfrm>
            <a:off x="815547" y="5968314"/>
            <a:ext cx="8458456" cy="830997"/>
          </a:xfrm>
          <a:prstGeom prst="rect">
            <a:avLst/>
          </a:prstGeom>
          <a:noFill/>
        </p:spPr>
        <p:txBody>
          <a:bodyPr wrap="square" rtlCol="0">
            <a:spAutoFit/>
          </a:bodyPr>
          <a:lstStyle/>
          <a:p>
            <a:r>
              <a:rPr lang="en-US" sz="1600" dirty="0"/>
              <a:t>Kavalieratos D et al. JAMA 2016</a:t>
            </a:r>
          </a:p>
          <a:p>
            <a:r>
              <a:rPr lang="en-US" sz="1600" dirty="0"/>
              <a:t>Zimmerman C et al. Lancet 2014</a:t>
            </a:r>
          </a:p>
          <a:p>
            <a:r>
              <a:rPr lang="en-US" sz="1600" dirty="0"/>
              <a:t>Temel JS et al. NEJM 2010</a:t>
            </a:r>
          </a:p>
        </p:txBody>
      </p:sp>
      <p:sp>
        <p:nvSpPr>
          <p:cNvPr id="4" name="Slide Number Placeholder 3"/>
          <p:cNvSpPr>
            <a:spLocks noGrp="1"/>
          </p:cNvSpPr>
          <p:nvPr>
            <p:ph type="sldNum" sz="quarter" idx="12"/>
          </p:nvPr>
        </p:nvSpPr>
        <p:spPr/>
        <p:txBody>
          <a:bodyPr/>
          <a:lstStyle/>
          <a:p>
            <a:fld id="{519954A3-9DFD-4C44-94BA-B95130A3BA1C}" type="slidenum">
              <a:rPr lang="en-US" smtClean="0"/>
              <a:t>4</a:t>
            </a:fld>
            <a:endParaRPr lang="en-US" dirty="0"/>
          </a:p>
        </p:txBody>
      </p:sp>
    </p:spTree>
    <p:extLst>
      <p:ext uri="{BB962C8B-B14F-4D97-AF65-F5344CB8AC3E}">
        <p14:creationId xmlns:p14="http://schemas.microsoft.com/office/powerpoint/2010/main" val="395863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on two interventions</a:t>
            </a:r>
          </a:p>
        </p:txBody>
      </p:sp>
      <p:sp>
        <p:nvSpPr>
          <p:cNvPr id="3" name="Content Placeholder 2"/>
          <p:cNvSpPr>
            <a:spLocks noGrp="1"/>
          </p:cNvSpPr>
          <p:nvPr>
            <p:ph idx="1"/>
          </p:nvPr>
        </p:nvSpPr>
        <p:spPr>
          <a:xfrm>
            <a:off x="801828" y="2096064"/>
            <a:ext cx="10544198" cy="3695136"/>
          </a:xfrm>
        </p:spPr>
        <p:txBody>
          <a:bodyPr>
            <a:normAutofit lnSpcReduction="10000"/>
          </a:bodyPr>
          <a:lstStyle/>
          <a:p>
            <a:r>
              <a:rPr lang="en-US" sz="2400" b="1" dirty="0" err="1"/>
              <a:t>Apoyo</a:t>
            </a:r>
            <a:r>
              <a:rPr lang="en-US" sz="2400" b="1" dirty="0"/>
              <a:t> con </a:t>
            </a:r>
            <a:r>
              <a:rPr lang="en-US" sz="2400" b="1" dirty="0" err="1"/>
              <a:t>Cariño</a:t>
            </a:r>
            <a:r>
              <a:rPr lang="en-US" sz="2400" dirty="0"/>
              <a:t>:  A culturally tailored patient navigator intervention improved advance care planning, overall symptoms, and acceptance of hospice for Latinos with advanced cancer</a:t>
            </a:r>
          </a:p>
          <a:p>
            <a:r>
              <a:rPr lang="en-US" sz="2400" b="1" dirty="0"/>
              <a:t>Collaborative care to Alleviate Symptoms and Adjust to illness (CASA): </a:t>
            </a:r>
            <a:r>
              <a:rPr lang="en-US" sz="2400" dirty="0"/>
              <a:t>collaborative symptom care and psychosocial care improved depression and fatigue in patients with heart failure</a:t>
            </a:r>
          </a:p>
          <a:p>
            <a:r>
              <a:rPr lang="en-US" sz="2400" dirty="0"/>
              <a:t>RCTs of these interventions established their strengths and opportunities for improvement</a:t>
            </a:r>
          </a:p>
        </p:txBody>
      </p:sp>
      <p:sp>
        <p:nvSpPr>
          <p:cNvPr id="4" name="TextBox 3"/>
          <p:cNvSpPr txBox="1"/>
          <p:nvPr/>
        </p:nvSpPr>
        <p:spPr>
          <a:xfrm>
            <a:off x="1187060" y="5951343"/>
            <a:ext cx="9817880" cy="400110"/>
          </a:xfrm>
          <a:prstGeom prst="rect">
            <a:avLst/>
          </a:prstGeom>
          <a:noFill/>
        </p:spPr>
        <p:txBody>
          <a:bodyPr wrap="none" rtlCol="0">
            <a:spAutoFit/>
          </a:bodyPr>
          <a:lstStyle/>
          <a:p>
            <a:r>
              <a:rPr lang="en-US" sz="2000" dirty="0"/>
              <a:t>Can a combined intervention improve palliative care and quality of life outcomes?</a:t>
            </a:r>
          </a:p>
        </p:txBody>
      </p:sp>
    </p:spTree>
    <p:extLst>
      <p:ext uri="{BB962C8B-B14F-4D97-AF65-F5344CB8AC3E}">
        <p14:creationId xmlns:p14="http://schemas.microsoft.com/office/powerpoint/2010/main" val="80346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the Interventions:</a:t>
            </a:r>
            <a:br>
              <a:rPr lang="en-US" dirty="0"/>
            </a:br>
            <a:r>
              <a:rPr lang="en-US" dirty="0"/>
              <a:t>Overview</a:t>
            </a:r>
          </a:p>
        </p:txBody>
      </p:sp>
      <p:sp>
        <p:nvSpPr>
          <p:cNvPr id="3" name="Content Placeholder 2"/>
          <p:cNvSpPr>
            <a:spLocks noGrp="1"/>
          </p:cNvSpPr>
          <p:nvPr>
            <p:ph idx="1"/>
          </p:nvPr>
        </p:nvSpPr>
        <p:spPr/>
        <p:txBody>
          <a:bodyPr>
            <a:normAutofit/>
          </a:bodyPr>
          <a:lstStyle/>
          <a:p>
            <a:r>
              <a:rPr lang="en-US" sz="2800" dirty="0"/>
              <a:t>Stepped intervention</a:t>
            </a:r>
          </a:p>
          <a:p>
            <a:pPr lvl="1"/>
            <a:r>
              <a:rPr lang="en-US" sz="2400" dirty="0"/>
              <a:t>Step 1: Lay navigator helping with advance care planning, cultural brokering, activating,  support</a:t>
            </a:r>
          </a:p>
          <a:p>
            <a:pPr lvl="1"/>
            <a:r>
              <a:rPr lang="en-US" sz="2400" dirty="0"/>
              <a:t>Step 2: Psychologist (or SW) providing manualized psychosocial therapy through modules focusing on changes in roles, adjustment to loss, stress reduction and relaxation</a:t>
            </a:r>
          </a:p>
        </p:txBody>
      </p:sp>
    </p:spTree>
    <p:extLst>
      <p:ext uri="{BB962C8B-B14F-4D97-AF65-F5344CB8AC3E}">
        <p14:creationId xmlns:p14="http://schemas.microsoft.com/office/powerpoint/2010/main" val="162038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095" y="123825"/>
            <a:ext cx="10353761" cy="1326321"/>
          </a:xfrm>
        </p:spPr>
        <p:txBody>
          <a:bodyPr/>
          <a:lstStyle/>
          <a:p>
            <a:r>
              <a:rPr lang="en-US" dirty="0"/>
              <a:t>Integrating the Interventions:</a:t>
            </a:r>
            <a:br>
              <a:rPr lang="en-US" dirty="0"/>
            </a:br>
            <a:r>
              <a:rPr lang="en-US" dirty="0"/>
              <a:t>Process</a:t>
            </a:r>
          </a:p>
        </p:txBody>
      </p:sp>
      <p:sp>
        <p:nvSpPr>
          <p:cNvPr id="3" name="Content Placeholder 2"/>
          <p:cNvSpPr>
            <a:spLocks noGrp="1"/>
          </p:cNvSpPr>
          <p:nvPr>
            <p:ph idx="1"/>
          </p:nvPr>
        </p:nvSpPr>
        <p:spPr>
          <a:xfrm>
            <a:off x="885220" y="1450146"/>
            <a:ext cx="10353762" cy="4590486"/>
          </a:xfrm>
        </p:spPr>
        <p:txBody>
          <a:bodyPr>
            <a:normAutofit/>
          </a:bodyPr>
          <a:lstStyle/>
          <a:p>
            <a:pPr marL="0" indent="0">
              <a:buNone/>
            </a:pPr>
            <a:r>
              <a:rPr lang="en-US" dirty="0"/>
              <a:t>Working group: Multi-disciplinary bicultural team</a:t>
            </a:r>
          </a:p>
          <a:p>
            <a:pPr marL="457200" indent="-457200">
              <a:buFont typeface="+mj-lt"/>
              <a:buAutoNum type="arabicPeriod"/>
            </a:pPr>
            <a:r>
              <a:rPr lang="en-US" dirty="0"/>
              <a:t>Edit the patient materials for a low literacy population-multiple iterations to achieve 5-6</a:t>
            </a:r>
            <a:r>
              <a:rPr lang="en-US" baseline="30000" dirty="0"/>
              <a:t>th</a:t>
            </a:r>
            <a:r>
              <a:rPr lang="en-US" dirty="0"/>
              <a:t> grade reading level</a:t>
            </a:r>
          </a:p>
          <a:p>
            <a:pPr marL="457200" indent="-457200">
              <a:buFont typeface="+mj-lt"/>
              <a:buAutoNum type="arabicPeriod"/>
            </a:pPr>
            <a:r>
              <a:rPr lang="en-US" dirty="0"/>
              <a:t>Culturally tailor the module companion stories with key informant guidance</a:t>
            </a:r>
          </a:p>
          <a:p>
            <a:pPr marL="457200" indent="-457200">
              <a:buFont typeface="+mj-lt"/>
              <a:buAutoNum type="arabicPeriod"/>
            </a:pPr>
            <a:r>
              <a:rPr lang="en-US" dirty="0"/>
              <a:t>Transform written stories into video vignettes</a:t>
            </a:r>
          </a:p>
          <a:p>
            <a:pPr marL="457200" indent="-457200">
              <a:buFont typeface="+mj-lt"/>
              <a:buAutoNum type="arabicPeriod"/>
            </a:pPr>
            <a:r>
              <a:rPr lang="en-US" dirty="0"/>
              <a:t>Revised, rewrote scripts, repeated many </a:t>
            </a:r>
            <a:r>
              <a:rPr lang="en-US" dirty="0" err="1"/>
              <a:t>many</a:t>
            </a:r>
            <a:r>
              <a:rPr lang="en-US" dirty="0"/>
              <a:t> times</a:t>
            </a:r>
          </a:p>
          <a:p>
            <a:pPr marL="914400" lvl="1" indent="-457200">
              <a:buFont typeface="+mj-lt"/>
              <a:buAutoNum type="arabicPeriod"/>
            </a:pPr>
            <a:r>
              <a:rPr lang="en-US" dirty="0"/>
              <a:t>For psychosocial content</a:t>
            </a:r>
          </a:p>
          <a:p>
            <a:pPr marL="914400" lvl="1" indent="-457200">
              <a:buFont typeface="+mj-lt"/>
              <a:buAutoNum type="arabicPeriod"/>
            </a:pPr>
            <a:r>
              <a:rPr lang="en-US" dirty="0"/>
              <a:t>Additional cultural  tailoring</a:t>
            </a:r>
          </a:p>
          <a:p>
            <a:pPr marL="914400" lvl="1" indent="-457200">
              <a:buFont typeface="+mj-lt"/>
              <a:buAutoNum type="arabicPeriod"/>
            </a:pPr>
            <a:r>
              <a:rPr lang="en-US" dirty="0"/>
              <a:t>“</a:t>
            </a:r>
            <a:r>
              <a:rPr lang="en-US" dirty="0" err="1"/>
              <a:t>Watchability</a:t>
            </a:r>
            <a:r>
              <a:rPr lang="en-US" dirty="0"/>
              <a:t>”</a:t>
            </a:r>
          </a:p>
          <a:p>
            <a:pPr marL="457200" indent="-457200">
              <a:buFont typeface="+mj-lt"/>
              <a:buAutoNum type="arabicPeriod"/>
            </a:pPr>
            <a:r>
              <a:rPr lang="en-US" dirty="0"/>
              <a:t>Found excellent partners: Open Media</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88749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Open Media</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5780" y="203251"/>
            <a:ext cx="2971428" cy="812698"/>
          </a:xfrm>
        </p:spPr>
      </p:pic>
      <p:sp>
        <p:nvSpPr>
          <p:cNvPr id="7" name="Content Placeholder 6"/>
          <p:cNvSpPr>
            <a:spLocks noGrp="1"/>
          </p:cNvSpPr>
          <p:nvPr>
            <p:ph sz="quarter" idx="4"/>
          </p:nvPr>
        </p:nvSpPr>
        <p:spPr>
          <a:xfrm>
            <a:off x="1027798" y="1864481"/>
            <a:ext cx="10125753" cy="4679193"/>
          </a:xfrm>
        </p:spPr>
        <p:txBody>
          <a:bodyPr>
            <a:normAutofit/>
          </a:bodyPr>
          <a:lstStyle/>
          <a:p>
            <a:r>
              <a:rPr lang="en-US" sz="2400" dirty="0"/>
              <a:t>Revision and translation of scripts</a:t>
            </a:r>
          </a:p>
          <a:p>
            <a:r>
              <a:rPr lang="en-US" sz="2400" dirty="0"/>
              <a:t>Auditioned and hired talent-bilingual, bicultural actors</a:t>
            </a:r>
          </a:p>
          <a:p>
            <a:r>
              <a:rPr lang="en-US" sz="2400" dirty="0"/>
              <a:t>Scoped out locations</a:t>
            </a:r>
          </a:p>
          <a:p>
            <a:r>
              <a:rPr lang="en-US" sz="2400" dirty="0"/>
              <a:t>Filming</a:t>
            </a:r>
          </a:p>
          <a:p>
            <a:r>
              <a:rPr lang="en-US" sz="2400" dirty="0"/>
              <a:t>Editing phase</a:t>
            </a:r>
          </a:p>
          <a:p>
            <a:r>
              <a:rPr lang="en-US" sz="2400" dirty="0"/>
              <a:t>Finished products: 13 stories to accompany therapy modules</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34428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Module: You May Not Be Able to Work</a:t>
            </a:r>
          </a:p>
        </p:txBody>
      </p:sp>
      <p:pic>
        <p:nvPicPr>
          <p:cNvPr id="2" name="Ni-7vgGh3Gc"/>
          <p:cNvPicPr>
            <a:picLocks noGrp="1" noRot="1" noChangeAspect="1"/>
          </p:cNvPicPr>
          <p:nvPr>
            <p:ph idx="1"/>
            <a:videoFile r:link="rId1"/>
          </p:nvPr>
        </p:nvPicPr>
        <p:blipFill>
          <a:blip r:embed="rId3"/>
          <a:stretch>
            <a:fillRect/>
          </a:stretch>
        </p:blipFill>
        <p:spPr>
          <a:xfrm>
            <a:off x="3805238" y="2657475"/>
            <a:ext cx="4572000" cy="2571750"/>
          </a:xfrm>
          <a:prstGeom prst="rect">
            <a:avLst/>
          </a:prstGeom>
        </p:spPr>
      </p:pic>
    </p:spTree>
    <p:extLst>
      <p:ext uri="{BB962C8B-B14F-4D97-AF65-F5344CB8AC3E}">
        <p14:creationId xmlns:p14="http://schemas.microsoft.com/office/powerpoint/2010/main" val="976619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7E5E76C3AB934E92BA63E654426101" ma:contentTypeVersion="1" ma:contentTypeDescription="Create a new document." ma:contentTypeScope="" ma:versionID="cfbb1d7bbe532fd64db0d464b961b4e4">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807E7E6-7C18-4E3C-BC5E-71A6E4861283}"/>
</file>

<file path=customXml/itemProps2.xml><?xml version="1.0" encoding="utf-8"?>
<ds:datastoreItem xmlns:ds="http://schemas.openxmlformats.org/officeDocument/2006/customXml" ds:itemID="{06DD5DB2-2C27-44E9-88CF-B171FC52E5C5}"/>
</file>

<file path=customXml/itemProps3.xml><?xml version="1.0" encoding="utf-8"?>
<ds:datastoreItem xmlns:ds="http://schemas.openxmlformats.org/officeDocument/2006/customXml" ds:itemID="{C7A1EA9C-2D34-4A8A-9B62-34DE59F96667}"/>
</file>

<file path=docProps/app.xml><?xml version="1.0" encoding="utf-8"?>
<Properties xmlns="http://schemas.openxmlformats.org/officeDocument/2006/extended-properties" xmlns:vt="http://schemas.openxmlformats.org/officeDocument/2006/docPropsVTypes">
  <Template>TM04033921[[fn=Damask]]</Template>
  <TotalTime>261</TotalTime>
  <Words>885</Words>
  <Application>Microsoft Office PowerPoint</Application>
  <PresentationFormat>Widescreen</PresentationFormat>
  <Paragraphs>123</Paragraphs>
  <Slides>18</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Bookman Old Style</vt:lpstr>
      <vt:lpstr>Calibri</vt:lpstr>
      <vt:lpstr>Rockwell</vt:lpstr>
      <vt:lpstr>Damask</vt:lpstr>
      <vt:lpstr>Expanding the Reach of Palliative Care: pilot study of a psychosocial intervention in Latino patients with advanced cancer</vt:lpstr>
      <vt:lpstr>People with Serious Illness: A Major Opportunity to Improve Value</vt:lpstr>
      <vt:lpstr>Latinos with serious illness are Underserved</vt:lpstr>
      <vt:lpstr>Palliative Care Improves Value</vt:lpstr>
      <vt:lpstr>Building on two interventions</vt:lpstr>
      <vt:lpstr>Integrating the Interventions: Overview</vt:lpstr>
      <vt:lpstr>Integrating the Interventions: Process</vt:lpstr>
      <vt:lpstr>Working with Open Media</vt:lpstr>
      <vt:lpstr>Module: You May Not Be Able to Work</vt:lpstr>
      <vt:lpstr>PowerPoint Presentation</vt:lpstr>
      <vt:lpstr>Lessons Learned </vt:lpstr>
      <vt:lpstr>Pilot study</vt:lpstr>
      <vt:lpstr>Recruitment Strategies</vt:lpstr>
      <vt:lpstr>Stepped Intervention</vt:lpstr>
      <vt:lpstr>Outcomes</vt:lpstr>
      <vt:lpstr>Accrual </vt:lpstr>
      <vt:lpstr>Future Funding</vt:lpstr>
      <vt:lpstr>Our D2V Pilot Team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the Reach of Palliative Care: pilot study of a psychosocial intervention in Latino patients with advanced cancer</dc:title>
  <dc:creator>Fischer, Stacy</dc:creator>
  <cp:lastModifiedBy>Bekelman, David B.</cp:lastModifiedBy>
  <cp:revision>27</cp:revision>
  <dcterms:created xsi:type="dcterms:W3CDTF">2018-02-27T20:35:03Z</dcterms:created>
  <dcterms:modified xsi:type="dcterms:W3CDTF">2018-03-06T22:50:31Z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0x010100C47E5E76C3AB934E92BA63E654426101</vt:lpwstr>
  </property>
</Properties>
</file>