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6803" autoAdjust="0"/>
  </p:normalViewPr>
  <p:slideViewPr>
    <p:cSldViewPr>
      <p:cViewPr varScale="1">
        <p:scale>
          <a:sx n="86" d="100"/>
          <a:sy n="86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6" y="2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/>
          <a:lstStyle>
            <a:lvl1pPr algn="r">
              <a:defRPr sz="1200"/>
            </a:lvl1pPr>
          </a:lstStyle>
          <a:p>
            <a:pPr>
              <a:defRPr/>
            </a:pPr>
            <a:fld id="{82BB47D4-0A93-40B4-B0DD-0CEDACCF192A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9" tIns="46649" rIns="93299" bIns="4664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8"/>
            <a:ext cx="5618480" cy="4189095"/>
          </a:xfrm>
          <a:prstGeom prst="rect">
            <a:avLst/>
          </a:prstGeom>
        </p:spPr>
        <p:txBody>
          <a:bodyPr vert="horz" lIns="93299" tIns="46649" rIns="93299" bIns="4664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2034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6" y="8842034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 anchor="b"/>
          <a:lstStyle>
            <a:lvl1pPr algn="r">
              <a:defRPr sz="1200"/>
            </a:lvl1pPr>
          </a:lstStyle>
          <a:p>
            <a:pPr>
              <a:defRPr/>
            </a:pPr>
            <a:fld id="{78C82C04-9110-4BDF-A468-2495CE908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53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82C04-9110-4BDF-A468-2495CE90881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1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EF8BD-C352-4CEC-BBB6-A0F08137F197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0CAA0-D7AC-48E3-91C9-7628DCDFB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BFEF8-4F4D-4ED1-BA6C-7EEBC3FF4B80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3417C-8308-4277-A7B4-96345BC79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3A11-EE1F-4380-8C2C-D75798BFA95B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BDE0A-6623-4E37-ACE2-F70FC3E81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5588-B494-4843-B07A-6906C1590A3F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40B09-0E73-43CF-8D53-C96334572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20191-7FD6-41E1-9BF8-B7832F27FEE6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A65CF-A15E-4AB8-AB0B-DE596DAB2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A937-9F5F-4C84-AB42-921ED94BE148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55707-ACA8-436D-9491-A94BA5720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8885-89D0-4723-AD55-1988F596BEFD}" type="datetime1">
              <a:rPr lang="en-US" smtClean="0"/>
              <a:t>2/7/2020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F12C0-2FAC-4715-A968-1FAC75F5F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90611-FCC0-464F-BBBF-690EA2822C05}" type="datetime1">
              <a:rPr lang="en-US" smtClean="0"/>
              <a:t>2/7/2020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59133-3539-4384-921A-A50BA79D3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E4495-9202-49FD-8F88-DA4E1ABCFE67}" type="datetime1">
              <a:rPr lang="en-US" smtClean="0"/>
              <a:t>2/7/2020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BA14A-E16B-4E05-A202-8F32CB6F8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6A81C-D66E-4EB3-B9E8-C5078C93697C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4612-58B5-46DE-9D24-A54C44C60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B1842-6CD8-4E0A-8EFD-2BA271909EF7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4FC2A-1B83-4AC1-9950-31AF3B2CC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3422B4F-9C25-4039-854B-1A83B73B0B3A}" type="datetime1">
              <a:rPr lang="en-US" smtClean="0"/>
              <a:t>2/7/2020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11-10-16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8E9CC3-57F1-4082-80A4-4DE497ACA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aine.Lam@ucdenv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laine.Lam@ucdenver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laine.Lam@ucdenver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3390898" y="154384"/>
            <a:ext cx="2834571" cy="373797"/>
          </a:xfrm>
          <a:prstGeom prst="flowChartProcess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PROSTATE</a:t>
            </a:r>
            <a:endParaRPr lang="en-US" sz="2000" b="1" dirty="0"/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1413985" y="788096"/>
            <a:ext cx="1143000" cy="304800"/>
          </a:xfrm>
          <a:prstGeom prst="flowChartProcess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Localized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6433928" y="787298"/>
            <a:ext cx="1243992" cy="312106"/>
          </a:xfrm>
          <a:prstGeom prst="flowChartProcess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Metastatic</a:t>
            </a:r>
          </a:p>
        </p:txBody>
      </p:sp>
      <p:sp>
        <p:nvSpPr>
          <p:cNvPr id="2054" name="AutoShape 13"/>
          <p:cNvSpPr>
            <a:spLocks noChangeArrowheads="1"/>
          </p:cNvSpPr>
          <p:nvPr/>
        </p:nvSpPr>
        <p:spPr bwMode="auto">
          <a:xfrm>
            <a:off x="2418833" y="1303587"/>
            <a:ext cx="1066800" cy="304800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High Risk</a:t>
            </a:r>
          </a:p>
        </p:txBody>
      </p:sp>
      <p:sp>
        <p:nvSpPr>
          <p:cNvPr id="2058" name="AutoShape 17"/>
          <p:cNvSpPr>
            <a:spLocks noChangeArrowheads="1"/>
          </p:cNvSpPr>
          <p:nvPr/>
        </p:nvSpPr>
        <p:spPr bwMode="auto">
          <a:xfrm>
            <a:off x="7196023" y="1311629"/>
            <a:ext cx="1752600" cy="263005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Hormone Sensitive</a:t>
            </a:r>
          </a:p>
        </p:txBody>
      </p:sp>
      <p:sp>
        <p:nvSpPr>
          <p:cNvPr id="2059" name="AutoShape 18"/>
          <p:cNvSpPr>
            <a:spLocks noChangeArrowheads="1"/>
          </p:cNvSpPr>
          <p:nvPr/>
        </p:nvSpPr>
        <p:spPr bwMode="auto">
          <a:xfrm>
            <a:off x="5939117" y="2621363"/>
            <a:ext cx="1961758" cy="228600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Hormone Refractory</a:t>
            </a:r>
          </a:p>
        </p:txBody>
      </p:sp>
      <p:sp>
        <p:nvSpPr>
          <p:cNvPr id="2061" name="AutoShape 20"/>
          <p:cNvSpPr>
            <a:spLocks noChangeArrowheads="1"/>
          </p:cNvSpPr>
          <p:nvPr/>
        </p:nvSpPr>
        <p:spPr bwMode="auto">
          <a:xfrm>
            <a:off x="4830124" y="4408353"/>
            <a:ext cx="1473900" cy="267591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Chemo Naive</a:t>
            </a:r>
          </a:p>
        </p:txBody>
      </p:sp>
      <p:sp>
        <p:nvSpPr>
          <p:cNvPr id="2063" name="AutoShape 22"/>
          <p:cNvSpPr>
            <a:spLocks noChangeArrowheads="1"/>
          </p:cNvSpPr>
          <p:nvPr/>
        </p:nvSpPr>
        <p:spPr bwMode="auto">
          <a:xfrm>
            <a:off x="6895995" y="4274103"/>
            <a:ext cx="1965281" cy="268500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Docetaxel Refractory</a:t>
            </a:r>
          </a:p>
        </p:txBody>
      </p:sp>
      <p:cxnSp>
        <p:nvCxnSpPr>
          <p:cNvPr id="2067" name="AutoShape 29"/>
          <p:cNvCxnSpPr>
            <a:cxnSpLocks noChangeShapeType="1"/>
          </p:cNvCxnSpPr>
          <p:nvPr/>
        </p:nvCxnSpPr>
        <p:spPr bwMode="auto">
          <a:xfrm flipH="1" flipV="1">
            <a:off x="2217192" y="597235"/>
            <a:ext cx="4838732" cy="3437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68" name="AutoShape 30"/>
          <p:cNvCxnSpPr>
            <a:cxnSpLocks noChangeShapeType="1"/>
          </p:cNvCxnSpPr>
          <p:nvPr/>
        </p:nvCxnSpPr>
        <p:spPr bwMode="auto">
          <a:xfrm flipH="1">
            <a:off x="1056408" y="1158004"/>
            <a:ext cx="1895825" cy="214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9" name="AutoShape 31"/>
          <p:cNvCxnSpPr>
            <a:cxnSpLocks noChangeShapeType="1"/>
            <a:endCxn id="2054" idx="0"/>
          </p:cNvCxnSpPr>
          <p:nvPr/>
        </p:nvCxnSpPr>
        <p:spPr bwMode="auto">
          <a:xfrm>
            <a:off x="2952233" y="1158004"/>
            <a:ext cx="0" cy="14558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70" name="AutoShape 34"/>
          <p:cNvCxnSpPr>
            <a:cxnSpLocks noChangeShapeType="1"/>
          </p:cNvCxnSpPr>
          <p:nvPr/>
        </p:nvCxnSpPr>
        <p:spPr bwMode="auto">
          <a:xfrm>
            <a:off x="6944619" y="1182975"/>
            <a:ext cx="1177753" cy="5596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72" name="Line 62"/>
          <p:cNvSpPr>
            <a:spLocks noChangeShapeType="1"/>
          </p:cNvSpPr>
          <p:nvPr/>
        </p:nvSpPr>
        <p:spPr bwMode="auto">
          <a:xfrm>
            <a:off x="58674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74" name="AutoShape 64"/>
          <p:cNvCxnSpPr>
            <a:cxnSpLocks noChangeShapeType="1"/>
            <a:endCxn id="2052" idx="0"/>
          </p:cNvCxnSpPr>
          <p:nvPr/>
        </p:nvCxnSpPr>
        <p:spPr bwMode="auto">
          <a:xfrm>
            <a:off x="7055924" y="625235"/>
            <a:ext cx="0" cy="16206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75" name="Line 39"/>
          <p:cNvSpPr>
            <a:spLocks noChangeShapeType="1"/>
          </p:cNvSpPr>
          <p:nvPr/>
        </p:nvSpPr>
        <p:spPr bwMode="auto">
          <a:xfrm flipH="1">
            <a:off x="7483452" y="4148546"/>
            <a:ext cx="0" cy="18273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1" name="Straight Connector 20"/>
          <p:cNvCxnSpPr>
            <a:cxnSpLocks/>
            <a:endCxn id="22" idx="0"/>
          </p:cNvCxnSpPr>
          <p:nvPr/>
        </p:nvCxnSpPr>
        <p:spPr>
          <a:xfrm>
            <a:off x="5116589" y="640888"/>
            <a:ext cx="0" cy="13831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527345" y="779206"/>
            <a:ext cx="1178488" cy="4259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cs typeface="Arial" pitchFamily="34" charset="0"/>
              </a:rPr>
              <a:t>Biochemical Recurrence</a:t>
            </a:r>
          </a:p>
        </p:txBody>
      </p:sp>
      <p:cxnSp>
        <p:nvCxnSpPr>
          <p:cNvPr id="2048" name="Straight Connector 2047"/>
          <p:cNvCxnSpPr>
            <a:cxnSpLocks/>
          </p:cNvCxnSpPr>
          <p:nvPr/>
        </p:nvCxnSpPr>
        <p:spPr>
          <a:xfrm flipH="1" flipV="1">
            <a:off x="5889074" y="4167064"/>
            <a:ext cx="1594378" cy="1896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81891" y="1308168"/>
            <a:ext cx="1440820" cy="2996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cs typeface="Arial" pitchFamily="34" charset="0"/>
              </a:rPr>
              <a:t>Low/ Int. Risk</a:t>
            </a: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1056407" y="1158004"/>
            <a:ext cx="0" cy="15294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AutoShape 26"/>
          <p:cNvSpPr>
            <a:spLocks noChangeArrowheads="1"/>
          </p:cNvSpPr>
          <p:nvPr/>
        </p:nvSpPr>
        <p:spPr bwMode="auto">
          <a:xfrm>
            <a:off x="6562711" y="5979448"/>
            <a:ext cx="2471623" cy="76596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b="1" dirty="0"/>
              <a:t>*Phase 1 options email:</a:t>
            </a:r>
          </a:p>
          <a:p>
            <a:pPr algn="ctr"/>
            <a:r>
              <a:rPr lang="en-US" sz="1000" b="1" dirty="0">
                <a:hlinkClick r:id="rId3"/>
              </a:rPr>
              <a:t>Elaine.Lam@ucdenver.edu</a:t>
            </a:r>
            <a:endParaRPr lang="en-US" sz="1000" b="1" dirty="0"/>
          </a:p>
          <a:p>
            <a:pPr algn="ctr"/>
            <a:r>
              <a:rPr lang="en-US" sz="1000" b="1" dirty="0"/>
              <a:t>Molecular Oncology Therapeutic options</a:t>
            </a:r>
          </a:p>
          <a:p>
            <a:pPr algn="ctr"/>
            <a:r>
              <a:rPr lang="en-US" sz="1000" b="1" dirty="0"/>
              <a:t>email:</a:t>
            </a:r>
          </a:p>
        </p:txBody>
      </p:sp>
      <p:sp>
        <p:nvSpPr>
          <p:cNvPr id="51" name="AutoShape 20"/>
          <p:cNvSpPr>
            <a:spLocks noChangeArrowheads="1"/>
          </p:cNvSpPr>
          <p:nvPr/>
        </p:nvSpPr>
        <p:spPr bwMode="auto">
          <a:xfrm>
            <a:off x="316674" y="5917504"/>
            <a:ext cx="1628405" cy="304799"/>
          </a:xfrm>
          <a:prstGeom prst="flowChartProcess">
            <a:avLst/>
          </a:prstGeom>
          <a:noFill/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Green–Study Open</a:t>
            </a:r>
          </a:p>
        </p:txBody>
      </p:sp>
      <p:sp>
        <p:nvSpPr>
          <p:cNvPr id="53" name="AutoShape 20"/>
          <p:cNvSpPr>
            <a:spLocks noChangeArrowheads="1"/>
          </p:cNvSpPr>
          <p:nvPr/>
        </p:nvSpPr>
        <p:spPr bwMode="auto">
          <a:xfrm>
            <a:off x="326144" y="6327175"/>
            <a:ext cx="1618935" cy="304800"/>
          </a:xfrm>
          <a:prstGeom prst="flowChartProcess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RED–Study Pending</a:t>
            </a:r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>
            <a:off x="6940883" y="1182975"/>
            <a:ext cx="0" cy="14383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684412" y="4589427"/>
            <a:ext cx="2349922" cy="23581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b="1" dirty="0">
                <a:solidFill>
                  <a:schemeClr val="tx1"/>
                </a:solidFill>
              </a:rPr>
              <a:t>16-1470 </a:t>
            </a:r>
            <a:r>
              <a:rPr lang="en-US" sz="1100" dirty="0">
                <a:solidFill>
                  <a:schemeClr val="tx1"/>
                </a:solidFill>
              </a:rPr>
              <a:t>Niraparib DNA repair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939117" y="2928570"/>
            <a:ext cx="2016690" cy="33757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en-US" sz="1100" b="1" dirty="0">
                <a:solidFill>
                  <a:schemeClr val="tx1"/>
                </a:solidFill>
              </a:rPr>
              <a:t>16-0227 </a:t>
            </a:r>
            <a:r>
              <a:rPr lang="en-US" sz="1100" dirty="0" err="1">
                <a:solidFill>
                  <a:schemeClr val="tx1"/>
                </a:solidFill>
              </a:rPr>
              <a:t>Movember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mCRPC</a:t>
            </a:r>
            <a:r>
              <a:rPr lang="en-US" sz="1100" dirty="0">
                <a:solidFill>
                  <a:schemeClr val="tx1"/>
                </a:solidFill>
              </a:rPr>
              <a:t> exercise study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01275" y="6536622"/>
            <a:ext cx="2895600" cy="272079"/>
          </a:xfrm>
        </p:spPr>
        <p:txBody>
          <a:bodyPr/>
          <a:lstStyle/>
          <a:p>
            <a:pPr>
              <a:defRPr/>
            </a:pPr>
            <a:r>
              <a:rPr lang="en-US" sz="1100" dirty="0"/>
              <a:t>7-FEB-2020</a:t>
            </a:r>
          </a:p>
        </p:txBody>
      </p:sp>
      <p:sp>
        <p:nvSpPr>
          <p:cNvPr id="56" name="AutoShape 20"/>
          <p:cNvSpPr>
            <a:spLocks noChangeArrowheads="1"/>
          </p:cNvSpPr>
          <p:nvPr/>
        </p:nvSpPr>
        <p:spPr bwMode="auto">
          <a:xfrm>
            <a:off x="307881" y="5489104"/>
            <a:ext cx="1628405" cy="304799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Grey- on hold</a:t>
            </a:r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>
            <a:off x="2510138" y="3641755"/>
            <a:ext cx="1066800" cy="304800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Adjuvant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022633" y="4040050"/>
            <a:ext cx="2054709" cy="55653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en-US" sz="1200" b="1" dirty="0">
                <a:solidFill>
                  <a:schemeClr val="tx1"/>
                </a:solidFill>
              </a:rPr>
              <a:t>17-0266 </a:t>
            </a:r>
            <a:r>
              <a:rPr lang="en-US" sz="1000" dirty="0">
                <a:solidFill>
                  <a:schemeClr val="tx1"/>
                </a:solidFill>
              </a:rPr>
              <a:t>GU002 Adjuvant Radiotherapy and ADT post prostatectomy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253962" y="4797335"/>
            <a:ext cx="2164136" cy="42348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1100" b="1" dirty="0">
                <a:solidFill>
                  <a:schemeClr val="tx1"/>
                </a:solidFill>
              </a:rPr>
              <a:t>18-0884</a:t>
            </a:r>
            <a:r>
              <a:rPr lang="en-US" sz="1100" dirty="0">
                <a:solidFill>
                  <a:schemeClr val="tx1"/>
                </a:solidFill>
              </a:rPr>
              <a:t>Talazoparib+ </a:t>
            </a:r>
            <a:r>
              <a:rPr lang="en-US" sz="1100" dirty="0" err="1">
                <a:solidFill>
                  <a:schemeClr val="tx1"/>
                </a:solidFill>
              </a:rPr>
              <a:t>enza</a:t>
            </a:r>
            <a:r>
              <a:rPr lang="en-US" sz="1100" dirty="0">
                <a:solidFill>
                  <a:schemeClr val="tx1"/>
                </a:solidFill>
              </a:rPr>
              <a:t> (no Abi)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016184" y="4711921"/>
            <a:ext cx="2054709" cy="581833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en-US" sz="1200" b="1" dirty="0">
                <a:solidFill>
                  <a:schemeClr val="tx1"/>
                </a:solidFill>
              </a:rPr>
              <a:t>18-1742</a:t>
            </a:r>
            <a:r>
              <a:rPr lang="en-US" sz="1000" b="1" dirty="0">
                <a:solidFill>
                  <a:schemeClr val="tx1"/>
                </a:solidFill>
              </a:rPr>
              <a:t> GU006</a:t>
            </a:r>
            <a:r>
              <a:rPr lang="en-US" sz="1000" dirty="0">
                <a:solidFill>
                  <a:schemeClr val="tx1"/>
                </a:solidFill>
              </a:rPr>
              <a:t> Salvage </a:t>
            </a:r>
            <a:r>
              <a:rPr lang="en-US" sz="1000" dirty="0" err="1">
                <a:solidFill>
                  <a:schemeClr val="tx1"/>
                </a:solidFill>
              </a:rPr>
              <a:t>xRT</a:t>
            </a:r>
            <a:r>
              <a:rPr lang="en-US" sz="1000" dirty="0">
                <a:solidFill>
                  <a:schemeClr val="tx1"/>
                </a:solidFill>
              </a:rPr>
              <a:t> +/- </a:t>
            </a:r>
            <a:r>
              <a:rPr lang="en-US" sz="1000" dirty="0" err="1">
                <a:solidFill>
                  <a:schemeClr val="tx1"/>
                </a:solidFill>
              </a:rPr>
              <a:t>Apalutamide</a:t>
            </a:r>
            <a:r>
              <a:rPr lang="en-US" sz="1000" dirty="0">
                <a:solidFill>
                  <a:schemeClr val="tx1"/>
                </a:solidFill>
              </a:rPr>
              <a:t> in recurrent prostate cancer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1674" y="1723946"/>
            <a:ext cx="1740725" cy="55653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/>
            <a:r>
              <a:rPr lang="en-US" sz="1000" b="1" dirty="0">
                <a:solidFill>
                  <a:schemeClr val="tx1"/>
                </a:solidFill>
              </a:rPr>
              <a:t>18-0285 NRG GU005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</a:p>
          <a:p>
            <a:pPr marL="342900" indent="-342900" algn="ctr"/>
            <a:r>
              <a:rPr lang="en-US" sz="1000" dirty="0">
                <a:solidFill>
                  <a:schemeClr val="tx1"/>
                </a:solidFill>
              </a:rPr>
              <a:t>IMRT vs SBRT for localized intermediate risk 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E37CB42-5614-4C92-99AC-DDFFF730D146}"/>
              </a:ext>
            </a:extLst>
          </p:cNvPr>
          <p:cNvCxnSpPr>
            <a:cxnSpLocks/>
          </p:cNvCxnSpPr>
          <p:nvPr/>
        </p:nvCxnSpPr>
        <p:spPr>
          <a:xfrm>
            <a:off x="2217192" y="606219"/>
            <a:ext cx="0" cy="16006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Line 39">
            <a:extLst>
              <a:ext uri="{FF2B5EF4-FFF2-40B4-BE49-F238E27FC236}">
                <a16:creationId xmlns:a16="http://schemas.microsoft.com/office/drawing/2014/main" id="{DEF40A4C-BD9F-4A6F-A218-D02C70CD6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9074" y="4185837"/>
            <a:ext cx="12871" cy="222516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37F8FA3-7DE4-426D-944B-27787D6E7F23}"/>
              </a:ext>
            </a:extLst>
          </p:cNvPr>
          <p:cNvCxnSpPr>
            <a:cxnSpLocks/>
          </p:cNvCxnSpPr>
          <p:nvPr/>
        </p:nvCxnSpPr>
        <p:spPr>
          <a:xfrm flipV="1">
            <a:off x="8113141" y="1205144"/>
            <a:ext cx="0" cy="10648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F3EC5FD-3BF7-44F9-BC71-FBF3E2E02D5E}"/>
              </a:ext>
            </a:extLst>
          </p:cNvPr>
          <p:cNvCxnSpPr>
            <a:cxnSpLocks/>
          </p:cNvCxnSpPr>
          <p:nvPr/>
        </p:nvCxnSpPr>
        <p:spPr>
          <a:xfrm flipV="1">
            <a:off x="7055924" y="1064028"/>
            <a:ext cx="0" cy="10648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0710606-FCCD-425C-B34E-2627426BBE4F}"/>
              </a:ext>
            </a:extLst>
          </p:cNvPr>
          <p:cNvCxnSpPr>
            <a:cxnSpLocks/>
          </p:cNvCxnSpPr>
          <p:nvPr/>
        </p:nvCxnSpPr>
        <p:spPr>
          <a:xfrm>
            <a:off x="6781800" y="4081282"/>
            <a:ext cx="0" cy="8578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6996794B-6F82-4C5C-8DCE-41E4F6FEF666}"/>
              </a:ext>
            </a:extLst>
          </p:cNvPr>
          <p:cNvSpPr/>
          <p:nvPr/>
        </p:nvSpPr>
        <p:spPr>
          <a:xfrm>
            <a:off x="5961355" y="3386058"/>
            <a:ext cx="1917281" cy="240153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/>
            <a:r>
              <a:rPr lang="en-US" sz="1100" b="1" dirty="0">
                <a:solidFill>
                  <a:schemeClr val="tx1"/>
                </a:solidFill>
              </a:rPr>
              <a:t>18-0821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Kessler </a:t>
            </a:r>
            <a:r>
              <a:rPr lang="en-US" sz="900" dirty="0">
                <a:solidFill>
                  <a:schemeClr val="tx1"/>
                </a:solidFill>
              </a:rPr>
              <a:t>T- Square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9DB859E-FE4D-47A4-BE20-7A14703F5A26}"/>
              </a:ext>
            </a:extLst>
          </p:cNvPr>
          <p:cNvSpPr/>
          <p:nvPr/>
        </p:nvSpPr>
        <p:spPr>
          <a:xfrm>
            <a:off x="6661478" y="4905787"/>
            <a:ext cx="2349922" cy="40829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/>
            <a:r>
              <a:rPr lang="en-US" sz="1100" b="1" dirty="0">
                <a:solidFill>
                  <a:schemeClr val="tx1"/>
                </a:solidFill>
              </a:rPr>
              <a:t>18-2398</a:t>
            </a:r>
            <a:r>
              <a:rPr lang="en-US" sz="1000" dirty="0">
                <a:solidFill>
                  <a:schemeClr val="tx1"/>
                </a:solidFill>
              </a:rPr>
              <a:t> ETCTN 10191 M6620 +carbo vs </a:t>
            </a:r>
            <a:r>
              <a:rPr lang="en-US" sz="1000" dirty="0" err="1">
                <a:solidFill>
                  <a:schemeClr val="tx1"/>
                </a:solidFill>
              </a:rPr>
              <a:t>carbo+doce</a:t>
            </a:r>
            <a:r>
              <a:rPr lang="en-US" sz="1000" dirty="0">
                <a:solidFill>
                  <a:schemeClr val="tx1"/>
                </a:solidFill>
              </a:rPr>
              <a:t> Bx+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EE1AE8-ACCD-42C4-81E0-5B87A6F2A8CE}"/>
              </a:ext>
            </a:extLst>
          </p:cNvPr>
          <p:cNvSpPr/>
          <p:nvPr/>
        </p:nvSpPr>
        <p:spPr>
          <a:xfrm>
            <a:off x="4237009" y="2159251"/>
            <a:ext cx="1683352" cy="28214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en-US" sz="1100" b="1" dirty="0">
                <a:solidFill>
                  <a:schemeClr val="tx1"/>
                </a:solidFill>
              </a:rPr>
              <a:t>18-2604</a:t>
            </a:r>
            <a:r>
              <a:rPr lang="en-US" sz="900" b="1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Gr</a:t>
            </a:r>
            <a:r>
              <a:rPr lang="en-US" sz="1000" dirty="0">
                <a:solidFill>
                  <a:schemeClr val="tx1"/>
                </a:solidFill>
              </a:rPr>
              <a:t>ape Skin MPX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25B2092-6B28-4233-88EB-3E13B6EC5D88}"/>
              </a:ext>
            </a:extLst>
          </p:cNvPr>
          <p:cNvSpPr/>
          <p:nvPr/>
        </p:nvSpPr>
        <p:spPr>
          <a:xfrm>
            <a:off x="7126868" y="1620934"/>
            <a:ext cx="1981200" cy="399389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  <a:cs typeface="Arial" pitchFamily="34" charset="0"/>
              </a:rPr>
              <a:t>18-2252 S1802 </a:t>
            </a:r>
            <a:r>
              <a:rPr lang="en-US" sz="1100" dirty="0">
                <a:solidFill>
                  <a:schemeClr val="tx1"/>
                </a:solidFill>
                <a:cs typeface="Arial" pitchFamily="34" charset="0"/>
              </a:rPr>
              <a:t>SST vs SST + surgery or rad</a:t>
            </a:r>
          </a:p>
          <a:p>
            <a:pPr algn="ctr">
              <a:defRPr/>
            </a:pPr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4E5767E-0BDF-47FA-AF5C-92492D39DE6E}"/>
              </a:ext>
            </a:extLst>
          </p:cNvPr>
          <p:cNvSpPr/>
          <p:nvPr/>
        </p:nvSpPr>
        <p:spPr>
          <a:xfrm>
            <a:off x="5907538" y="3721217"/>
            <a:ext cx="2016690" cy="34477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" lvl="0" indent="-342900"/>
            <a:r>
              <a:rPr lang="en-US" sz="1200" b="1" dirty="0">
                <a:solidFill>
                  <a:srgbClr val="000000"/>
                </a:solidFill>
              </a:rPr>
              <a:t>18-0990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  <a:r>
              <a:rPr lang="en-US" sz="900" dirty="0">
                <a:solidFill>
                  <a:srgbClr val="000000"/>
                </a:solidFill>
              </a:rPr>
              <a:t> </a:t>
            </a:r>
            <a:r>
              <a:rPr lang="en-US" sz="900" dirty="0" err="1">
                <a:solidFill>
                  <a:srgbClr val="000000"/>
                </a:solidFill>
              </a:rPr>
              <a:t>enza</a:t>
            </a:r>
            <a:r>
              <a:rPr lang="en-US" sz="900" dirty="0">
                <a:solidFill>
                  <a:srgbClr val="000000"/>
                </a:solidFill>
              </a:rPr>
              <a:t> +/- CPI 1205</a:t>
            </a:r>
          </a:p>
          <a:p>
            <a:pPr marL="91440" lvl="0" indent="-342900"/>
            <a:r>
              <a:rPr lang="en-US" sz="800" dirty="0">
                <a:solidFill>
                  <a:srgbClr val="000000"/>
                </a:solidFill>
              </a:rPr>
              <a:t> (chemo naïve or HPEC)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30A7D-8F6D-45BF-A0E7-8B32FCF0A99A}"/>
              </a:ext>
            </a:extLst>
          </p:cNvPr>
          <p:cNvSpPr/>
          <p:nvPr/>
        </p:nvSpPr>
        <p:spPr>
          <a:xfrm>
            <a:off x="6648832" y="5377637"/>
            <a:ext cx="2349923" cy="295469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b="1" dirty="0">
                <a:solidFill>
                  <a:schemeClr val="tx1"/>
                </a:solidFill>
              </a:rPr>
              <a:t>*18-0187 </a:t>
            </a:r>
            <a:r>
              <a:rPr lang="en-US" sz="1100" dirty="0">
                <a:solidFill>
                  <a:schemeClr val="tx1"/>
                </a:solidFill>
              </a:rPr>
              <a:t>PT-112 + </a:t>
            </a:r>
            <a:r>
              <a:rPr lang="en-US" sz="1100" dirty="0" err="1">
                <a:solidFill>
                  <a:schemeClr val="tx1"/>
                </a:solidFill>
              </a:rPr>
              <a:t>Avelumab</a:t>
            </a:r>
            <a:r>
              <a:rPr lang="en-US" sz="1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54F2D40-745A-4BF3-BFD5-58357657DD54}"/>
              </a:ext>
            </a:extLst>
          </p:cNvPr>
          <p:cNvSpPr/>
          <p:nvPr/>
        </p:nvSpPr>
        <p:spPr>
          <a:xfrm>
            <a:off x="4253962" y="1485984"/>
            <a:ext cx="1647998" cy="494545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/>
            <a:r>
              <a:rPr lang="en-US" sz="1100" b="1" dirty="0">
                <a:solidFill>
                  <a:schemeClr val="tx1"/>
                </a:solidFill>
              </a:rPr>
              <a:t>   18-1742 GU006 </a:t>
            </a:r>
            <a:r>
              <a:rPr lang="en-US" sz="1000" dirty="0">
                <a:solidFill>
                  <a:schemeClr val="tx1"/>
                </a:solidFill>
              </a:rPr>
              <a:t>Salvage </a:t>
            </a:r>
            <a:r>
              <a:rPr lang="en-US" sz="1000" dirty="0" err="1">
                <a:solidFill>
                  <a:schemeClr val="tx1"/>
                </a:solidFill>
              </a:rPr>
              <a:t>xRT</a:t>
            </a:r>
            <a:r>
              <a:rPr lang="en-US" sz="1000" dirty="0">
                <a:solidFill>
                  <a:schemeClr val="tx1"/>
                </a:solidFill>
              </a:rPr>
              <a:t> +/- </a:t>
            </a:r>
            <a:r>
              <a:rPr lang="en-US" sz="1000" dirty="0" err="1">
                <a:solidFill>
                  <a:schemeClr val="tx1"/>
                </a:solidFill>
              </a:rPr>
              <a:t>Apalutamide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246798" y="5328575"/>
            <a:ext cx="2202507" cy="45419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19-0473 </a:t>
            </a:r>
            <a:r>
              <a:rPr lang="en-US" sz="1000" dirty="0">
                <a:solidFill>
                  <a:schemeClr val="tx1"/>
                </a:solidFill>
              </a:rPr>
              <a:t>Merck – PN921 Docetaxel +/- </a:t>
            </a:r>
            <a:r>
              <a:rPr lang="en-US" sz="1000" dirty="0" err="1">
                <a:solidFill>
                  <a:schemeClr val="tx1"/>
                </a:solidFill>
              </a:rPr>
              <a:t>Pembro</a:t>
            </a:r>
            <a:r>
              <a:rPr lang="en-US" sz="1000" dirty="0">
                <a:solidFill>
                  <a:schemeClr val="tx1"/>
                </a:solidFill>
              </a:rPr>
              <a:t> Bx+ (open HRH)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293625" y="5892344"/>
            <a:ext cx="2177107" cy="483975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19-0493 </a:t>
            </a:r>
            <a:r>
              <a:rPr lang="en-US" sz="1000" dirty="0">
                <a:solidFill>
                  <a:schemeClr val="tx1"/>
                </a:solidFill>
              </a:rPr>
              <a:t>Merck – PN641 </a:t>
            </a:r>
            <a:r>
              <a:rPr lang="en-US" sz="1000" dirty="0" err="1">
                <a:solidFill>
                  <a:schemeClr val="tx1"/>
                </a:solidFill>
              </a:rPr>
              <a:t>Enza</a:t>
            </a:r>
            <a:r>
              <a:rPr lang="en-US" sz="1000" dirty="0">
                <a:solidFill>
                  <a:schemeClr val="tx1"/>
                </a:solidFill>
              </a:rPr>
              <a:t> +/- </a:t>
            </a:r>
            <a:r>
              <a:rPr lang="en-US" sz="1000" dirty="0" err="1">
                <a:solidFill>
                  <a:schemeClr val="tx1"/>
                </a:solidFill>
              </a:rPr>
              <a:t>Pembro</a:t>
            </a:r>
            <a:r>
              <a:rPr lang="en-US" sz="1000" dirty="0">
                <a:solidFill>
                  <a:schemeClr val="tx1"/>
                </a:solidFill>
              </a:rPr>
              <a:t> for Abi naïve or post Abi progression Bx+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C7B1B0D-3F71-4E31-A74E-F8E40552E644}"/>
              </a:ext>
            </a:extLst>
          </p:cNvPr>
          <p:cNvSpPr/>
          <p:nvPr/>
        </p:nvSpPr>
        <p:spPr>
          <a:xfrm>
            <a:off x="1982389" y="1689324"/>
            <a:ext cx="1980029" cy="37250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en-US" sz="1100" b="1" dirty="0">
                <a:solidFill>
                  <a:schemeClr val="tx1"/>
                </a:solidFill>
              </a:rPr>
              <a:t>19-0819 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EA8171 </a:t>
            </a:r>
            <a:r>
              <a:rPr lang="en-US" sz="900" dirty="0" err="1">
                <a:solidFill>
                  <a:schemeClr val="tx1"/>
                </a:solidFill>
                <a:latin typeface="+mj-lt"/>
              </a:rPr>
              <a:t>mpMRI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 in newly Dx, needing surgery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A7AC3F3-D704-4DC1-876E-77F5AFC5FEBE}"/>
              </a:ext>
            </a:extLst>
          </p:cNvPr>
          <p:cNvSpPr txBox="1"/>
          <p:nvPr/>
        </p:nvSpPr>
        <p:spPr>
          <a:xfrm>
            <a:off x="307881" y="4929250"/>
            <a:ext cx="1600200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Also open at UCH North and South</a:t>
            </a:r>
            <a:endParaRPr lang="en-US" sz="12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2E17F54-4088-45A5-AEE5-DA4B3992ACFA}"/>
              </a:ext>
            </a:extLst>
          </p:cNvPr>
          <p:cNvSpPr/>
          <p:nvPr/>
        </p:nvSpPr>
        <p:spPr>
          <a:xfrm>
            <a:off x="71674" y="2500617"/>
            <a:ext cx="1740725" cy="372505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en-US" sz="1100" b="1" dirty="0">
                <a:solidFill>
                  <a:schemeClr val="tx1"/>
                </a:solidFill>
              </a:rPr>
              <a:t>18-2209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Poten</a:t>
            </a:r>
            <a:r>
              <a:rPr lang="en-US" sz="1000" dirty="0">
                <a:solidFill>
                  <a:schemeClr val="tx1"/>
                </a:solidFill>
              </a:rPr>
              <a:t>-C for select pts w/int risk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44204F-3BB7-419A-A357-BA560301FA53}"/>
              </a:ext>
            </a:extLst>
          </p:cNvPr>
          <p:cNvSpPr/>
          <p:nvPr/>
        </p:nvSpPr>
        <p:spPr>
          <a:xfrm>
            <a:off x="7092297" y="2088123"/>
            <a:ext cx="1980029" cy="46421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en-US" sz="1100" b="1" dirty="0">
                <a:solidFill>
                  <a:schemeClr val="tx1"/>
                </a:solidFill>
              </a:rPr>
              <a:t>19-2999 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MK-3475-991 </a:t>
            </a:r>
            <a:r>
              <a:rPr lang="en-US" sz="900" dirty="0" err="1">
                <a:solidFill>
                  <a:schemeClr val="tx1"/>
                </a:solidFill>
                <a:latin typeface="+mj-lt"/>
              </a:rPr>
              <a:t>Pembro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/placebo + </a:t>
            </a:r>
            <a:r>
              <a:rPr lang="en-US" sz="900" dirty="0" err="1">
                <a:solidFill>
                  <a:schemeClr val="tx1"/>
                </a:solidFill>
                <a:latin typeface="+mj-lt"/>
              </a:rPr>
              <a:t>Enza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 + ADT for </a:t>
            </a:r>
            <a:r>
              <a:rPr lang="en-US" sz="900" dirty="0" err="1">
                <a:solidFill>
                  <a:schemeClr val="tx1"/>
                </a:solidFill>
                <a:latin typeface="+mj-lt"/>
              </a:rPr>
              <a:t>mHSPC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903BC02-4EAA-41B0-8E28-4D918A120EB0}"/>
              </a:ext>
            </a:extLst>
          </p:cNvPr>
          <p:cNvSpPr/>
          <p:nvPr/>
        </p:nvSpPr>
        <p:spPr>
          <a:xfrm>
            <a:off x="6805750" y="5673298"/>
            <a:ext cx="1980029" cy="372505"/>
          </a:xfrm>
          <a:prstGeom prst="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en-US" sz="1100" b="1" dirty="0">
                <a:solidFill>
                  <a:schemeClr val="tx1"/>
                </a:solidFill>
              </a:rPr>
              <a:t>20-0281 </a:t>
            </a:r>
            <a:r>
              <a:rPr lang="en-US" sz="900" dirty="0">
                <a:solidFill>
                  <a:schemeClr val="tx1"/>
                </a:solidFill>
                <a:latin typeface="+mj-lt"/>
              </a:rPr>
              <a:t>Harpoon HPN424 advanced refractory prostate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3314856" y="287854"/>
            <a:ext cx="2578080" cy="454506"/>
          </a:xfrm>
          <a:prstGeom prst="flowChartProcess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BLADDER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767837" y="2374852"/>
            <a:ext cx="1816493" cy="242939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Muscle Invasive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515619" y="948816"/>
            <a:ext cx="1219200" cy="334526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Metastatic</a:t>
            </a:r>
          </a:p>
        </p:txBody>
      </p:sp>
      <p:sp>
        <p:nvSpPr>
          <p:cNvPr id="3080" name="AutoShape 10"/>
          <p:cNvSpPr>
            <a:spLocks noChangeArrowheads="1"/>
          </p:cNvSpPr>
          <p:nvPr/>
        </p:nvSpPr>
        <p:spPr bwMode="auto">
          <a:xfrm>
            <a:off x="4567911" y="904721"/>
            <a:ext cx="914400" cy="228600"/>
          </a:xfrm>
          <a:prstGeom prst="flowChartProcess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1</a:t>
            </a:r>
            <a:r>
              <a:rPr lang="en-US" sz="1400" b="1" baseline="30000" dirty="0"/>
              <a:t>st</a:t>
            </a:r>
            <a:r>
              <a:rPr lang="en-US" sz="1400" b="1" dirty="0"/>
              <a:t> Line</a:t>
            </a:r>
          </a:p>
        </p:txBody>
      </p:sp>
      <p:cxnSp>
        <p:nvCxnSpPr>
          <p:cNvPr id="3087" name="AutoShape 17"/>
          <p:cNvCxnSpPr>
            <a:cxnSpLocks noChangeShapeType="1"/>
          </p:cNvCxnSpPr>
          <p:nvPr/>
        </p:nvCxnSpPr>
        <p:spPr bwMode="auto">
          <a:xfrm flipH="1">
            <a:off x="3433038" y="789063"/>
            <a:ext cx="39618" cy="1518786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88" name="AutoShape 18"/>
          <p:cNvCxnSpPr>
            <a:cxnSpLocks noChangeShapeType="1"/>
          </p:cNvCxnSpPr>
          <p:nvPr/>
        </p:nvCxnSpPr>
        <p:spPr bwMode="auto">
          <a:xfrm>
            <a:off x="5917102" y="742360"/>
            <a:ext cx="570866" cy="25174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91" name="Line 22"/>
          <p:cNvSpPr>
            <a:spLocks noChangeShapeType="1"/>
          </p:cNvSpPr>
          <p:nvPr/>
        </p:nvSpPr>
        <p:spPr bwMode="auto">
          <a:xfrm>
            <a:off x="1526548" y="2307849"/>
            <a:ext cx="71433" cy="81709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097" name="AutoShape 28"/>
          <p:cNvCxnSpPr>
            <a:cxnSpLocks noChangeShapeType="1"/>
          </p:cNvCxnSpPr>
          <p:nvPr/>
        </p:nvCxnSpPr>
        <p:spPr bwMode="auto">
          <a:xfrm flipH="1">
            <a:off x="5394863" y="1300495"/>
            <a:ext cx="3012293" cy="50586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924631" y="1411306"/>
            <a:ext cx="914400" cy="448629"/>
          </a:xfrm>
          <a:prstGeom prst="flowChartProcess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3</a:t>
            </a:r>
            <a:r>
              <a:rPr lang="en-US" sz="1400" b="1" baseline="30000" dirty="0"/>
              <a:t>rd</a:t>
            </a:r>
            <a:r>
              <a:rPr lang="en-US" sz="1400" b="1" dirty="0"/>
              <a:t> Line</a:t>
            </a:r>
          </a:p>
          <a:p>
            <a:pPr algn="ctr"/>
            <a:r>
              <a:rPr lang="en-US" sz="1400" b="1" dirty="0"/>
              <a:t>Post PD1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50145" y="231027"/>
            <a:ext cx="1965543" cy="35581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Non-Muscle Invasive</a:t>
            </a:r>
          </a:p>
        </p:txBody>
      </p:sp>
      <p:cxnSp>
        <p:nvCxnSpPr>
          <p:cNvPr id="29" name="AutoShape 17"/>
          <p:cNvCxnSpPr>
            <a:cxnSpLocks noChangeShapeType="1"/>
            <a:endCxn id="28" idx="3"/>
          </p:cNvCxnSpPr>
          <p:nvPr/>
        </p:nvCxnSpPr>
        <p:spPr bwMode="auto">
          <a:xfrm flipH="1" flipV="1">
            <a:off x="2115688" y="408936"/>
            <a:ext cx="1164799" cy="127158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AutoShape 10"/>
          <p:cNvSpPr>
            <a:spLocks noChangeArrowheads="1"/>
          </p:cNvSpPr>
          <p:nvPr/>
        </p:nvSpPr>
        <p:spPr bwMode="auto">
          <a:xfrm>
            <a:off x="6591055" y="1448182"/>
            <a:ext cx="914400" cy="228600"/>
          </a:xfrm>
          <a:prstGeom prst="flowChartProcess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2</a:t>
            </a:r>
            <a:r>
              <a:rPr lang="en-US" sz="1400" b="1" baseline="30000" dirty="0"/>
              <a:t>nd</a:t>
            </a:r>
            <a:r>
              <a:rPr lang="en-US" sz="1400" b="1" dirty="0"/>
              <a:t> Line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78567" y="2076672"/>
            <a:ext cx="1577021" cy="208696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Pre-operative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2656734" y="3576704"/>
            <a:ext cx="1600200" cy="2286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Post-operative</a:t>
            </a:r>
          </a:p>
        </p:txBody>
      </p:sp>
      <p:sp>
        <p:nvSpPr>
          <p:cNvPr id="117" name="AutoShape 20"/>
          <p:cNvSpPr>
            <a:spLocks noChangeArrowheads="1"/>
          </p:cNvSpPr>
          <p:nvPr/>
        </p:nvSpPr>
        <p:spPr bwMode="auto">
          <a:xfrm>
            <a:off x="1351649" y="6034755"/>
            <a:ext cx="1628405" cy="304799"/>
          </a:xfrm>
          <a:prstGeom prst="flowChartProcess">
            <a:avLst/>
          </a:prstGeom>
          <a:noFill/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Green–Study Open</a:t>
            </a:r>
          </a:p>
        </p:txBody>
      </p:sp>
      <p:sp>
        <p:nvSpPr>
          <p:cNvPr id="118" name="AutoShape 20"/>
          <p:cNvSpPr>
            <a:spLocks noChangeArrowheads="1"/>
          </p:cNvSpPr>
          <p:nvPr/>
        </p:nvSpPr>
        <p:spPr bwMode="auto">
          <a:xfrm>
            <a:off x="1351650" y="6435212"/>
            <a:ext cx="1651038" cy="304800"/>
          </a:xfrm>
          <a:prstGeom prst="flowChartProcess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RED–Study Pending</a:t>
            </a:r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>
          <a:xfrm flipH="1">
            <a:off x="4512130" y="1506862"/>
            <a:ext cx="8852" cy="4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10"/>
          <p:cNvSpPr>
            <a:spLocks noChangeArrowheads="1"/>
          </p:cNvSpPr>
          <p:nvPr/>
        </p:nvSpPr>
        <p:spPr bwMode="auto">
          <a:xfrm>
            <a:off x="3931992" y="1240218"/>
            <a:ext cx="1130994" cy="132088"/>
          </a:xfrm>
          <a:prstGeom prst="flowChartProcess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Cisplatin Eligible</a:t>
            </a:r>
          </a:p>
        </p:txBody>
      </p:sp>
      <p:sp>
        <p:nvSpPr>
          <p:cNvPr id="52" name="AutoShape 10"/>
          <p:cNvSpPr>
            <a:spLocks noChangeArrowheads="1"/>
          </p:cNvSpPr>
          <p:nvPr/>
        </p:nvSpPr>
        <p:spPr bwMode="auto">
          <a:xfrm>
            <a:off x="5350051" y="1577744"/>
            <a:ext cx="1141731" cy="143355"/>
          </a:xfrm>
          <a:prstGeom prst="flowChartProcess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Cisplatin Ineligible</a:t>
            </a:r>
          </a:p>
        </p:txBody>
      </p:sp>
      <p:cxnSp>
        <p:nvCxnSpPr>
          <p:cNvPr id="57" name="Straight Connector 56"/>
          <p:cNvCxnSpPr>
            <a:cxnSpLocks/>
            <a:endCxn id="51" idx="2"/>
          </p:cNvCxnSpPr>
          <p:nvPr/>
        </p:nvCxnSpPr>
        <p:spPr>
          <a:xfrm flipV="1">
            <a:off x="4497489" y="1372306"/>
            <a:ext cx="0" cy="487629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799"/>
            <a:ext cx="2895600" cy="320675"/>
          </a:xfrm>
        </p:spPr>
        <p:txBody>
          <a:bodyPr/>
          <a:lstStyle/>
          <a:p>
            <a:pPr>
              <a:defRPr/>
            </a:pPr>
            <a:r>
              <a:rPr lang="en-US" sz="1100" dirty="0"/>
              <a:t>7-FEB-2020</a:t>
            </a:r>
          </a:p>
        </p:txBody>
      </p:sp>
      <p:sp>
        <p:nvSpPr>
          <p:cNvPr id="59" name="AutoShape 20"/>
          <p:cNvSpPr>
            <a:spLocks noChangeArrowheads="1"/>
          </p:cNvSpPr>
          <p:nvPr/>
        </p:nvSpPr>
        <p:spPr bwMode="auto">
          <a:xfrm>
            <a:off x="1351650" y="5642723"/>
            <a:ext cx="1655774" cy="304799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Grey- on hold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2721" y="686327"/>
            <a:ext cx="1925415" cy="615553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17-0642 </a:t>
            </a:r>
            <a:r>
              <a:rPr lang="en-US" sz="1200" dirty="0"/>
              <a:t>S1602</a:t>
            </a:r>
            <a:r>
              <a:rPr lang="en-US" sz="1200" b="1" dirty="0"/>
              <a:t> </a:t>
            </a:r>
            <a:r>
              <a:rPr lang="en-US" sz="1100" dirty="0"/>
              <a:t>BCG Strain differences and T cell priming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8295793" y="19893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  <a:stCxn id="25" idx="2"/>
          </p:cNvCxnSpPr>
          <p:nvPr/>
        </p:nvCxnSpPr>
        <p:spPr>
          <a:xfrm>
            <a:off x="8381831" y="1859935"/>
            <a:ext cx="0" cy="114714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78926" y="2704005"/>
            <a:ext cx="1931852" cy="615553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18-1651</a:t>
            </a:r>
            <a:r>
              <a:rPr lang="en-US" sz="1100" dirty="0"/>
              <a:t>Olaparib for DNA repair defects ETCTN 10144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C1C741B-60EF-4BE9-8EE5-604272F32B43}"/>
              </a:ext>
            </a:extLst>
          </p:cNvPr>
          <p:cNvSpPr txBox="1"/>
          <p:nvPr/>
        </p:nvSpPr>
        <p:spPr>
          <a:xfrm>
            <a:off x="1380889" y="3425652"/>
            <a:ext cx="1070049" cy="969496"/>
          </a:xfrm>
          <a:prstGeom prst="rect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18-0760</a:t>
            </a:r>
            <a:r>
              <a:rPr lang="en-US" sz="1200" dirty="0"/>
              <a:t> Hahn </a:t>
            </a:r>
            <a:r>
              <a:rPr lang="en-US" sz="1100" dirty="0"/>
              <a:t>Phase II neoadjuvant </a:t>
            </a:r>
            <a:r>
              <a:rPr lang="en-US" sz="1100" dirty="0" err="1"/>
              <a:t>nivo</a:t>
            </a:r>
            <a:r>
              <a:rPr lang="en-US" sz="1100" dirty="0"/>
              <a:t> +/- </a:t>
            </a:r>
            <a:r>
              <a:rPr lang="en-US" sz="1100" dirty="0" err="1"/>
              <a:t>Urelumab</a:t>
            </a:r>
            <a:r>
              <a:rPr lang="en-US" sz="1100" b="1" dirty="0"/>
              <a:t>  </a:t>
            </a:r>
            <a:endParaRPr lang="en-US" sz="11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7C438C2-5B86-40AD-9C56-0649997CA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43" y="3109643"/>
            <a:ext cx="1170533" cy="256054"/>
          </a:xfrm>
          <a:prstGeom prst="rect">
            <a:avLst/>
          </a:prstGeom>
        </p:spPr>
      </p:pic>
      <p:sp>
        <p:nvSpPr>
          <p:cNvPr id="77" name="Line 31">
            <a:extLst>
              <a:ext uri="{FF2B5EF4-FFF2-40B4-BE49-F238E27FC236}">
                <a16:creationId xmlns:a16="http://schemas.microsoft.com/office/drawing/2014/main" id="{9C57747C-189A-4452-9B4C-94D818403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6512" y="1133321"/>
            <a:ext cx="4585" cy="20472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8" name="Line 31">
            <a:extLst>
              <a:ext uri="{FF2B5EF4-FFF2-40B4-BE49-F238E27FC236}">
                <a16:creationId xmlns:a16="http://schemas.microsoft.com/office/drawing/2014/main" id="{2134A5A8-A841-4CBE-87A2-AE23F7CB38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1605" y="1300205"/>
            <a:ext cx="0" cy="13607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9" name="Line 31">
            <a:extLst>
              <a:ext uri="{FF2B5EF4-FFF2-40B4-BE49-F238E27FC236}">
                <a16:creationId xmlns:a16="http://schemas.microsoft.com/office/drawing/2014/main" id="{C9A02006-3BC6-47FC-BFB7-1368DCB9A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155" y="1281863"/>
            <a:ext cx="4584" cy="10848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1" name="Line 22">
            <a:extLst>
              <a:ext uri="{FF2B5EF4-FFF2-40B4-BE49-F238E27FC236}">
                <a16:creationId xmlns:a16="http://schemas.microsoft.com/office/drawing/2014/main" id="{7B00C155-26B1-4B40-87F0-27671A8891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2688" y="2643656"/>
            <a:ext cx="0" cy="89727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CD55503-193A-458E-A3BF-6702D354D898}"/>
              </a:ext>
            </a:extLst>
          </p:cNvPr>
          <p:cNvCxnSpPr>
            <a:cxnSpLocks/>
          </p:cNvCxnSpPr>
          <p:nvPr/>
        </p:nvCxnSpPr>
        <p:spPr>
          <a:xfrm flipV="1">
            <a:off x="6379807" y="1720878"/>
            <a:ext cx="34421" cy="1855826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5EBD5E5-7675-4410-A833-29AD18137682}"/>
              </a:ext>
            </a:extLst>
          </p:cNvPr>
          <p:cNvCxnSpPr>
            <a:cxnSpLocks/>
            <a:stCxn id="3080" idx="1"/>
          </p:cNvCxnSpPr>
          <p:nvPr/>
        </p:nvCxnSpPr>
        <p:spPr>
          <a:xfrm>
            <a:off x="4567911" y="1019021"/>
            <a:ext cx="1" cy="201416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A55ED72-D253-4AA8-8C70-4FC9E2E53A78}"/>
              </a:ext>
            </a:extLst>
          </p:cNvPr>
          <p:cNvCxnSpPr>
            <a:cxnSpLocks/>
            <a:stCxn id="77" idx="1"/>
            <a:endCxn id="52" idx="0"/>
          </p:cNvCxnSpPr>
          <p:nvPr/>
        </p:nvCxnSpPr>
        <p:spPr>
          <a:xfrm>
            <a:off x="5421097" y="1338042"/>
            <a:ext cx="499820" cy="239702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4B224A2-099A-4F4B-B28C-6533EDDEE086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7048255" y="1676782"/>
            <a:ext cx="8261" cy="1016644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AutoShape 26">
            <a:extLst>
              <a:ext uri="{FF2B5EF4-FFF2-40B4-BE49-F238E27FC236}">
                <a16:creationId xmlns:a16="http://schemas.microsoft.com/office/drawing/2014/main" id="{8768C85A-4DF1-43C0-A4DA-D51D7D19B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9041" y="5999914"/>
            <a:ext cx="2471623" cy="76596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b="1" dirty="0"/>
              <a:t>Phase 1 options email:</a:t>
            </a:r>
          </a:p>
          <a:p>
            <a:pPr algn="ctr"/>
            <a:r>
              <a:rPr lang="en-US" sz="1000" b="1" dirty="0">
                <a:hlinkClick r:id="rId3"/>
              </a:rPr>
              <a:t>Elaine.Lam@ucdenver.edu</a:t>
            </a:r>
            <a:endParaRPr lang="en-US" sz="1000" b="1" dirty="0"/>
          </a:p>
          <a:p>
            <a:pPr algn="ctr"/>
            <a:r>
              <a:rPr lang="en-US" sz="1000" b="1" dirty="0"/>
              <a:t>Molecular Oncology Therapeutic options</a:t>
            </a:r>
          </a:p>
          <a:p>
            <a:pPr algn="ctr"/>
            <a:r>
              <a:rPr lang="en-US" sz="1000" b="1" dirty="0"/>
              <a:t>email:</a:t>
            </a:r>
          </a:p>
          <a:p>
            <a:pPr algn="ctr"/>
            <a:endParaRPr lang="en-US" sz="100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1EE1BB5-D42C-4732-B0B4-624301BB357A}"/>
              </a:ext>
            </a:extLst>
          </p:cNvPr>
          <p:cNvSpPr txBox="1"/>
          <p:nvPr/>
        </p:nvSpPr>
        <p:spPr>
          <a:xfrm>
            <a:off x="129237" y="4622859"/>
            <a:ext cx="1022555" cy="86177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17-1410</a:t>
            </a:r>
            <a:r>
              <a:rPr lang="en-US" sz="1200" b="1" dirty="0"/>
              <a:t> </a:t>
            </a:r>
            <a:r>
              <a:rPr lang="en-US" sz="1200" dirty="0"/>
              <a:t>SGN22E. EV mono 3 cycles (H)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9CF9C5E-E638-4A85-9658-00E581741304}"/>
              </a:ext>
            </a:extLst>
          </p:cNvPr>
          <p:cNvSpPr txBox="1"/>
          <p:nvPr/>
        </p:nvSpPr>
        <p:spPr>
          <a:xfrm>
            <a:off x="59565" y="2384851"/>
            <a:ext cx="1022554" cy="938719"/>
          </a:xfrm>
          <a:prstGeom prst="rect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 19-1154 </a:t>
            </a:r>
            <a:r>
              <a:rPr lang="en-US" sz="1100" dirty="0"/>
              <a:t>S1806</a:t>
            </a:r>
            <a:r>
              <a:rPr lang="en-US" sz="1100" b="1" dirty="0"/>
              <a:t> </a:t>
            </a:r>
            <a:r>
              <a:rPr lang="en-US" sz="1100" dirty="0"/>
              <a:t>Chemoradiation w/wo </a:t>
            </a:r>
            <a:r>
              <a:rPr lang="en-US" sz="1100" dirty="0" err="1"/>
              <a:t>Atezo</a:t>
            </a:r>
            <a:endParaRPr lang="en-US" sz="10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0A085CF-0546-44CE-AD18-A308A71FAA5B}"/>
              </a:ext>
            </a:extLst>
          </p:cNvPr>
          <p:cNvSpPr txBox="1"/>
          <p:nvPr/>
        </p:nvSpPr>
        <p:spPr>
          <a:xfrm>
            <a:off x="59564" y="3399204"/>
            <a:ext cx="1022555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19-0818 </a:t>
            </a:r>
            <a:r>
              <a:rPr lang="en-US" sz="1100" dirty="0"/>
              <a:t>S1600</a:t>
            </a:r>
            <a:r>
              <a:rPr lang="en-US" sz="1100" b="1" dirty="0"/>
              <a:t> </a:t>
            </a:r>
            <a:r>
              <a:rPr lang="en-US" sz="1100" dirty="0"/>
              <a:t>Nutrition on Radical Cystectomy Outcomes</a:t>
            </a:r>
            <a:endParaRPr lang="en-US" sz="1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8BD2A90-A77B-463D-96C4-7A8D8CCFF670}"/>
              </a:ext>
            </a:extLst>
          </p:cNvPr>
          <p:cNvSpPr txBox="1"/>
          <p:nvPr/>
        </p:nvSpPr>
        <p:spPr>
          <a:xfrm>
            <a:off x="2598328" y="3931477"/>
            <a:ext cx="1709038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17-2117 </a:t>
            </a:r>
            <a:r>
              <a:rPr lang="en-US" sz="1200" dirty="0"/>
              <a:t>Ambassador Adjuvant </a:t>
            </a:r>
            <a:r>
              <a:rPr lang="en-US" sz="1200" dirty="0" err="1"/>
              <a:t>Pembro</a:t>
            </a:r>
            <a:endParaRPr lang="en-US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788FA09-F8B2-4FE8-A963-6D9050C5CB4B}"/>
              </a:ext>
            </a:extLst>
          </p:cNvPr>
          <p:cNvSpPr txBox="1"/>
          <p:nvPr/>
        </p:nvSpPr>
        <p:spPr>
          <a:xfrm>
            <a:off x="1350813" y="5086702"/>
            <a:ext cx="1628405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Also open at UCH North and South</a:t>
            </a:r>
            <a:endParaRPr lang="en-US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41150D3-B825-42B3-8210-E37E588C54AB}"/>
              </a:ext>
            </a:extLst>
          </p:cNvPr>
          <p:cNvSpPr txBox="1"/>
          <p:nvPr/>
        </p:nvSpPr>
        <p:spPr>
          <a:xfrm>
            <a:off x="4965225" y="4353232"/>
            <a:ext cx="1948032" cy="44627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19-1394</a:t>
            </a:r>
            <a:r>
              <a:rPr lang="en-US" sz="1100" dirty="0"/>
              <a:t> ETCTN 10100 </a:t>
            </a:r>
            <a:r>
              <a:rPr lang="en-US" sz="1100" dirty="0" err="1"/>
              <a:t>Eribulin</a:t>
            </a:r>
            <a:r>
              <a:rPr lang="en-US" sz="1100" dirty="0"/>
              <a:t> + </a:t>
            </a:r>
            <a:r>
              <a:rPr lang="en-US" sz="1100" dirty="0" err="1"/>
              <a:t>Atezo</a:t>
            </a:r>
            <a:r>
              <a:rPr lang="en-US" sz="1100" dirty="0"/>
              <a:t> vs </a:t>
            </a:r>
            <a:r>
              <a:rPr lang="en-US" sz="1100" dirty="0" err="1"/>
              <a:t>Atezo</a:t>
            </a:r>
            <a:endParaRPr lang="en-US" sz="11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A40771-B064-42D2-B40C-9966C7885704}"/>
              </a:ext>
            </a:extLst>
          </p:cNvPr>
          <p:cNvSpPr txBox="1"/>
          <p:nvPr/>
        </p:nvSpPr>
        <p:spPr>
          <a:xfrm>
            <a:off x="7200848" y="2030939"/>
            <a:ext cx="1931852" cy="46166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19-2460 USC </a:t>
            </a:r>
            <a:r>
              <a:rPr lang="en-US" sz="1200" dirty="0" err="1"/>
              <a:t>Pembro</a:t>
            </a:r>
            <a:r>
              <a:rPr lang="en-US" sz="1200" dirty="0"/>
              <a:t> and sEphB4-HSA </a:t>
            </a:r>
            <a:endParaRPr lang="en-US" sz="11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FFA634-D704-41D9-88F3-E2546CE95C20}"/>
              </a:ext>
            </a:extLst>
          </p:cNvPr>
          <p:cNvSpPr txBox="1"/>
          <p:nvPr/>
        </p:nvSpPr>
        <p:spPr>
          <a:xfrm>
            <a:off x="6907179" y="3448735"/>
            <a:ext cx="1931852" cy="46166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19-2460 USC </a:t>
            </a:r>
            <a:r>
              <a:rPr lang="en-US" sz="1200" dirty="0" err="1"/>
              <a:t>Pembro</a:t>
            </a:r>
            <a:r>
              <a:rPr lang="en-US" sz="1200" dirty="0"/>
              <a:t> and sEphB4-HSA </a:t>
            </a:r>
            <a:endParaRPr lang="en-US" sz="11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98498F3-594E-4232-B86E-3DF3247931CA}"/>
              </a:ext>
            </a:extLst>
          </p:cNvPr>
          <p:cNvSpPr txBox="1"/>
          <p:nvPr/>
        </p:nvSpPr>
        <p:spPr>
          <a:xfrm>
            <a:off x="129237" y="5600292"/>
            <a:ext cx="1022555" cy="104644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17-1410</a:t>
            </a:r>
            <a:r>
              <a:rPr lang="en-US" sz="1200" b="1" dirty="0"/>
              <a:t> </a:t>
            </a:r>
            <a:r>
              <a:rPr lang="en-US" sz="1200" dirty="0"/>
              <a:t>SGN22E. EV + </a:t>
            </a:r>
            <a:r>
              <a:rPr lang="en-US" sz="1200" dirty="0" err="1"/>
              <a:t>Pembro</a:t>
            </a:r>
            <a:r>
              <a:rPr lang="en-US" sz="1200" dirty="0"/>
              <a:t> 3 cycles (J)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D69A56F-5988-4A5A-96D6-7E97255DC42F}"/>
              </a:ext>
            </a:extLst>
          </p:cNvPr>
          <p:cNvSpPr txBox="1"/>
          <p:nvPr/>
        </p:nvSpPr>
        <p:spPr>
          <a:xfrm>
            <a:off x="4978471" y="3590299"/>
            <a:ext cx="1867263" cy="67710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17-1410</a:t>
            </a:r>
            <a:r>
              <a:rPr lang="en-US" sz="1200" b="1" dirty="0"/>
              <a:t> </a:t>
            </a:r>
            <a:r>
              <a:rPr lang="en-US" sz="1200" dirty="0"/>
              <a:t>SGN22E. EV mono or EV + </a:t>
            </a:r>
            <a:r>
              <a:rPr lang="en-US" sz="1200" dirty="0" err="1"/>
              <a:t>Pembro</a:t>
            </a:r>
            <a:r>
              <a:rPr lang="en-US" sz="1200" dirty="0"/>
              <a:t> randomized (K)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454C181-2464-4EDF-A8D1-B78A1705E2B6}"/>
              </a:ext>
            </a:extLst>
          </p:cNvPr>
          <p:cNvSpPr txBox="1"/>
          <p:nvPr/>
        </p:nvSpPr>
        <p:spPr>
          <a:xfrm>
            <a:off x="1305297" y="1366067"/>
            <a:ext cx="1925415" cy="78483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20-003 </a:t>
            </a:r>
            <a:r>
              <a:rPr lang="en-US" sz="1200" dirty="0"/>
              <a:t>BMS</a:t>
            </a:r>
            <a:r>
              <a:rPr lang="en-US" sz="1200" b="1" dirty="0"/>
              <a:t> </a:t>
            </a:r>
            <a:r>
              <a:rPr lang="en-US" sz="1100" dirty="0"/>
              <a:t>Nivolumab with BCG vs BCG alone for High-Risk Persistent or Recurrent </a:t>
            </a:r>
          </a:p>
        </p:txBody>
      </p:sp>
      <p:sp>
        <p:nvSpPr>
          <p:cNvPr id="60" name="Line 22">
            <a:extLst>
              <a:ext uri="{FF2B5EF4-FFF2-40B4-BE49-F238E27FC236}">
                <a16:creationId xmlns:a16="http://schemas.microsoft.com/office/drawing/2014/main" id="{7C90DBAA-1B48-486F-9459-6CE172241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5688" y="603633"/>
            <a:ext cx="81624" cy="78631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2" name="Line 22">
            <a:extLst>
              <a:ext uri="{FF2B5EF4-FFF2-40B4-BE49-F238E27FC236}">
                <a16:creationId xmlns:a16="http://schemas.microsoft.com/office/drawing/2014/main" id="{0EC1E078-1D50-405A-825A-A6FF271F89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6265" y="570667"/>
            <a:ext cx="11934" cy="1156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7DC519-9C81-4727-AC74-B72709166003}"/>
              </a:ext>
            </a:extLst>
          </p:cNvPr>
          <p:cNvSpPr txBox="1"/>
          <p:nvPr/>
        </p:nvSpPr>
        <p:spPr>
          <a:xfrm>
            <a:off x="3695410" y="1879902"/>
            <a:ext cx="2007876" cy="830997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20-0035 </a:t>
            </a:r>
            <a:r>
              <a:rPr lang="en-US" sz="1200" dirty="0"/>
              <a:t>SGN22E-003 randomized EV + </a:t>
            </a:r>
            <a:r>
              <a:rPr lang="en-US" sz="1200" dirty="0" err="1"/>
              <a:t>Pembro</a:t>
            </a:r>
            <a:r>
              <a:rPr lang="en-US" sz="1200" dirty="0"/>
              <a:t>, EV + </a:t>
            </a:r>
            <a:r>
              <a:rPr lang="en-US" sz="1200" dirty="0" err="1"/>
              <a:t>Pembro</a:t>
            </a:r>
            <a:r>
              <a:rPr lang="en-US" sz="1200" dirty="0"/>
              <a:t> + Cis/Carbo or Gem +</a:t>
            </a:r>
            <a:r>
              <a:rPr lang="en-US" sz="1200" dirty="0" err="1"/>
              <a:t>Cisp</a:t>
            </a:r>
            <a:r>
              <a:rPr lang="en-US" sz="1200" dirty="0"/>
              <a:t>/Carbo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329F4B3-45E8-49B4-823D-80AFF3772556}"/>
              </a:ext>
            </a:extLst>
          </p:cNvPr>
          <p:cNvSpPr txBox="1"/>
          <p:nvPr/>
        </p:nvSpPr>
        <p:spPr>
          <a:xfrm>
            <a:off x="4980799" y="4902394"/>
            <a:ext cx="1926380" cy="1015663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20-0035 </a:t>
            </a:r>
            <a:r>
              <a:rPr lang="en-US" sz="1200" dirty="0"/>
              <a:t>SGN22E-003 randomized EV + </a:t>
            </a:r>
            <a:r>
              <a:rPr lang="en-US" sz="1200" dirty="0" err="1"/>
              <a:t>Pembro</a:t>
            </a:r>
            <a:r>
              <a:rPr lang="en-US" sz="1200" dirty="0"/>
              <a:t>, EV + </a:t>
            </a:r>
            <a:r>
              <a:rPr lang="en-US" sz="1200" dirty="0" err="1"/>
              <a:t>Pembro</a:t>
            </a:r>
            <a:r>
              <a:rPr lang="en-US" sz="1200" dirty="0"/>
              <a:t> + Cis/Carbo or Gem +</a:t>
            </a:r>
            <a:r>
              <a:rPr lang="en-US" sz="1200" dirty="0" err="1"/>
              <a:t>Cisp</a:t>
            </a:r>
            <a:r>
              <a:rPr lang="en-US" sz="1200" dirty="0"/>
              <a:t>/Carbo)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429000" y="457200"/>
            <a:ext cx="2420785" cy="4572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Kidney Cancer 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2363963" y="1622900"/>
            <a:ext cx="914400" cy="3810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Adjuvant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5486400" y="1600200"/>
            <a:ext cx="1143000" cy="3810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Metastatic</a:t>
            </a: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4047739" y="3040505"/>
            <a:ext cx="914400" cy="228600"/>
          </a:xfrm>
          <a:prstGeom prst="flowChartProcess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1</a:t>
            </a:r>
            <a:r>
              <a:rPr lang="en-US" sz="1400" b="1" baseline="30000" dirty="0"/>
              <a:t>st</a:t>
            </a:r>
            <a:r>
              <a:rPr lang="en-US" sz="1400" b="1" dirty="0"/>
              <a:t> Line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6967637" y="2752777"/>
            <a:ext cx="1676400" cy="3810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Subsequent Line</a:t>
            </a:r>
          </a:p>
        </p:txBody>
      </p:sp>
      <p:cxnSp>
        <p:nvCxnSpPr>
          <p:cNvPr id="4107" name="AutoShape 13"/>
          <p:cNvCxnSpPr>
            <a:cxnSpLocks noChangeShapeType="1"/>
          </p:cNvCxnSpPr>
          <p:nvPr/>
        </p:nvCxnSpPr>
        <p:spPr bwMode="auto">
          <a:xfrm flipH="1">
            <a:off x="2895601" y="1176859"/>
            <a:ext cx="3162301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08" name="AutoShape 14"/>
          <p:cNvCxnSpPr>
            <a:cxnSpLocks noChangeShapeType="1"/>
            <a:endCxn id="4100" idx="0"/>
          </p:cNvCxnSpPr>
          <p:nvPr/>
        </p:nvCxnSpPr>
        <p:spPr bwMode="auto">
          <a:xfrm>
            <a:off x="6057900" y="1176859"/>
            <a:ext cx="0" cy="42334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10" name="AutoShape 18"/>
          <p:cNvCxnSpPr>
            <a:cxnSpLocks noChangeShapeType="1"/>
          </p:cNvCxnSpPr>
          <p:nvPr/>
        </p:nvCxnSpPr>
        <p:spPr bwMode="auto">
          <a:xfrm flipH="1">
            <a:off x="4736310" y="2578460"/>
            <a:ext cx="2744678" cy="18299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11" name="AutoShape 19"/>
          <p:cNvCxnSpPr>
            <a:cxnSpLocks noChangeShapeType="1"/>
          </p:cNvCxnSpPr>
          <p:nvPr/>
        </p:nvCxnSpPr>
        <p:spPr bwMode="auto">
          <a:xfrm>
            <a:off x="4731131" y="2738213"/>
            <a:ext cx="0" cy="275852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AutoShape 20"/>
          <p:cNvSpPr>
            <a:spLocks noChangeArrowheads="1"/>
          </p:cNvSpPr>
          <p:nvPr/>
        </p:nvSpPr>
        <p:spPr bwMode="auto">
          <a:xfrm>
            <a:off x="512692" y="5893050"/>
            <a:ext cx="1628405" cy="304799"/>
          </a:xfrm>
          <a:prstGeom prst="flowChartProcess">
            <a:avLst/>
          </a:prstGeom>
          <a:noFill/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Green–Study Open</a:t>
            </a:r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525706" y="6296996"/>
            <a:ext cx="1618935" cy="304800"/>
          </a:xfrm>
          <a:prstGeom prst="flowChartProcess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RED–Study Pending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6400800" y="152400"/>
            <a:ext cx="2623715" cy="4572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Testicular Cancer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799"/>
            <a:ext cx="2895600" cy="320675"/>
          </a:xfrm>
        </p:spPr>
        <p:txBody>
          <a:bodyPr/>
          <a:lstStyle/>
          <a:p>
            <a:pPr>
              <a:defRPr/>
            </a:pPr>
            <a:r>
              <a:rPr lang="en-US" sz="1100" dirty="0"/>
              <a:t>7-FEB-2020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05497" y="3251702"/>
            <a:ext cx="2437356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16-2300</a:t>
            </a:r>
            <a:r>
              <a:rPr lang="en-US" sz="1200" dirty="0"/>
              <a:t> IIT </a:t>
            </a:r>
            <a:r>
              <a:rPr lang="en-US" sz="1200" dirty="0" err="1"/>
              <a:t>Pembro</a:t>
            </a:r>
            <a:r>
              <a:rPr lang="en-US" sz="1200" dirty="0"/>
              <a:t> + </a:t>
            </a:r>
            <a:r>
              <a:rPr lang="en-US" sz="1200" dirty="0" err="1"/>
              <a:t>cabozanitib</a:t>
            </a:r>
            <a:r>
              <a:rPr lang="en-US" sz="1200" dirty="0"/>
              <a:t> in </a:t>
            </a:r>
            <a:r>
              <a:rPr lang="en-US" sz="1200" dirty="0" err="1"/>
              <a:t>mRCC</a:t>
            </a:r>
            <a:endParaRPr lang="en-US" sz="1200" dirty="0"/>
          </a:p>
        </p:txBody>
      </p:sp>
      <p:sp>
        <p:nvSpPr>
          <p:cNvPr id="31" name="AutoShape 20"/>
          <p:cNvSpPr>
            <a:spLocks noChangeArrowheads="1"/>
          </p:cNvSpPr>
          <p:nvPr/>
        </p:nvSpPr>
        <p:spPr bwMode="auto">
          <a:xfrm>
            <a:off x="512692" y="5485049"/>
            <a:ext cx="1628405" cy="304799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Grey- on hold</a:t>
            </a:r>
          </a:p>
        </p:txBody>
      </p:sp>
      <p:cxnSp>
        <p:nvCxnSpPr>
          <p:cNvPr id="37" name="AutoShape 14">
            <a:extLst>
              <a:ext uri="{FF2B5EF4-FFF2-40B4-BE49-F238E27FC236}">
                <a16:creationId xmlns:a16="http://schemas.microsoft.com/office/drawing/2014/main" id="{99ED4E66-08B0-4A56-9C29-CF79B67F17F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95601" y="1176859"/>
            <a:ext cx="0" cy="43469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AutoShape 19">
            <a:extLst>
              <a:ext uri="{FF2B5EF4-FFF2-40B4-BE49-F238E27FC236}">
                <a16:creationId xmlns:a16="http://schemas.microsoft.com/office/drawing/2014/main" id="{B9CBBBF9-CCFD-4792-95B3-975FDD6476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80988" y="2561704"/>
            <a:ext cx="0" cy="16768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AutoShape 14">
            <a:extLst>
              <a:ext uri="{FF2B5EF4-FFF2-40B4-BE49-F238E27FC236}">
                <a16:creationId xmlns:a16="http://schemas.microsoft.com/office/drawing/2014/main" id="{3192D2E3-8180-4F0B-8B6E-3E89D5DDA521}"/>
              </a:ext>
            </a:extLst>
          </p:cNvPr>
          <p:cNvCxnSpPr>
            <a:cxnSpLocks noChangeShapeType="1"/>
            <a:stCxn id="4100" idx="2"/>
          </p:cNvCxnSpPr>
          <p:nvPr/>
        </p:nvCxnSpPr>
        <p:spPr bwMode="auto">
          <a:xfrm>
            <a:off x="6057900" y="1981200"/>
            <a:ext cx="0" cy="648146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AutoShape 14">
            <a:extLst>
              <a:ext uri="{FF2B5EF4-FFF2-40B4-BE49-F238E27FC236}">
                <a16:creationId xmlns:a16="http://schemas.microsoft.com/office/drawing/2014/main" id="{C26C322C-097A-42BC-B16D-8202063763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67200" y="914400"/>
            <a:ext cx="0" cy="262459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7210006-CC28-4495-8460-8F901B89EFBD}"/>
              </a:ext>
            </a:extLst>
          </p:cNvPr>
          <p:cNvSpPr txBox="1"/>
          <p:nvPr/>
        </p:nvSpPr>
        <p:spPr>
          <a:xfrm>
            <a:off x="3338709" y="3358063"/>
            <a:ext cx="2276084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16-2300</a:t>
            </a:r>
            <a:r>
              <a:rPr lang="en-US" sz="1200" dirty="0"/>
              <a:t> IIT </a:t>
            </a:r>
            <a:r>
              <a:rPr lang="en-US" sz="1200" dirty="0" err="1"/>
              <a:t>Pembro</a:t>
            </a:r>
            <a:r>
              <a:rPr lang="en-US" sz="1200" dirty="0"/>
              <a:t> + </a:t>
            </a:r>
            <a:r>
              <a:rPr lang="en-US" sz="1200" dirty="0" err="1"/>
              <a:t>cabozanitib</a:t>
            </a:r>
            <a:r>
              <a:rPr lang="en-US" sz="1200" dirty="0"/>
              <a:t> in </a:t>
            </a:r>
            <a:r>
              <a:rPr lang="en-US" sz="1200" dirty="0" err="1"/>
              <a:t>mRCC</a:t>
            </a:r>
            <a:endParaRPr lang="en-US" sz="1200" dirty="0"/>
          </a:p>
        </p:txBody>
      </p:sp>
      <p:sp>
        <p:nvSpPr>
          <p:cNvPr id="47" name="AutoShape 26">
            <a:extLst>
              <a:ext uri="{FF2B5EF4-FFF2-40B4-BE49-F238E27FC236}">
                <a16:creationId xmlns:a16="http://schemas.microsoft.com/office/drawing/2014/main" id="{4386C69D-B94D-492E-97A8-8480B22EA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9041" y="5999914"/>
            <a:ext cx="2471623" cy="76596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b="1" dirty="0"/>
              <a:t>Phase 1 options email:</a:t>
            </a:r>
          </a:p>
          <a:p>
            <a:pPr algn="ctr"/>
            <a:r>
              <a:rPr lang="en-US" sz="1000" b="1" dirty="0">
                <a:hlinkClick r:id="rId2"/>
              </a:rPr>
              <a:t>Elaine.Lam@ucdenver.edu</a:t>
            </a:r>
            <a:endParaRPr lang="en-US" sz="1000" b="1" dirty="0"/>
          </a:p>
          <a:p>
            <a:pPr algn="ctr"/>
            <a:r>
              <a:rPr lang="en-US" sz="1000" b="1" dirty="0"/>
              <a:t>Molecular Oncology Therapeutic options</a:t>
            </a:r>
          </a:p>
          <a:p>
            <a:pPr algn="ctr"/>
            <a:r>
              <a:rPr lang="en-US" sz="1000" b="1" dirty="0"/>
              <a:t>email:</a:t>
            </a:r>
          </a:p>
          <a:p>
            <a:pPr algn="ctr"/>
            <a:endParaRPr lang="en-US" sz="10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9CF9C5E-E638-4A85-9658-00E581741304}"/>
              </a:ext>
            </a:extLst>
          </p:cNvPr>
          <p:cNvSpPr txBox="1"/>
          <p:nvPr/>
        </p:nvSpPr>
        <p:spPr>
          <a:xfrm>
            <a:off x="3328793" y="3926685"/>
            <a:ext cx="2286000" cy="569387"/>
          </a:xfrm>
          <a:prstGeom prst="rect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19-0048</a:t>
            </a:r>
            <a:r>
              <a:rPr lang="en-US" sz="1000" dirty="0"/>
              <a:t> AREN1721 </a:t>
            </a:r>
            <a:r>
              <a:rPr lang="en-US" sz="1000" dirty="0" err="1"/>
              <a:t>Axitinib</a:t>
            </a:r>
            <a:r>
              <a:rPr lang="en-US" sz="1000" dirty="0"/>
              <a:t> vs. </a:t>
            </a:r>
            <a:r>
              <a:rPr lang="en-US" sz="1000" dirty="0" err="1"/>
              <a:t>nivo</a:t>
            </a:r>
            <a:r>
              <a:rPr lang="en-US" sz="1000" dirty="0"/>
              <a:t> vs. </a:t>
            </a:r>
            <a:r>
              <a:rPr lang="en-US" sz="1000" dirty="0" err="1"/>
              <a:t>axitinib</a:t>
            </a:r>
            <a:r>
              <a:rPr lang="en-US" sz="1000" dirty="0"/>
              <a:t>/</a:t>
            </a:r>
            <a:r>
              <a:rPr lang="en-US" sz="1000" dirty="0" err="1"/>
              <a:t>nivo</a:t>
            </a:r>
            <a:r>
              <a:rPr lang="en-US" sz="1000" dirty="0"/>
              <a:t> in </a:t>
            </a:r>
            <a:r>
              <a:rPr lang="en-US" sz="1000" b="1" dirty="0"/>
              <a:t>TFE/translocation </a:t>
            </a:r>
            <a:r>
              <a:rPr lang="en-US" sz="1000" dirty="0"/>
              <a:t>morphology RCC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CF9C5E-E638-4A85-9658-00E581741304}"/>
              </a:ext>
            </a:extLst>
          </p:cNvPr>
          <p:cNvSpPr txBox="1"/>
          <p:nvPr/>
        </p:nvSpPr>
        <p:spPr>
          <a:xfrm>
            <a:off x="268466" y="2138049"/>
            <a:ext cx="2293905" cy="600164"/>
          </a:xfrm>
          <a:prstGeom prst="rect">
            <a:avLst/>
          </a:prstGeom>
          <a:solidFill>
            <a:schemeClr val="bg1"/>
          </a:solidFill>
          <a:ln w="635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17-0406 ECOG-ACRIN EA8143 PROSPER</a:t>
            </a:r>
            <a:r>
              <a:rPr lang="en-US" sz="1100" dirty="0"/>
              <a:t> – Perioperative Nivolumab vs Observation</a:t>
            </a:r>
            <a:endParaRPr lang="en-US" sz="1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176AAC-CD85-4A0B-9DF1-101FFA7711F5}"/>
              </a:ext>
            </a:extLst>
          </p:cNvPr>
          <p:cNvSpPr txBox="1"/>
          <p:nvPr/>
        </p:nvSpPr>
        <p:spPr>
          <a:xfrm>
            <a:off x="2714773" y="2150022"/>
            <a:ext cx="1857228" cy="600164"/>
          </a:xfrm>
          <a:prstGeom prst="rect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19-0905 Checkmate 914 </a:t>
            </a:r>
            <a:r>
              <a:rPr lang="en-US" sz="1100" dirty="0"/>
              <a:t>Randomized </a:t>
            </a:r>
            <a:r>
              <a:rPr lang="en-US" sz="1100" dirty="0" err="1"/>
              <a:t>Nivo</a:t>
            </a:r>
            <a:r>
              <a:rPr lang="en-US" sz="1100" dirty="0"/>
              <a:t> + </a:t>
            </a:r>
            <a:r>
              <a:rPr lang="en-US" sz="1100" dirty="0" err="1"/>
              <a:t>Ipi</a:t>
            </a:r>
            <a:r>
              <a:rPr lang="en-US" sz="1100" dirty="0"/>
              <a:t> vs placebo post nephrectomy</a:t>
            </a:r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6CDA89-31CF-4B82-AC09-2544C2A33DE2}"/>
              </a:ext>
            </a:extLst>
          </p:cNvPr>
          <p:cNvSpPr txBox="1"/>
          <p:nvPr/>
        </p:nvSpPr>
        <p:spPr>
          <a:xfrm>
            <a:off x="539688" y="4907599"/>
            <a:ext cx="1628405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Also open at UCH North and South</a:t>
            </a:r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F8E8338-ED19-41CC-96BC-189DE3AF3139}"/>
              </a:ext>
            </a:extLst>
          </p:cNvPr>
          <p:cNvSpPr txBox="1"/>
          <p:nvPr/>
        </p:nvSpPr>
        <p:spPr>
          <a:xfrm>
            <a:off x="3322138" y="4603029"/>
            <a:ext cx="2292655" cy="861774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19-1913</a:t>
            </a:r>
            <a:r>
              <a:rPr lang="en-US" sz="1000" dirty="0"/>
              <a:t> </a:t>
            </a:r>
            <a:r>
              <a:rPr lang="en-US" sz="1000" b="1" dirty="0"/>
              <a:t>Alliance A031704 </a:t>
            </a:r>
            <a:r>
              <a:rPr lang="en-US" sz="1000" dirty="0"/>
              <a:t>Nivolumab and Ipilimumab followed nivolumab vs </a:t>
            </a:r>
            <a:r>
              <a:rPr lang="en-US" sz="1000" dirty="0" err="1"/>
              <a:t>cabozantinib</a:t>
            </a:r>
            <a:r>
              <a:rPr lang="en-US" sz="1000" dirty="0"/>
              <a:t> w/nivolumab in </a:t>
            </a:r>
            <a:r>
              <a:rPr lang="en-US" sz="1000" dirty="0" err="1"/>
              <a:t>mRCC</a:t>
            </a:r>
            <a:r>
              <a:rPr lang="en-US" sz="1000" dirty="0"/>
              <a:t> (also open HRH and LT)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7AF28A0-AFDB-4D61-AFDF-5BA1ABC4C4AE}"/>
              </a:ext>
            </a:extLst>
          </p:cNvPr>
          <p:cNvSpPr txBox="1"/>
          <p:nvPr/>
        </p:nvSpPr>
        <p:spPr>
          <a:xfrm>
            <a:off x="6605497" y="4807594"/>
            <a:ext cx="1857228" cy="93871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19-2242 </a:t>
            </a:r>
            <a:r>
              <a:rPr lang="en-US" sz="1100" b="1" dirty="0" err="1"/>
              <a:t>OnQuality</a:t>
            </a:r>
            <a:r>
              <a:rPr lang="en-US" sz="1100" b="1" dirty="0"/>
              <a:t> </a:t>
            </a:r>
          </a:p>
          <a:p>
            <a:pPr algn="ctr"/>
            <a:r>
              <a:rPr lang="en-US" sz="1100" dirty="0"/>
              <a:t>Safety and efficacy of OQL011 on VEGFR associated Hand-Foot skin reaction </a:t>
            </a:r>
            <a:endParaRPr lang="en-US" sz="1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5672C7-627E-499B-8855-706475CFB579}"/>
              </a:ext>
            </a:extLst>
          </p:cNvPr>
          <p:cNvSpPr txBox="1"/>
          <p:nvPr/>
        </p:nvSpPr>
        <p:spPr>
          <a:xfrm>
            <a:off x="6561985" y="3819728"/>
            <a:ext cx="2437356" cy="46166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19-2445 Merck MK6482-005 </a:t>
            </a:r>
            <a:r>
              <a:rPr lang="en-US" sz="1200" dirty="0" err="1"/>
              <a:t>mRCC</a:t>
            </a:r>
            <a:endParaRPr lang="en-US" sz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119422E-2055-4A1B-8725-7283DEF0A3FD}"/>
              </a:ext>
            </a:extLst>
          </p:cNvPr>
          <p:cNvSpPr txBox="1"/>
          <p:nvPr/>
        </p:nvSpPr>
        <p:spPr>
          <a:xfrm>
            <a:off x="6561985" y="4387754"/>
            <a:ext cx="2437356" cy="276999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18-0031</a:t>
            </a:r>
            <a:r>
              <a:rPr lang="en-US" sz="1200" dirty="0"/>
              <a:t> </a:t>
            </a:r>
            <a:r>
              <a:rPr lang="en-US" sz="1100" dirty="0"/>
              <a:t>BMS Ph I TIM3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83729</TotalTime>
  <Words>571</Words>
  <Application>Microsoft Office PowerPoint</Application>
  <PresentationFormat>On-screen Show (4:3)</PresentationFormat>
  <Paragraphs>104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>University of Colorado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Scriber, Kerry H</dc:creator>
  <cp:lastModifiedBy>Swing, Robyn</cp:lastModifiedBy>
  <cp:revision>649</cp:revision>
  <cp:lastPrinted>2020-02-07T15:59:54Z</cp:lastPrinted>
  <dcterms:created xsi:type="dcterms:W3CDTF">2010-12-08T17:11:44Z</dcterms:created>
  <dcterms:modified xsi:type="dcterms:W3CDTF">2020-02-07T18:52:50Z</dcterms:modified>
</cp:coreProperties>
</file>