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Amatic SC"/>
      <p:regular r:id="rId27"/>
      <p:bold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Source Code Pro"/>
      <p:regular r:id="rId33"/>
      <p:bold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DB587F4-0F72-4883-9FDC-5A5BFEEA15FE}">
  <a:tblStyle styleId="{ADB587F4-0F72-4883-9FDC-5A5BFEEA15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4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3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6.xml"/><Relationship Id="rId35" Type="http://schemas.openxmlformats.org/officeDocument/2006/relationships/font" Target="fonts/Oswald-regular.fntdata"/><Relationship Id="rId12" Type="http://schemas.openxmlformats.org/officeDocument/2006/relationships/slide" Target="slides/slide5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Oswald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Nunito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·</a:t>
            </a:r>
            <a:r>
              <a:rPr lang="en" sz="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">
                <a:highlight>
                  <a:srgbClr val="FFFFFF"/>
                </a:highlight>
              </a:rPr>
              <a:t>Dirt still in wound</a:t>
            </a:r>
            <a:endParaRPr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·</a:t>
            </a:r>
            <a:r>
              <a:rPr lang="en" sz="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">
                <a:highlight>
                  <a:srgbClr val="FFFFFF"/>
                </a:highlight>
              </a:rPr>
              <a:t>Cut by (rusty) metal or soil</a:t>
            </a:r>
            <a:endParaRPr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·</a:t>
            </a:r>
            <a:r>
              <a:rPr lang="en" sz="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">
                <a:highlight>
                  <a:srgbClr val="FFFFFF"/>
                </a:highlight>
              </a:rPr>
              <a:t>Bites</a:t>
            </a:r>
            <a:endParaRPr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·</a:t>
            </a:r>
            <a:r>
              <a:rPr lang="en" sz="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">
                <a:highlight>
                  <a:srgbClr val="FFFFFF"/>
                </a:highlight>
              </a:rPr>
              <a:t>Puncture wounds</a:t>
            </a:r>
            <a:endParaRPr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·</a:t>
            </a:r>
            <a:r>
              <a:rPr lang="en" sz="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">
                <a:highlight>
                  <a:srgbClr val="FFFFFF"/>
                </a:highlight>
              </a:rPr>
              <a:t>Visible bone/tendon</a:t>
            </a:r>
            <a:endParaRPr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·</a:t>
            </a:r>
            <a:r>
              <a:rPr lang="en" sz="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">
                <a:highlight>
                  <a:srgbClr val="FFFFFF"/>
                </a:highlight>
              </a:rPr>
              <a:t>Profuse/prolonged bleeding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Shape 15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Shape 16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80" name="Shape 180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Shape 20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Shape 20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08" name="Shape 208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Urban Peak PEAK</a:t>
            </a:r>
            <a:endParaRPr b="1" sz="4800"/>
          </a:p>
        </p:txBody>
      </p:sp>
      <p:sp>
        <p:nvSpPr>
          <p:cNvPr id="225" name="Shape 2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Robin Harland, Tyler Reinking, and Vivianne Andersen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What Interested Clients</a:t>
            </a:r>
            <a:endParaRPr b="1" u="sng"/>
          </a:p>
        </p:txBody>
      </p:sp>
      <p:graphicFrame>
        <p:nvGraphicFramePr>
          <p:cNvPr id="289" name="Shape 289"/>
          <p:cNvGraphicFramePr/>
          <p:nvPr/>
        </p:nvGraphicFramePr>
        <p:xfrm>
          <a:off x="952500" y="194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{ADB587F4-0F72-4883-9FDC-5A5BFEEA15FE}</a:tableStyleId>
              </a:tblPr>
              <a:tblGrid>
                <a:gridCol w="5547425"/>
                <a:gridCol w="5660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alking to a friend who may be depressed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 MJ/etoh does to body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 to get health care; how to find a doctor; how is UC different from ED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 is diabetes?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 does eating healthy really mean?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ifferent jobs in healthcare and what it takes to get one?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290" name="Shape 290"/>
          <p:cNvSpPr/>
          <p:nvPr/>
        </p:nvSpPr>
        <p:spPr>
          <a:xfrm>
            <a:off x="7268600" y="786474"/>
            <a:ext cx="1622506" cy="343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Headaches</a:t>
            </a:r>
          </a:p>
        </p:txBody>
      </p:sp>
      <p:sp>
        <p:nvSpPr>
          <p:cNvPr id="291" name="Shape 291"/>
          <p:cNvSpPr/>
          <p:nvPr/>
        </p:nvSpPr>
        <p:spPr>
          <a:xfrm>
            <a:off x="411600" y="4581500"/>
            <a:ext cx="2732353" cy="278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Bacteria-antibiotics</a:t>
            </a:r>
          </a:p>
        </p:txBody>
      </p:sp>
      <p:sp>
        <p:nvSpPr>
          <p:cNvPr id="292" name="Shape 292"/>
          <p:cNvSpPr/>
          <p:nvPr/>
        </p:nvSpPr>
        <p:spPr>
          <a:xfrm>
            <a:off x="2678652" y="389849"/>
            <a:ext cx="3891456" cy="343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Dealing with internal emotions</a:t>
            </a:r>
          </a:p>
        </p:txBody>
      </p:sp>
      <p:sp>
        <p:nvSpPr>
          <p:cNvPr id="293" name="Shape 293"/>
          <p:cNvSpPr/>
          <p:nvPr/>
        </p:nvSpPr>
        <p:spPr>
          <a:xfrm>
            <a:off x="178925" y="2612476"/>
            <a:ext cx="773575" cy="343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Stress</a:t>
            </a:r>
          </a:p>
        </p:txBody>
      </p:sp>
      <p:sp>
        <p:nvSpPr>
          <p:cNvPr id="294" name="Shape 294"/>
          <p:cNvSpPr/>
          <p:nvPr/>
        </p:nvSpPr>
        <p:spPr>
          <a:xfrm>
            <a:off x="7268600" y="2612477"/>
            <a:ext cx="1056246" cy="343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Tinnitus</a:t>
            </a:r>
          </a:p>
        </p:txBody>
      </p:sp>
      <p:sp>
        <p:nvSpPr>
          <p:cNvPr id="295" name="Shape 295"/>
          <p:cNvSpPr/>
          <p:nvPr/>
        </p:nvSpPr>
        <p:spPr>
          <a:xfrm>
            <a:off x="251000" y="1456578"/>
            <a:ext cx="3584626" cy="343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How drugs affect the body</a:t>
            </a:r>
          </a:p>
        </p:txBody>
      </p:sp>
      <p:sp>
        <p:nvSpPr>
          <p:cNvPr id="296" name="Shape 296"/>
          <p:cNvSpPr/>
          <p:nvPr/>
        </p:nvSpPr>
        <p:spPr>
          <a:xfrm>
            <a:off x="5397972" y="1207277"/>
            <a:ext cx="1730702" cy="420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Self expression</a:t>
            </a:r>
          </a:p>
        </p:txBody>
      </p:sp>
      <p:sp>
        <p:nvSpPr>
          <p:cNvPr id="297" name="Shape 297"/>
          <p:cNvSpPr/>
          <p:nvPr/>
        </p:nvSpPr>
        <p:spPr>
          <a:xfrm>
            <a:off x="4233775" y="4439200"/>
            <a:ext cx="3814728" cy="278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How to determine sickness</a:t>
            </a:r>
          </a:p>
        </p:txBody>
      </p:sp>
      <p:sp>
        <p:nvSpPr>
          <p:cNvPr id="298" name="Shape 298"/>
          <p:cNvSpPr/>
          <p:nvPr/>
        </p:nvSpPr>
        <p:spPr>
          <a:xfrm>
            <a:off x="411600" y="567100"/>
            <a:ext cx="1432049" cy="2784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Eating disorders</a:t>
            </a:r>
          </a:p>
        </p:txBody>
      </p:sp>
      <p:sp>
        <p:nvSpPr>
          <p:cNvPr id="299" name="Shape 299"/>
          <p:cNvSpPr/>
          <p:nvPr/>
        </p:nvSpPr>
        <p:spPr>
          <a:xfrm>
            <a:off x="6729775" y="1699474"/>
            <a:ext cx="2133891" cy="343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Physical Therapy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818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Forward...</a:t>
            </a:r>
            <a:endParaRPr/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197075" y="754000"/>
            <a:ext cx="47835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Establishment of system/curriculum for future CSB PEAK project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Offer </a:t>
            </a:r>
            <a:r>
              <a:rPr lang="en" sz="1800"/>
              <a:t>resources</a:t>
            </a:r>
            <a:r>
              <a:rPr lang="en" sz="1800"/>
              <a:t> and relational strength with this community partner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Curriculum could be built upon and adjusted per resident interests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Turnover of residents allows for reuse of powerpoints </a:t>
            </a:r>
            <a:endParaRPr sz="1800"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50" y="3354399"/>
            <a:ext cx="4014376" cy="14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Community Partner...</a:t>
            </a:r>
            <a:endParaRPr/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77275" y="1990725"/>
            <a:ext cx="5328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Mission statement: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To ignite the potential in youth to exit homelessness and create self-determined, fulfilled, lives</a:t>
            </a:r>
            <a:endParaRPr sz="2400"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550" y="712038"/>
            <a:ext cx="3181650" cy="2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Needs We Sought to Address</a:t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463250" y="1800200"/>
            <a:ext cx="3861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Health Literacy deficits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Relationships with healthcare personnel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Volunteer services (cooking meals, mostly)</a:t>
            </a:r>
            <a:endParaRPr sz="2400"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46" y="1505075"/>
            <a:ext cx="3861600" cy="25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Goals:</a:t>
            </a:r>
            <a:endParaRPr/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04850" y="1701400"/>
            <a:ext cx="519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Collaborate with Urban Peak to provide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Education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Meals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Build relationships with residents</a:t>
            </a:r>
            <a:endParaRPr sz="2400"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175" y="715900"/>
            <a:ext cx="2824351" cy="188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Did:</a:t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819150" y="15728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Served dinners to 59 residents and 11 staff members over 4 visits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Facilitated a discussion about health topics to 17 of the residents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First aid and when to seek treatment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Exercise, diet, wellness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Mental Health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930750" y="275825"/>
            <a:ext cx="7282500" cy="12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And your knee looks like this</a:t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414" y="1631525"/>
            <a:ext cx="2823172" cy="335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>
            <p:ph type="title"/>
          </p:nvPr>
        </p:nvSpPr>
        <p:spPr>
          <a:xfrm>
            <a:off x="6281000" y="3394825"/>
            <a:ext cx="2766600" cy="12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do you decide whether to go to the ER?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Myth or Reality…..</a:t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Fat is bad for you</a:t>
            </a:r>
            <a:endParaRPr b="1" sz="18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0" lvl="0" marL="0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“Going vegetarian” will help you lose weight and be healthier.</a:t>
            </a:r>
            <a:endParaRPr sz="18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chemeClr val="lt1"/>
                </a:highlight>
              </a:rPr>
              <a:t>Choosing foods that are gluten-free will help you eat healthier.</a:t>
            </a:r>
            <a:endParaRPr b="1" sz="1800">
              <a:highlight>
                <a:schemeClr val="lt1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>
              <a:highlight>
                <a:schemeClr val="lt1"/>
              </a:highlight>
            </a:endParaRPr>
          </a:p>
          <a:p>
            <a:pPr indent="0" lvl="0" marL="0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Cooking food in a microwave is just as  healthy as cooking in an oven. </a:t>
            </a:r>
            <a:endParaRPr sz="18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lnSpc>
                <a:spcPct val="159375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idx="2" type="body"/>
          </p:nvPr>
        </p:nvSpPr>
        <p:spPr>
          <a:xfrm>
            <a:off x="4743025" y="787225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chemeClr val="lt1"/>
                </a:highlight>
              </a:rPr>
              <a:t>Grain products  (bread, pasta, and rice) are fattening.</a:t>
            </a:r>
            <a:endParaRPr b="1" sz="1800">
              <a:highlight>
                <a:schemeClr val="lt1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highlight>
                <a:schemeClr val="lt1"/>
              </a:highlight>
            </a:endParaRPr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You can have a healthy diet and still eat your favorite _____ (sweet, fried food, salty food, etc.)</a:t>
            </a:r>
            <a:endParaRPr sz="18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/>
              <a:t>You should avoid Nuts because they are Fattening</a:t>
            </a:r>
            <a:endParaRPr b="1" sz="1800"/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Red meat is bad for your health </a:t>
            </a:r>
            <a:endParaRPr sz="180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04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Clients Told Us:</a:t>
            </a:r>
            <a:endParaRPr/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0" l="16357" r="12741" t="0"/>
          <a:stretch/>
        </p:blipFill>
        <p:spPr>
          <a:xfrm>
            <a:off x="3246313" y="1761339"/>
            <a:ext cx="2651375" cy="295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 b="0" l="21845" r="19382" t="0"/>
          <a:stretch/>
        </p:blipFill>
        <p:spPr>
          <a:xfrm>
            <a:off x="6113587" y="1741750"/>
            <a:ext cx="2651368" cy="29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 b="0" l="1923" r="1913" t="0"/>
          <a:stretch/>
        </p:blipFill>
        <p:spPr>
          <a:xfrm>
            <a:off x="412775" y="1799050"/>
            <a:ext cx="2755284" cy="29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7306525" y="741975"/>
            <a:ext cx="14583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</a:rPr>
              <a:t>Yes</a:t>
            </a:r>
            <a:endParaRPr b="1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No</a:t>
            </a:r>
            <a:endParaRPr b="1">
              <a:solidFill>
                <a:schemeClr val="accent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</a:rPr>
              <a:t>It was ok</a:t>
            </a:r>
            <a:endParaRPr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