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layfair Displ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La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Animate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nSpc>
                <a:spcPct val="115000"/>
              </a:lnSpc>
              <a:spcBef>
                <a:spcPts val="0"/>
              </a:spcBef>
              <a:spcAft>
                <a:spcPts val="0"/>
              </a:spcAft>
              <a:buClr>
                <a:schemeClr val="dk2"/>
              </a:buClr>
              <a:buSzPts val="1400"/>
              <a:buFont typeface="Lato"/>
              <a:buChar char="○"/>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Emphasis</a:t>
            </a:r>
            <a:r>
              <a:rPr lang="en"/>
              <a:t> on volunteer basis of “staff” so they do not have many resources for evaluation of the Clinic. Really give background for when we interviewed patients in regards to timing with the visit. Talk about the CU elective and intent to form a long-term parternship with MMC.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Shape 41"/>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096300" y="1228575"/>
            <a:ext cx="2951400" cy="1584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Mission Medical Center</a:t>
            </a:r>
            <a:endParaRPr/>
          </a:p>
        </p:txBody>
      </p:sp>
      <p:sp>
        <p:nvSpPr>
          <p:cNvPr id="60" name="Shape 60"/>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1500"/>
              <a:t>PEAK Project by Ben Fitzgerald, Jake Fox, Katie Raskob</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1267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Opinions</a:t>
            </a:r>
            <a:endParaRPr/>
          </a:p>
        </p:txBody>
      </p:sp>
      <p:sp>
        <p:nvSpPr>
          <p:cNvPr id="115" name="Shape 115"/>
          <p:cNvSpPr txBox="1"/>
          <p:nvPr>
            <p:ph idx="1" type="body"/>
          </p:nvPr>
        </p:nvSpPr>
        <p:spPr>
          <a:xfrm>
            <a:off x="248050" y="863550"/>
            <a:ext cx="31131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Other Positive Aspects of Mission Medical:</a:t>
            </a:r>
            <a:endParaRPr/>
          </a:p>
          <a:p>
            <a:pPr indent="0" lvl="0" marL="0" rtl="0">
              <a:spcBef>
                <a:spcPts val="1600"/>
              </a:spcBef>
              <a:spcAft>
                <a:spcPts val="0"/>
              </a:spcAft>
              <a:buNone/>
            </a:pPr>
            <a:r>
              <a:rPr lang="en"/>
              <a:t>-100% would recommend to a friend</a:t>
            </a:r>
            <a:endParaRPr/>
          </a:p>
          <a:p>
            <a:pPr indent="0" lvl="0" marL="0" rtl="0">
              <a:spcBef>
                <a:spcPts val="1600"/>
              </a:spcBef>
              <a:spcAft>
                <a:spcPts val="0"/>
              </a:spcAft>
              <a:buNone/>
            </a:pPr>
            <a:r>
              <a:rPr lang="en"/>
              <a:t>-95% had no trouble scheduling visits</a:t>
            </a:r>
            <a:endParaRPr/>
          </a:p>
          <a:p>
            <a:pPr indent="0" lvl="0" marL="0" rtl="0">
              <a:spcBef>
                <a:spcPts val="1600"/>
              </a:spcBef>
              <a:spcAft>
                <a:spcPts val="1600"/>
              </a:spcAft>
              <a:buNone/>
            </a:pPr>
            <a:r>
              <a:rPr lang="en"/>
              <a:t>-reduced public health cost</a:t>
            </a:r>
            <a:endParaRPr/>
          </a:p>
        </p:txBody>
      </p:sp>
      <p:pic>
        <p:nvPicPr>
          <p:cNvPr id="116" name="Shape 116"/>
          <p:cNvPicPr preferRelativeResize="0"/>
          <p:nvPr/>
        </p:nvPicPr>
        <p:blipFill>
          <a:blip r:embed="rId3">
            <a:alphaModFix/>
          </a:blip>
          <a:stretch>
            <a:fillRect/>
          </a:stretch>
        </p:blipFill>
        <p:spPr>
          <a:xfrm>
            <a:off x="3283475" y="929400"/>
            <a:ext cx="5830275" cy="364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248025" y="758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Opinions</a:t>
            </a:r>
            <a:endParaRPr/>
          </a:p>
        </p:txBody>
      </p:sp>
      <p:pic>
        <p:nvPicPr>
          <p:cNvPr id="122" name="Shape 122"/>
          <p:cNvPicPr preferRelativeResize="0"/>
          <p:nvPr/>
        </p:nvPicPr>
        <p:blipFill>
          <a:blip r:embed="rId3">
            <a:alphaModFix/>
          </a:blip>
          <a:stretch>
            <a:fillRect/>
          </a:stretch>
        </p:blipFill>
        <p:spPr>
          <a:xfrm>
            <a:off x="1258600" y="648500"/>
            <a:ext cx="6902249" cy="414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2031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Opinions</a:t>
            </a:r>
            <a:endParaRPr/>
          </a:p>
        </p:txBody>
      </p:sp>
      <p:pic>
        <p:nvPicPr>
          <p:cNvPr id="128" name="Shape 128"/>
          <p:cNvPicPr preferRelativeResize="0"/>
          <p:nvPr/>
        </p:nvPicPr>
        <p:blipFill>
          <a:blip r:embed="rId3">
            <a:alphaModFix/>
          </a:blip>
          <a:stretch>
            <a:fillRect/>
          </a:stretch>
        </p:blipFill>
        <p:spPr>
          <a:xfrm>
            <a:off x="1266035" y="775825"/>
            <a:ext cx="6790190" cy="4195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1267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Directions</a:t>
            </a:r>
            <a:endParaRPr/>
          </a:p>
        </p:txBody>
      </p:sp>
      <p:pic>
        <p:nvPicPr>
          <p:cNvPr id="134" name="Shape 134"/>
          <p:cNvPicPr preferRelativeResize="0"/>
          <p:nvPr/>
        </p:nvPicPr>
        <p:blipFill>
          <a:blip r:embed="rId3">
            <a:alphaModFix/>
          </a:blip>
          <a:stretch>
            <a:fillRect/>
          </a:stretch>
        </p:blipFill>
        <p:spPr>
          <a:xfrm>
            <a:off x="1420463" y="699450"/>
            <a:ext cx="6303068" cy="432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Directions</a:t>
            </a:r>
            <a:endParaRPr/>
          </a:p>
        </p:txBody>
      </p:sp>
      <p:sp>
        <p:nvSpPr>
          <p:cNvPr id="140" name="Shape 1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continue QI projects to improve provision of care and provider satisfaction (responsiveness, reduce wait times, streamline paperwork, etc.)</a:t>
            </a:r>
            <a:endParaRPr/>
          </a:p>
          <a:p>
            <a:pPr indent="-342900" lvl="0" marL="457200" rtl="0">
              <a:lnSpc>
                <a:spcPct val="150000"/>
              </a:lnSpc>
              <a:spcBef>
                <a:spcPts val="0"/>
              </a:spcBef>
              <a:spcAft>
                <a:spcPts val="0"/>
              </a:spcAft>
              <a:buSzPts val="1800"/>
              <a:buChar char="●"/>
            </a:pPr>
            <a:r>
              <a:rPr lang="en"/>
              <a:t>conduct needs assessment on expanding in house labs (e.g. iStat grant?)</a:t>
            </a:r>
            <a:endParaRPr/>
          </a:p>
          <a:p>
            <a:pPr indent="-342900" lvl="0" marL="457200" rtl="0">
              <a:lnSpc>
                <a:spcPct val="150000"/>
              </a:lnSpc>
              <a:spcBef>
                <a:spcPts val="0"/>
              </a:spcBef>
              <a:spcAft>
                <a:spcPts val="0"/>
              </a:spcAft>
              <a:buSzPts val="1800"/>
              <a:buChar char="●"/>
            </a:pPr>
            <a:r>
              <a:rPr lang="en"/>
              <a:t>improve public awareness of Mission Medical (via advertising, etc.)</a:t>
            </a:r>
            <a:endParaRPr/>
          </a:p>
          <a:p>
            <a:pPr indent="-342900" lvl="0" marL="457200" rtl="0">
              <a:lnSpc>
                <a:spcPct val="150000"/>
              </a:lnSpc>
              <a:spcBef>
                <a:spcPts val="0"/>
              </a:spcBef>
              <a:spcAft>
                <a:spcPts val="0"/>
              </a:spcAft>
              <a:buSzPts val="1800"/>
              <a:buChar char="●"/>
            </a:pPr>
            <a:r>
              <a:rPr lang="en"/>
              <a:t>More visible information on how to get involved</a:t>
            </a:r>
            <a:endParaRPr/>
          </a:p>
          <a:p>
            <a:pPr indent="-342900" lvl="0" marL="457200" rtl="0">
              <a:lnSpc>
                <a:spcPct val="150000"/>
              </a:lnSpc>
              <a:spcBef>
                <a:spcPts val="0"/>
              </a:spcBef>
              <a:spcAft>
                <a:spcPts val="0"/>
              </a:spcAft>
              <a:buSzPts val="1800"/>
              <a:buChar char="●"/>
            </a:pPr>
            <a:r>
              <a:rPr lang="en"/>
              <a:t>solicit donations for waiting room amenities, such as a coffee/water dispenser, television, etc.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134175"/>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Reflections</a:t>
            </a:r>
            <a:endParaRPr/>
          </a:p>
        </p:txBody>
      </p:sp>
      <p:sp>
        <p:nvSpPr>
          <p:cNvPr id="146" name="Shape 14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Obstacles:</a:t>
            </a:r>
            <a:endParaRPr/>
          </a:p>
          <a:p>
            <a:pPr indent="-317500" lvl="1" marL="914400" rtl="0">
              <a:spcBef>
                <a:spcPts val="0"/>
              </a:spcBef>
              <a:spcAft>
                <a:spcPts val="0"/>
              </a:spcAft>
              <a:buSzPts val="1400"/>
              <a:buChar char="○"/>
            </a:pPr>
            <a:r>
              <a:rPr lang="en"/>
              <a:t>Interviewees were primarily first time patients with less experience with MM</a:t>
            </a:r>
            <a:endParaRPr/>
          </a:p>
          <a:p>
            <a:pPr indent="-317500" lvl="1" marL="914400" rtl="0">
              <a:spcBef>
                <a:spcPts val="0"/>
              </a:spcBef>
              <a:spcAft>
                <a:spcPts val="0"/>
              </a:spcAft>
              <a:buSzPts val="1400"/>
              <a:buChar char="○"/>
            </a:pPr>
            <a:r>
              <a:rPr lang="en"/>
              <a:t>Interviews were only conducted on student run Saturdays</a:t>
            </a:r>
            <a:endParaRPr/>
          </a:p>
          <a:p>
            <a:pPr indent="-317500" lvl="1" marL="914400" rtl="0">
              <a:spcBef>
                <a:spcPts val="0"/>
              </a:spcBef>
              <a:spcAft>
                <a:spcPts val="0"/>
              </a:spcAft>
              <a:buSzPts val="1400"/>
              <a:buChar char="○"/>
            </a:pPr>
            <a:r>
              <a:rPr lang="en"/>
              <a:t>Synthesizing qualitative data is often difficult </a:t>
            </a:r>
            <a:endParaRPr/>
          </a:p>
          <a:p>
            <a:pPr indent="-317500" lvl="1" marL="914400" rtl="0">
              <a:spcBef>
                <a:spcPts val="0"/>
              </a:spcBef>
              <a:spcAft>
                <a:spcPts val="0"/>
              </a:spcAft>
              <a:buSzPts val="1400"/>
              <a:buChar char="○"/>
            </a:pPr>
            <a:r>
              <a:rPr lang="en"/>
              <a:t>Difficult to conduct project in third year of medical school</a:t>
            </a:r>
            <a:endParaRPr/>
          </a:p>
          <a:p>
            <a:pPr indent="0" lvl="0" marL="0" marR="0" rtl="0" algn="l">
              <a:lnSpc>
                <a:spcPct val="115000"/>
              </a:lnSpc>
              <a:spcBef>
                <a:spcPts val="1600"/>
              </a:spcBef>
              <a:spcAft>
                <a:spcPts val="0"/>
              </a:spcAft>
              <a:buNone/>
            </a:pPr>
            <a:r>
              <a:t/>
            </a:r>
            <a:endParaRPr/>
          </a:p>
          <a:p>
            <a:pPr indent="0" lvl="0" marL="0">
              <a:spcBef>
                <a:spcPts val="1600"/>
              </a:spcBef>
              <a:spcAft>
                <a:spcPts val="1600"/>
              </a:spcAft>
              <a:buNone/>
            </a:pPr>
            <a:r>
              <a:t/>
            </a:r>
            <a:endParaRPr/>
          </a:p>
        </p:txBody>
      </p:sp>
      <p:pic>
        <p:nvPicPr>
          <p:cNvPr id="147" name="Shape 147"/>
          <p:cNvPicPr preferRelativeResize="0"/>
          <p:nvPr/>
        </p:nvPicPr>
        <p:blipFill>
          <a:blip r:embed="rId3">
            <a:alphaModFix/>
          </a:blip>
          <a:stretch>
            <a:fillRect/>
          </a:stretch>
        </p:blipFill>
        <p:spPr>
          <a:xfrm>
            <a:off x="2754212" y="2700400"/>
            <a:ext cx="3635585" cy="207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1000"/>
                                        <p:tgtEl>
                                          <p:spTgt spid="14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Reflections</a:t>
            </a:r>
            <a:endParaRPr/>
          </a:p>
        </p:txBody>
      </p:sp>
      <p:sp>
        <p:nvSpPr>
          <p:cNvPr id="153" name="Shape 153"/>
          <p:cNvSpPr txBox="1"/>
          <p:nvPr>
            <p:ph idx="1" type="body"/>
          </p:nvPr>
        </p:nvSpPr>
        <p:spPr>
          <a:xfrm>
            <a:off x="311700" y="1152475"/>
            <a:ext cx="44109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Leadership lessons learned:</a:t>
            </a:r>
            <a:endParaRPr/>
          </a:p>
          <a:p>
            <a:pPr indent="-317500" lvl="1" marL="914400" rtl="0">
              <a:spcBef>
                <a:spcPts val="0"/>
              </a:spcBef>
              <a:spcAft>
                <a:spcPts val="0"/>
              </a:spcAft>
              <a:buSzPts val="1400"/>
              <a:buChar char="○"/>
            </a:pPr>
            <a:r>
              <a:rPr lang="en"/>
              <a:t>Presenting to the MM board of directors showed us that we need to know our audience</a:t>
            </a:r>
            <a:endParaRPr/>
          </a:p>
          <a:p>
            <a:pPr indent="-317500" lvl="1" marL="914400" rtl="0">
              <a:spcBef>
                <a:spcPts val="0"/>
              </a:spcBef>
              <a:spcAft>
                <a:spcPts val="0"/>
              </a:spcAft>
              <a:buSzPts val="1400"/>
              <a:buChar char="○"/>
            </a:pPr>
            <a:r>
              <a:rPr lang="en"/>
              <a:t>It is very important to have shared goals </a:t>
            </a:r>
            <a:endParaRPr/>
          </a:p>
        </p:txBody>
      </p:sp>
      <p:pic>
        <p:nvPicPr>
          <p:cNvPr id="154" name="Shape 154"/>
          <p:cNvPicPr preferRelativeResize="0"/>
          <p:nvPr/>
        </p:nvPicPr>
        <p:blipFill>
          <a:blip r:embed="rId3">
            <a:alphaModFix/>
          </a:blip>
          <a:stretch>
            <a:fillRect/>
          </a:stretch>
        </p:blipFill>
        <p:spPr>
          <a:xfrm>
            <a:off x="5131625" y="1546938"/>
            <a:ext cx="3700675" cy="262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Reflections</a:t>
            </a:r>
            <a:endParaRPr/>
          </a:p>
        </p:txBody>
      </p:sp>
      <p:sp>
        <p:nvSpPr>
          <p:cNvPr id="160" name="Shape 160"/>
          <p:cNvSpPr txBox="1"/>
          <p:nvPr>
            <p:ph idx="1" type="body"/>
          </p:nvPr>
        </p:nvSpPr>
        <p:spPr>
          <a:xfrm>
            <a:off x="311700" y="1152475"/>
            <a:ext cx="3745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Prospects for sustainability:</a:t>
            </a:r>
            <a:endParaRPr/>
          </a:p>
          <a:p>
            <a:pPr indent="-317500" lvl="1" marL="914400" rtl="0">
              <a:spcBef>
                <a:spcPts val="0"/>
              </a:spcBef>
              <a:spcAft>
                <a:spcPts val="0"/>
              </a:spcAft>
              <a:buSzPts val="1400"/>
              <a:buChar char="○"/>
            </a:pPr>
            <a:r>
              <a:rPr lang="en"/>
              <a:t>Future medical student classes will be involved in MMC via the elective and the CSB</a:t>
            </a:r>
            <a:endParaRPr/>
          </a:p>
          <a:p>
            <a:pPr indent="-317500" lvl="1" marL="914400" rtl="0">
              <a:spcBef>
                <a:spcPts val="0"/>
              </a:spcBef>
              <a:spcAft>
                <a:spcPts val="0"/>
              </a:spcAft>
              <a:buSzPts val="1400"/>
              <a:buChar char="○"/>
            </a:pPr>
            <a:r>
              <a:rPr lang="en"/>
              <a:t>Multiple opportunities to make significant change at MM are available, as our project has identified several potential avenues for further improvement</a:t>
            </a:r>
            <a:endParaRPr/>
          </a:p>
        </p:txBody>
      </p:sp>
      <p:pic>
        <p:nvPicPr>
          <p:cNvPr id="161" name="Shape 161"/>
          <p:cNvPicPr preferRelativeResize="0"/>
          <p:nvPr/>
        </p:nvPicPr>
        <p:blipFill>
          <a:blip r:embed="rId3">
            <a:alphaModFix/>
          </a:blip>
          <a:stretch>
            <a:fillRect/>
          </a:stretch>
        </p:blipFill>
        <p:spPr>
          <a:xfrm>
            <a:off x="5052238" y="1647321"/>
            <a:ext cx="3306125" cy="2426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Acknowledgements </a:t>
            </a:r>
            <a:endParaRPr/>
          </a:p>
        </p:txBody>
      </p:sp>
      <p:sp>
        <p:nvSpPr>
          <p:cNvPr id="167" name="Shape 1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Thanks to Barb, Dr. Goncalves, Holly, and all of the staff and volunteers for their help!</a:t>
            </a:r>
            <a:endParaRPr/>
          </a:p>
          <a:p>
            <a:pPr indent="0" lvl="0" marL="0" rtl="0">
              <a:spcBef>
                <a:spcPts val="1600"/>
              </a:spcBef>
              <a:spcAft>
                <a:spcPts val="0"/>
              </a:spcAft>
              <a:buNone/>
            </a:pPr>
            <a:r>
              <a:rPr lang="en"/>
              <a:t>We are excited to continue to grow this partnership with Mission Medical and pursue our shared goal of quality healthcare for uninsured and underinsured patients in Colorado Springs </a:t>
            </a:r>
            <a:endParaRPr/>
          </a:p>
          <a:p>
            <a:pPr indent="0" lvl="0" marL="0" rtl="0">
              <a:spcBef>
                <a:spcPts val="1600"/>
              </a:spcBef>
              <a:spcAft>
                <a:spcPts val="1600"/>
              </a:spcAft>
              <a:buNone/>
            </a:pPr>
            <a:r>
              <a:t/>
            </a:r>
            <a:endParaRPr/>
          </a:p>
        </p:txBody>
      </p:sp>
      <p:pic>
        <p:nvPicPr>
          <p:cNvPr id="168" name="Shape 168"/>
          <p:cNvPicPr preferRelativeResize="0"/>
          <p:nvPr/>
        </p:nvPicPr>
        <p:blipFill>
          <a:blip r:embed="rId3">
            <a:alphaModFix/>
          </a:blip>
          <a:stretch>
            <a:fillRect/>
          </a:stretch>
        </p:blipFill>
        <p:spPr>
          <a:xfrm>
            <a:off x="1176499" y="3151425"/>
            <a:ext cx="1542650" cy="1605025"/>
          </a:xfrm>
          <a:prstGeom prst="rect">
            <a:avLst/>
          </a:prstGeom>
          <a:noFill/>
          <a:ln>
            <a:noFill/>
          </a:ln>
        </p:spPr>
      </p:pic>
      <p:pic>
        <p:nvPicPr>
          <p:cNvPr id="169" name="Shape 169"/>
          <p:cNvPicPr preferRelativeResize="0"/>
          <p:nvPr/>
        </p:nvPicPr>
        <p:blipFill>
          <a:blip r:embed="rId4">
            <a:alphaModFix/>
          </a:blip>
          <a:stretch>
            <a:fillRect/>
          </a:stretch>
        </p:blipFill>
        <p:spPr>
          <a:xfrm>
            <a:off x="3863475" y="3193000"/>
            <a:ext cx="4216550" cy="152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Mission Medical?</a:t>
            </a:r>
            <a:endParaRPr/>
          </a:p>
        </p:txBody>
      </p:sp>
      <p:sp>
        <p:nvSpPr>
          <p:cNvPr id="66" name="Shape 66"/>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Mission Medical Center is a free clinic that has been serving the uninsured and underinsured people of Colorado Springs since 2004.</a:t>
            </a:r>
            <a:endParaRPr/>
          </a:p>
          <a:p>
            <a:pPr indent="-342900" lvl="0" marL="457200" rtl="0">
              <a:spcBef>
                <a:spcPts val="0"/>
              </a:spcBef>
              <a:spcAft>
                <a:spcPts val="0"/>
              </a:spcAft>
              <a:buSzPts val="1800"/>
              <a:buChar char="●"/>
            </a:pPr>
            <a:r>
              <a:rPr lang="en"/>
              <a:t>Services: </a:t>
            </a:r>
            <a:endParaRPr/>
          </a:p>
          <a:p>
            <a:pPr indent="-317500" lvl="1" marL="914400" rtl="0">
              <a:spcBef>
                <a:spcPts val="0"/>
              </a:spcBef>
              <a:spcAft>
                <a:spcPts val="0"/>
              </a:spcAft>
              <a:buSzPts val="1400"/>
              <a:buChar char="○"/>
            </a:pPr>
            <a:r>
              <a:rPr lang="en"/>
              <a:t>Primary Care Clinic</a:t>
            </a:r>
            <a:endParaRPr/>
          </a:p>
          <a:p>
            <a:pPr indent="-317500" lvl="1" marL="914400" rtl="0">
              <a:spcBef>
                <a:spcPts val="0"/>
              </a:spcBef>
              <a:spcAft>
                <a:spcPts val="0"/>
              </a:spcAft>
              <a:buSzPts val="1400"/>
              <a:buChar char="○"/>
            </a:pPr>
            <a:r>
              <a:rPr lang="en"/>
              <a:t>Dental Clinic</a:t>
            </a:r>
            <a:endParaRPr/>
          </a:p>
          <a:p>
            <a:pPr indent="-317500" lvl="1" marL="914400" rtl="0">
              <a:spcBef>
                <a:spcPts val="0"/>
              </a:spcBef>
              <a:spcAft>
                <a:spcPts val="0"/>
              </a:spcAft>
              <a:buSzPts val="1400"/>
              <a:buChar char="○"/>
            </a:pPr>
            <a:r>
              <a:rPr lang="en"/>
              <a:t>Pharmaceutical Dispensary</a:t>
            </a:r>
            <a:endParaRPr/>
          </a:p>
          <a:p>
            <a:pPr indent="-317500" lvl="1" marL="914400" rtl="0">
              <a:spcBef>
                <a:spcPts val="0"/>
              </a:spcBef>
              <a:spcAft>
                <a:spcPts val="0"/>
              </a:spcAft>
              <a:buSzPts val="1400"/>
              <a:buChar char="○"/>
            </a:pPr>
            <a:r>
              <a:rPr lang="en"/>
              <a:t>Behavioral Health Clinic</a:t>
            </a:r>
            <a:endParaRPr/>
          </a:p>
          <a:p>
            <a:pPr indent="-317500" lvl="1" marL="914400" rtl="0">
              <a:spcBef>
                <a:spcPts val="0"/>
              </a:spcBef>
              <a:spcAft>
                <a:spcPts val="0"/>
              </a:spcAft>
              <a:buSzPts val="1400"/>
              <a:buChar char="○"/>
            </a:pPr>
            <a:r>
              <a:rPr lang="en"/>
              <a:t>Vision Clinic</a:t>
            </a:r>
            <a:endParaRPr/>
          </a:p>
          <a:p>
            <a:pPr indent="-317500" lvl="1" marL="914400" rtl="0">
              <a:spcBef>
                <a:spcPts val="0"/>
              </a:spcBef>
              <a:spcAft>
                <a:spcPts val="0"/>
              </a:spcAft>
              <a:buSzPts val="1400"/>
              <a:buChar char="○"/>
            </a:pPr>
            <a:r>
              <a:rPr lang="en"/>
              <a:t>Spiritual Companion Ministry</a:t>
            </a:r>
            <a:endParaRPr/>
          </a:p>
          <a:p>
            <a:pPr indent="-317500" lvl="1" marL="914400" rtl="0">
              <a:spcBef>
                <a:spcPts val="0"/>
              </a:spcBef>
              <a:spcAft>
                <a:spcPts val="0"/>
              </a:spcAft>
              <a:buSzPts val="1400"/>
              <a:buChar char="○"/>
            </a:pPr>
            <a:r>
              <a:rPr lang="en"/>
              <a:t>Independent Living Program</a:t>
            </a:r>
            <a:endParaRPr/>
          </a:p>
          <a:p>
            <a:pPr indent="-317500" lvl="1" marL="914400" rtl="0">
              <a:spcBef>
                <a:spcPts val="0"/>
              </a:spcBef>
              <a:spcAft>
                <a:spcPts val="0"/>
              </a:spcAft>
              <a:buSzPts val="1400"/>
              <a:buChar char="○"/>
            </a:pPr>
            <a:r>
              <a:rPr lang="en"/>
              <a:t>Food Pantry</a:t>
            </a:r>
            <a:endParaRPr/>
          </a:p>
          <a:p>
            <a:pPr indent="-342900" lvl="0" marL="457200">
              <a:spcBef>
                <a:spcPts val="0"/>
              </a:spcBef>
              <a:spcAft>
                <a:spcPts val="0"/>
              </a:spcAft>
              <a:buSzPts val="1800"/>
              <a:buChar char="●"/>
            </a:pPr>
            <a:r>
              <a:rPr lang="en"/>
              <a:t>Volunteer medical professionals provide the mainstay of care for Mission Medical Center patients.</a:t>
            </a:r>
            <a:br>
              <a:rPr lang="en"/>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the community need we sought to address?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72" name="Shape 72"/>
          <p:cNvSpPr txBox="1"/>
          <p:nvPr>
            <p:ph idx="1" type="body"/>
          </p:nvPr>
        </p:nvSpPr>
        <p:spPr>
          <a:xfrm>
            <a:off x="311700" y="1426675"/>
            <a:ext cx="8520600" cy="3142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Identify areas of improvement for Mission Medical Center via the staff, volunteer medical professionals, and patients </a:t>
            </a:r>
            <a:endParaRPr/>
          </a:p>
          <a:p>
            <a:pPr indent="-342900" lvl="0" marL="457200" rtl="0">
              <a:spcBef>
                <a:spcPts val="0"/>
              </a:spcBef>
              <a:spcAft>
                <a:spcPts val="0"/>
              </a:spcAft>
              <a:buSzPts val="1800"/>
              <a:buChar char="●"/>
            </a:pPr>
            <a:r>
              <a:rPr lang="en"/>
              <a:t>QI Project: improvement focused on needs of staff and volunteers </a:t>
            </a:r>
            <a:endParaRPr/>
          </a:p>
          <a:p>
            <a:pPr indent="-342900" lvl="0" marL="457200" rtl="0">
              <a:spcBef>
                <a:spcPts val="0"/>
              </a:spcBef>
              <a:spcAft>
                <a:spcPts val="0"/>
              </a:spcAft>
              <a:buSzPts val="1800"/>
              <a:buChar char="●"/>
            </a:pPr>
            <a:r>
              <a:rPr lang="en"/>
              <a:t>Peak Project: improvement focused on needs of patients</a:t>
            </a:r>
            <a:endParaRPr/>
          </a:p>
          <a:p>
            <a:pPr indent="-342900" lvl="0" marL="457200">
              <a:spcBef>
                <a:spcPts val="0"/>
              </a:spcBef>
              <a:spcAft>
                <a:spcPts val="0"/>
              </a:spcAft>
              <a:buSzPts val="1800"/>
              <a:buChar char="●"/>
            </a:pPr>
            <a:r>
              <a:rPr lang="en"/>
              <a:t>Formal partnership with CUSOM elective allows for continuity and future directions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1727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was our shared goal?</a:t>
            </a:r>
            <a:endParaRPr/>
          </a:p>
        </p:txBody>
      </p:sp>
      <p:sp>
        <p:nvSpPr>
          <p:cNvPr id="78" name="Shape 78"/>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By the due date of our PEAK project (March 16th, 2018), our goal was to complete 20 patient interviews, and from the data ascertained in these interviews develop five potential avenues for improvement at Mission Medical that could improve the patient experience at the clinic. </a:t>
            </a:r>
            <a:endParaRPr/>
          </a:p>
        </p:txBody>
      </p:sp>
      <p:pic>
        <p:nvPicPr>
          <p:cNvPr id="79" name="Shape 79"/>
          <p:cNvPicPr preferRelativeResize="0"/>
          <p:nvPr/>
        </p:nvPicPr>
        <p:blipFill>
          <a:blip r:embed="rId3">
            <a:alphaModFix/>
          </a:blip>
          <a:stretch>
            <a:fillRect/>
          </a:stretch>
        </p:blipFill>
        <p:spPr>
          <a:xfrm>
            <a:off x="2698900" y="2224550"/>
            <a:ext cx="3583329" cy="2687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Patient Interviews</a:t>
            </a:r>
            <a:endParaRPr/>
          </a:p>
        </p:txBody>
      </p:sp>
      <p:sp>
        <p:nvSpPr>
          <p:cNvPr id="85" name="Shape 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Acquisition of demographic data</a:t>
            </a:r>
            <a:endParaRPr/>
          </a:p>
          <a:p>
            <a:pPr indent="-342900" lvl="0" marL="457200" rtl="0">
              <a:spcBef>
                <a:spcPts val="0"/>
              </a:spcBef>
              <a:spcAft>
                <a:spcPts val="0"/>
              </a:spcAft>
              <a:buSzPts val="1800"/>
              <a:buChar char="●"/>
            </a:pPr>
            <a:r>
              <a:rPr lang="en"/>
              <a:t>Inquiries into patient experiences at Mission Medical, including:</a:t>
            </a:r>
            <a:endParaRPr/>
          </a:p>
          <a:p>
            <a:pPr indent="-317500" lvl="1" marL="914400" rtl="0">
              <a:spcBef>
                <a:spcPts val="0"/>
              </a:spcBef>
              <a:spcAft>
                <a:spcPts val="0"/>
              </a:spcAft>
              <a:buSzPts val="1400"/>
              <a:buChar char="○"/>
            </a:pPr>
            <a:r>
              <a:rPr lang="en"/>
              <a:t>What do you like most?</a:t>
            </a:r>
            <a:endParaRPr/>
          </a:p>
          <a:p>
            <a:pPr indent="-317500" lvl="1" marL="914400" rtl="0">
              <a:spcBef>
                <a:spcPts val="0"/>
              </a:spcBef>
              <a:spcAft>
                <a:spcPts val="0"/>
              </a:spcAft>
              <a:buSzPts val="1400"/>
              <a:buChar char="○"/>
            </a:pPr>
            <a:r>
              <a:rPr lang="en"/>
              <a:t>What do you find most difficult?</a:t>
            </a:r>
            <a:endParaRPr/>
          </a:p>
          <a:p>
            <a:pPr indent="-317500" lvl="1" marL="914400" rtl="0">
              <a:spcBef>
                <a:spcPts val="0"/>
              </a:spcBef>
              <a:spcAft>
                <a:spcPts val="0"/>
              </a:spcAft>
              <a:buSzPts val="1400"/>
              <a:buChar char="○"/>
            </a:pPr>
            <a:r>
              <a:rPr lang="en"/>
              <a:t>What could be better?</a:t>
            </a:r>
            <a:endParaRPr/>
          </a:p>
          <a:p>
            <a:pPr indent="-317500" lvl="1" marL="914400" rtl="0">
              <a:spcBef>
                <a:spcPts val="0"/>
              </a:spcBef>
              <a:spcAft>
                <a:spcPts val="0"/>
              </a:spcAft>
              <a:buSzPts val="1400"/>
              <a:buChar char="○"/>
            </a:pPr>
            <a:r>
              <a:rPr lang="en"/>
              <a:t>What are your biggest barriers to accessing MM’s resources?</a:t>
            </a:r>
            <a:endParaRPr/>
          </a:p>
          <a:p>
            <a:pPr indent="-317500" lvl="1" marL="914400">
              <a:spcBef>
                <a:spcPts val="0"/>
              </a:spcBef>
              <a:spcAft>
                <a:spcPts val="0"/>
              </a:spcAft>
              <a:buSzPts val="1400"/>
              <a:buChar char="○"/>
            </a:pPr>
            <a:r>
              <a:rPr lang="en"/>
              <a:t>Where would you go if you did not come to MM?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animEffect filter="fade" transition="in">
                                      <p:cBhvr>
                                        <p:cTn dur="1000"/>
                                        <p:tgtEl>
                                          <p:spTgt spid="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animEffect filter="fade" transition="in">
                                      <p:cBhvr>
                                        <p:cTn dur="1000"/>
                                        <p:tgtEl>
                                          <p:spTgt spid="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animEffect filter="fade" transition="in">
                                      <p:cBhvr>
                                        <p:cTn dur="1000"/>
                                        <p:tgtEl>
                                          <p:spTgt spid="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6" st="6"/>
                                            </p:txEl>
                                          </p:spTgt>
                                        </p:tgtEl>
                                        <p:attrNameLst>
                                          <p:attrName>style.visibility</p:attrName>
                                        </p:attrNameLst>
                                      </p:cBhvr>
                                      <p:to>
                                        <p:strVal val="visible"/>
                                      </p:to>
                                    </p:set>
                                    <p:animEffect filter="fade" transition="in">
                                      <p:cBhvr>
                                        <p:cTn dur="1000"/>
                                        <p:tgtEl>
                                          <p:spTgt spid="8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Results: Overview</a:t>
            </a:r>
            <a:endParaRPr/>
          </a:p>
        </p:txBody>
      </p:sp>
      <p:sp>
        <p:nvSpPr>
          <p:cNvPr id="91" name="Shape 91"/>
          <p:cNvSpPr txBox="1"/>
          <p:nvPr>
            <p:ph idx="1" type="body"/>
          </p:nvPr>
        </p:nvSpPr>
        <p:spPr>
          <a:xfrm>
            <a:off x="311700" y="1152475"/>
            <a:ext cx="6567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Number of Interviews: 22</a:t>
            </a:r>
            <a:endParaRPr/>
          </a:p>
          <a:p>
            <a:pPr indent="-342900" lvl="0" marL="457200" rtl="0">
              <a:lnSpc>
                <a:spcPct val="150000"/>
              </a:lnSpc>
              <a:spcBef>
                <a:spcPts val="0"/>
              </a:spcBef>
              <a:spcAft>
                <a:spcPts val="0"/>
              </a:spcAft>
              <a:buSzPts val="1800"/>
              <a:buChar char="●"/>
            </a:pPr>
            <a:r>
              <a:rPr lang="en"/>
              <a:t>Interview Time: 3-17 minutes</a:t>
            </a:r>
            <a:endParaRPr/>
          </a:p>
          <a:p>
            <a:pPr indent="-342900" lvl="0" marL="457200" rtl="0">
              <a:lnSpc>
                <a:spcPct val="150000"/>
              </a:lnSpc>
              <a:spcBef>
                <a:spcPts val="0"/>
              </a:spcBef>
              <a:spcAft>
                <a:spcPts val="0"/>
              </a:spcAft>
              <a:buSzPts val="1800"/>
              <a:buChar char="●"/>
            </a:pPr>
            <a:r>
              <a:rPr lang="en"/>
              <a:t>Mean age: 44</a:t>
            </a:r>
            <a:endParaRPr/>
          </a:p>
          <a:p>
            <a:pPr indent="-342900" lvl="0" marL="457200" rtl="0">
              <a:lnSpc>
                <a:spcPct val="150000"/>
              </a:lnSpc>
              <a:spcBef>
                <a:spcPts val="0"/>
              </a:spcBef>
              <a:spcAft>
                <a:spcPts val="0"/>
              </a:spcAft>
              <a:buSzPts val="1800"/>
              <a:buChar char="●"/>
            </a:pPr>
            <a:r>
              <a:rPr lang="en"/>
              <a:t>Youngest: 22</a:t>
            </a:r>
            <a:endParaRPr/>
          </a:p>
          <a:p>
            <a:pPr indent="-342900" lvl="0" marL="457200" rtl="0">
              <a:lnSpc>
                <a:spcPct val="150000"/>
              </a:lnSpc>
              <a:spcBef>
                <a:spcPts val="0"/>
              </a:spcBef>
              <a:spcAft>
                <a:spcPts val="0"/>
              </a:spcAft>
              <a:buSzPts val="1800"/>
              <a:buChar char="●"/>
            </a:pPr>
            <a:r>
              <a:rPr lang="en"/>
              <a:t>Oldest: 64</a:t>
            </a:r>
            <a:endParaRPr/>
          </a:p>
          <a:p>
            <a:pPr indent="0" lvl="0" marL="0">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0"/>
            <a:ext cx="8520600" cy="626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Demographics</a:t>
            </a:r>
            <a:endParaRPr/>
          </a:p>
        </p:txBody>
      </p:sp>
      <p:pic>
        <p:nvPicPr>
          <p:cNvPr id="97" name="Shape 97"/>
          <p:cNvPicPr preferRelativeResize="0"/>
          <p:nvPr/>
        </p:nvPicPr>
        <p:blipFill>
          <a:blip r:embed="rId3">
            <a:alphaModFix/>
          </a:blip>
          <a:stretch>
            <a:fillRect/>
          </a:stretch>
        </p:blipFill>
        <p:spPr>
          <a:xfrm>
            <a:off x="835075" y="561800"/>
            <a:ext cx="7473850" cy="445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10127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Demographics</a:t>
            </a:r>
            <a:endParaRPr/>
          </a:p>
        </p:txBody>
      </p:sp>
      <p:pic>
        <p:nvPicPr>
          <p:cNvPr id="103" name="Shape 103"/>
          <p:cNvPicPr preferRelativeResize="0"/>
          <p:nvPr/>
        </p:nvPicPr>
        <p:blipFill>
          <a:blip r:embed="rId3">
            <a:alphaModFix/>
          </a:blip>
          <a:stretch>
            <a:fillRect/>
          </a:stretch>
        </p:blipFill>
        <p:spPr>
          <a:xfrm>
            <a:off x="1921874" y="673975"/>
            <a:ext cx="5703377" cy="427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1267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Patient Opinions</a:t>
            </a:r>
            <a:endParaRPr/>
          </a:p>
        </p:txBody>
      </p:sp>
      <p:pic>
        <p:nvPicPr>
          <p:cNvPr id="109" name="Shape 109"/>
          <p:cNvPicPr preferRelativeResize="0"/>
          <p:nvPr/>
        </p:nvPicPr>
        <p:blipFill>
          <a:blip r:embed="rId3">
            <a:alphaModFix/>
          </a:blip>
          <a:stretch>
            <a:fillRect/>
          </a:stretch>
        </p:blipFill>
        <p:spPr>
          <a:xfrm>
            <a:off x="1283825" y="763875"/>
            <a:ext cx="6062874" cy="4281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