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1" r:id="rId3"/>
    <p:sldId id="258" r:id="rId4"/>
    <p:sldId id="260" r:id="rId5"/>
    <p:sldId id="259" r:id="rId6"/>
    <p:sldId id="270" r:id="rId7"/>
    <p:sldId id="282" r:id="rId8"/>
    <p:sldId id="274" r:id="rId9"/>
    <p:sldId id="261" r:id="rId10"/>
    <p:sldId id="280" r:id="rId11"/>
    <p:sldId id="264" r:id="rId12"/>
    <p:sldId id="263" r:id="rId13"/>
    <p:sldId id="288" r:id="rId14"/>
    <p:sldId id="275" r:id="rId15"/>
    <p:sldId id="276" r:id="rId16"/>
    <p:sldId id="277" r:id="rId17"/>
    <p:sldId id="278" r:id="rId18"/>
    <p:sldId id="279" r:id="rId19"/>
    <p:sldId id="271" r:id="rId20"/>
    <p:sldId id="272" r:id="rId21"/>
    <p:sldId id="285" r:id="rId22"/>
    <p:sldId id="284" r:id="rId23"/>
    <p:sldId id="287"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1045D-E7F4-49C5-AB1C-3DA3CD9BAE1F}" v="350" dt="2018-03-16T02:25:37.183"/>
    <p1510:client id="{A12F2E8E-6361-2644-9A5B-A33FC058CFB3}" v="1082" dt="2018-03-16T02:58:37.672"/>
    <p1510:client id="{D481C77D-AE96-4272-946F-53E4D6452E79}" v="916" dt="2018-03-16T03:08:34.822"/>
    <p1510:client id="{C73D837C-5D9C-4628-96CA-F21DC530C693}" v="1" dt="2018-03-16T03:18:1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08A21-329F-4898-8F4F-AFC5CA74B816}" type="datetimeFigureOut">
              <a:rPr lang="en-US"/>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E084A-18F3-444A-AD90-A9AA468474EC}" type="slidenum">
              <a:rPr lang="en-US"/>
              <a:t>‹#›</a:t>
            </a:fld>
            <a:endParaRPr lang="en-US"/>
          </a:p>
        </p:txBody>
      </p:sp>
    </p:spTree>
    <p:extLst>
      <p:ext uri="{BB962C8B-B14F-4D97-AF65-F5344CB8AC3E}">
        <p14:creationId xmlns:p14="http://schemas.microsoft.com/office/powerpoint/2010/main" val="263540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har char="▪"/>
            </a:pPr>
            <a:r>
              <a:rPr lang="en-US">
                <a:cs typeface="Calibri"/>
              </a:rPr>
              <a:t>It's called Project Lead the Way | use the word assets</a:t>
            </a:r>
            <a:endParaRPr lang="en-US"/>
          </a:p>
          <a:p>
            <a:pPr marL="285750" indent="-285750">
              <a:buChar char="▪"/>
            </a:pPr>
            <a:endParaRPr lang="en-US"/>
          </a:p>
          <a:p>
            <a:pPr marL="285750" indent="-285750">
              <a:buChar char="▪"/>
            </a:pPr>
            <a:r>
              <a:rPr lang="en-US"/>
              <a:t>– add in pictures of teachers, students, us...</a:t>
            </a:r>
            <a:endParaRPr lang="en-US">
              <a:cs typeface="Calibri"/>
            </a:endParaRPr>
          </a:p>
          <a:p>
            <a:pPr marL="285750" indent="-285750">
              <a:buChar char="▪"/>
            </a:pPr>
            <a:r>
              <a:rPr lang="en-US"/>
              <a:t>TALK ABOUT ASSETS </a:t>
            </a:r>
          </a:p>
          <a:p>
            <a:pPr marL="285750" indent="-285750">
              <a:buChar char="▪"/>
            </a:pPr>
            <a:r>
              <a:rPr lang="en-US"/>
              <a:t>A team of 3 very supportive teachers at Mitchell who are passionate about the Biomed program, the HOSA club, and their students. </a:t>
            </a:r>
            <a:endParaRPr lang="en-US">
              <a:cs typeface="Calibri"/>
            </a:endParaRPr>
          </a:p>
          <a:p>
            <a:pPr marL="285750" indent="-285750">
              <a:buChar char="▪"/>
            </a:pPr>
            <a:r>
              <a:rPr lang="en-US">
                <a:solidFill>
                  <a:srgbClr val="FFFFFF"/>
                </a:solidFill>
              </a:rPr>
              <a:t>Students in HOSA (specifically student leadership) and Biomedical programs</a:t>
            </a:r>
            <a:endParaRPr lang="en-US"/>
          </a:p>
          <a:p>
            <a:pPr marL="285750" indent="-285750">
              <a:buChar char="▪"/>
            </a:pPr>
            <a:r>
              <a:rPr lang="en-US">
                <a:solidFill>
                  <a:srgbClr val="FFFFFF"/>
                </a:solidFill>
              </a:rPr>
              <a:t>Support of District 11</a:t>
            </a:r>
            <a:endParaRPr lang="en-US"/>
          </a:p>
          <a:p>
            <a:pPr marL="285750" indent="-285750">
              <a:buChar char="▪"/>
            </a:pPr>
            <a:r>
              <a:rPr lang="en-US">
                <a:solidFill>
                  <a:srgbClr val="FFFFFF"/>
                </a:solidFill>
              </a:rPr>
              <a:t>Biomedical classes during the school day and biomedical club/HOSA in the evenings </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667E084A-18F3-444A-AD90-A9AA468474EC}" type="slidenum">
              <a:rPr lang="en-US"/>
              <a:t>3</a:t>
            </a:fld>
            <a:endParaRPr lang="en-US"/>
          </a:p>
        </p:txBody>
      </p:sp>
    </p:spTree>
    <p:extLst>
      <p:ext uri="{BB962C8B-B14F-4D97-AF65-F5344CB8AC3E}">
        <p14:creationId xmlns:p14="http://schemas.microsoft.com/office/powerpoint/2010/main" val="405141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 about meetings with teachers </a:t>
            </a:r>
          </a:p>
        </p:txBody>
      </p:sp>
      <p:sp>
        <p:nvSpPr>
          <p:cNvPr id="4" name="Slide Number Placeholder 3"/>
          <p:cNvSpPr>
            <a:spLocks noGrp="1"/>
          </p:cNvSpPr>
          <p:nvPr>
            <p:ph type="sldNum" sz="quarter" idx="10"/>
          </p:nvPr>
        </p:nvSpPr>
        <p:spPr/>
        <p:txBody>
          <a:bodyPr/>
          <a:lstStyle/>
          <a:p>
            <a:fld id="{667E084A-18F3-444A-AD90-A9AA468474EC}" type="slidenum">
              <a:rPr lang="en-US"/>
              <a:t>5</a:t>
            </a:fld>
            <a:endParaRPr lang="en-US"/>
          </a:p>
        </p:txBody>
      </p:sp>
    </p:spTree>
    <p:extLst>
      <p:ext uri="{BB962C8B-B14F-4D97-AF65-F5344CB8AC3E}">
        <p14:creationId xmlns:p14="http://schemas.microsoft.com/office/powerpoint/2010/main" val="267054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334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943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3087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7953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249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32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7285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265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425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531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964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848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598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48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067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529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3/15/2018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88763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close up of a sign&#10;&#10;Description generated with high confidence">
            <a:extLst>
              <a:ext uri="{FF2B5EF4-FFF2-40B4-BE49-F238E27FC236}">
                <a16:creationId xmlns:a16="http://schemas.microsoft.com/office/drawing/2014/main" id="{67612AEB-BDBF-4D4D-9904-85EB7810D10F}"/>
              </a:ext>
            </a:extLst>
          </p:cNvPr>
          <p:cNvPicPr>
            <a:picLocks noChangeAspect="1"/>
          </p:cNvPicPr>
          <p:nvPr/>
        </p:nvPicPr>
        <p:blipFill>
          <a:blip r:embed="rId2"/>
          <a:stretch>
            <a:fillRect/>
          </a:stretch>
        </p:blipFill>
        <p:spPr>
          <a:xfrm>
            <a:off x="868101" y="373529"/>
            <a:ext cx="3275636" cy="3275636"/>
          </a:xfrm>
          <a:prstGeom prst="rect">
            <a:avLst/>
          </a:prstGeom>
        </p:spPr>
      </p:pic>
      <p:pic>
        <p:nvPicPr>
          <p:cNvPr id="5" name="Picture 6" descr="A canyon with a mountain in the background&#10;&#10;Description generated with very high confidence">
            <a:extLst>
              <a:ext uri="{FF2B5EF4-FFF2-40B4-BE49-F238E27FC236}">
                <a16:creationId xmlns:a16="http://schemas.microsoft.com/office/drawing/2014/main" id="{30C4B34A-91CC-4184-B71A-E83BBD32C4F2}"/>
              </a:ext>
            </a:extLst>
          </p:cNvPr>
          <p:cNvPicPr>
            <a:picLocks noChangeAspect="1"/>
          </p:cNvPicPr>
          <p:nvPr/>
        </p:nvPicPr>
        <p:blipFill>
          <a:blip r:embed="rId3"/>
          <a:stretch>
            <a:fillRect/>
          </a:stretch>
        </p:blipFill>
        <p:spPr>
          <a:xfrm>
            <a:off x="4464300" y="1353822"/>
            <a:ext cx="3022832" cy="2176438"/>
          </a:xfrm>
          <a:prstGeom prst="rect">
            <a:avLst/>
          </a:prstGeom>
        </p:spPr>
      </p:pic>
      <p:pic>
        <p:nvPicPr>
          <p:cNvPr id="4" name="Picture 4" descr="A close up of a sign&#10;&#10;Description generated with high confidence">
            <a:extLst>
              <a:ext uri="{FF2B5EF4-FFF2-40B4-BE49-F238E27FC236}">
                <a16:creationId xmlns:a16="http://schemas.microsoft.com/office/drawing/2014/main" id="{31C3D620-E869-4030-BAC7-7C24D77A5056}"/>
              </a:ext>
            </a:extLst>
          </p:cNvPr>
          <p:cNvPicPr>
            <a:picLocks noChangeAspect="1"/>
          </p:cNvPicPr>
          <p:nvPr/>
        </p:nvPicPr>
        <p:blipFill>
          <a:blip r:embed="rId4"/>
          <a:stretch>
            <a:fillRect/>
          </a:stretch>
        </p:blipFill>
        <p:spPr>
          <a:xfrm>
            <a:off x="7772970" y="553509"/>
            <a:ext cx="3095656" cy="3095656"/>
          </a:xfrm>
          <a:prstGeom prst="rect">
            <a:avLst/>
          </a:prstGeom>
        </p:spPr>
      </p:pic>
      <p:sp>
        <p:nvSpPr>
          <p:cNvPr id="2" name="Title 1"/>
          <p:cNvSpPr>
            <a:spLocks noGrp="1"/>
          </p:cNvSpPr>
          <p:nvPr>
            <p:ph type="ctrTitle"/>
          </p:nvPr>
        </p:nvSpPr>
        <p:spPr>
          <a:xfrm>
            <a:off x="711790" y="4018995"/>
            <a:ext cx="10765410" cy="1207269"/>
          </a:xfrm>
        </p:spPr>
        <p:txBody>
          <a:bodyPr>
            <a:normAutofit fontScale="90000"/>
          </a:bodyPr>
          <a:lstStyle/>
          <a:p>
            <a:pPr algn="ctr"/>
            <a:r>
              <a:rPr lang="en-US" sz="3800">
                <a:solidFill>
                  <a:schemeClr val="tx1"/>
                </a:solidFill>
                <a:cs typeface="Calibri Light"/>
              </a:rPr>
              <a:t>Partnership Education Action Project: </a:t>
            </a:r>
            <a:br>
              <a:rPr lang="en-US" sz="3800">
                <a:solidFill>
                  <a:schemeClr val="tx1"/>
                </a:solidFill>
                <a:latin typeface="+mj-ea"/>
                <a:cs typeface="+mj-ea"/>
              </a:rPr>
            </a:br>
            <a:r>
              <a:rPr lang="en-US" sz="3800">
                <a:solidFill>
                  <a:schemeClr val="tx1"/>
                </a:solidFill>
                <a:cs typeface="Calibri Light"/>
              </a:rPr>
              <a:t>Mitchell High School</a:t>
            </a:r>
            <a:endParaRPr lang="en-US" sz="3800">
              <a:solidFill>
                <a:schemeClr val="tx1"/>
              </a:solidFill>
            </a:endParaRPr>
          </a:p>
        </p:txBody>
      </p:sp>
      <p:sp>
        <p:nvSpPr>
          <p:cNvPr id="3" name="Subtitle 2"/>
          <p:cNvSpPr>
            <a:spLocks noGrp="1"/>
          </p:cNvSpPr>
          <p:nvPr>
            <p:ph type="subTitle" idx="1"/>
          </p:nvPr>
        </p:nvSpPr>
        <p:spPr>
          <a:xfrm>
            <a:off x="1381092" y="5355438"/>
            <a:ext cx="9426806" cy="719122"/>
          </a:xfrm>
        </p:spPr>
        <p:txBody>
          <a:bodyPr vert="horz" lIns="91440" tIns="45720" rIns="91440" bIns="45720" rtlCol="0" anchor="t">
            <a:noAutofit/>
          </a:bodyPr>
          <a:lstStyle/>
          <a:p>
            <a:pPr algn="ctr"/>
            <a:r>
              <a:rPr lang="en-US" sz="1600">
                <a:solidFill>
                  <a:schemeClr val="tx1"/>
                </a:solidFill>
                <a:cs typeface="Calibri"/>
              </a:rPr>
              <a:t>Nick Anderson, </a:t>
            </a:r>
            <a:r>
              <a:rPr lang="en-US" sz="1600" err="1">
                <a:solidFill>
                  <a:schemeClr val="tx1"/>
                </a:solidFill>
                <a:cs typeface="Calibri"/>
              </a:rPr>
              <a:t>Aya</a:t>
            </a:r>
            <a:r>
              <a:rPr lang="en-US" sz="1600">
                <a:solidFill>
                  <a:schemeClr val="tx1"/>
                </a:solidFill>
                <a:cs typeface="Calibri"/>
              </a:rPr>
              <a:t> Angstadt</a:t>
            </a:r>
            <a:r>
              <a:rPr lang="en-US" sz="1600">
                <a:solidFill>
                  <a:schemeClr val="tx1"/>
                </a:solidFill>
              </a:rPr>
              <a:t>, </a:t>
            </a:r>
            <a:r>
              <a:rPr lang="en-US" sz="1600">
                <a:solidFill>
                  <a:schemeClr val="tx1"/>
                </a:solidFill>
                <a:cs typeface="Calibri"/>
              </a:rPr>
              <a:t>Carl Dernell</a:t>
            </a:r>
          </a:p>
          <a:p>
            <a:pPr algn="ctr"/>
            <a:r>
              <a:rPr lang="en-US" sz="1600">
                <a:solidFill>
                  <a:schemeClr val="tx1"/>
                </a:solidFill>
                <a:cs typeface="Calibri"/>
              </a:rPr>
              <a:t>University of Colorado School of Medicine</a:t>
            </a:r>
          </a:p>
          <a:p>
            <a:pPr algn="ctr"/>
            <a:r>
              <a:rPr lang="en-US" sz="1600">
                <a:solidFill>
                  <a:schemeClr val="tx1"/>
                </a:solidFill>
                <a:cs typeface="Calibri"/>
              </a:rPr>
              <a:t> Colorado Springs Branch | March 16, 2018</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96DD-AC96-4446-B65B-B3A83DEF6466}"/>
              </a:ext>
            </a:extLst>
          </p:cNvPr>
          <p:cNvSpPr>
            <a:spLocks noGrp="1"/>
          </p:cNvSpPr>
          <p:nvPr>
            <p:ph type="title"/>
          </p:nvPr>
        </p:nvSpPr>
        <p:spPr/>
        <p:txBody>
          <a:bodyPr/>
          <a:lstStyle/>
          <a:p>
            <a:r>
              <a:rPr lang="en-US"/>
              <a:t>PROFESSIONAL LETTER WRITING WORKSHOP</a:t>
            </a:r>
          </a:p>
        </p:txBody>
      </p:sp>
      <p:sp>
        <p:nvSpPr>
          <p:cNvPr id="3" name="Content Placeholder 2">
            <a:extLst>
              <a:ext uri="{FF2B5EF4-FFF2-40B4-BE49-F238E27FC236}">
                <a16:creationId xmlns:a16="http://schemas.microsoft.com/office/drawing/2014/main" id="{9CE5D5F9-195E-4FB6-BE1C-BDB6AFFD5546}"/>
              </a:ext>
            </a:extLst>
          </p:cNvPr>
          <p:cNvSpPr>
            <a:spLocks noGrp="1"/>
          </p:cNvSpPr>
          <p:nvPr>
            <p:ph idx="1"/>
          </p:nvPr>
        </p:nvSpPr>
        <p:spPr/>
        <p:txBody>
          <a:bodyPr vert="horz" lIns="91440" tIns="45720" rIns="91440" bIns="45720" rtlCol="0" anchor="t">
            <a:normAutofit/>
          </a:bodyPr>
          <a:lstStyle/>
          <a:p>
            <a:r>
              <a:rPr lang="en-US" sz="2400" b="1" dirty="0"/>
              <a:t>GOAL: Teach a practical application of professionalism</a:t>
            </a:r>
            <a:endParaRPr lang="en-US" sz="2400" dirty="0"/>
          </a:p>
          <a:p>
            <a:endParaRPr lang="en-US" sz="2400" b="1" dirty="0"/>
          </a:p>
          <a:p>
            <a:r>
              <a:rPr lang="en-US" sz="2400" dirty="0"/>
              <a:t>Students wrote mock professional letters to a physician in the community to inquire about shadowing opportunities</a:t>
            </a:r>
            <a:endParaRPr lang="en-US" sz="2400" dirty="0">
              <a:solidFill>
                <a:schemeClr val="tx1"/>
              </a:solidFill>
            </a:endParaRPr>
          </a:p>
          <a:p>
            <a:endParaRPr lang="en-US" dirty="0"/>
          </a:p>
          <a:p>
            <a:endParaRPr lang="en-US" dirty="0"/>
          </a:p>
        </p:txBody>
      </p:sp>
      <p:pic>
        <p:nvPicPr>
          <p:cNvPr id="4" name="Picture 3">
            <a:extLst>
              <a:ext uri="{FF2B5EF4-FFF2-40B4-BE49-F238E27FC236}">
                <a16:creationId xmlns:a16="http://schemas.microsoft.com/office/drawing/2014/main" id="{5CFEEEDF-EFA5-4AEE-AB14-FB3AF1E5FD5F}"/>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184224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52AA-1AA7-4F72-8955-E433A2B8D14D}"/>
              </a:ext>
            </a:extLst>
          </p:cNvPr>
          <p:cNvSpPr>
            <a:spLocks noGrp="1"/>
          </p:cNvSpPr>
          <p:nvPr>
            <p:ph type="title"/>
          </p:nvPr>
        </p:nvSpPr>
        <p:spPr/>
        <p:txBody>
          <a:bodyPr/>
          <a:lstStyle/>
          <a:p>
            <a:r>
              <a:rPr lang="en-US">
                <a:cs typeface="Calibri Light"/>
              </a:rPr>
              <a:t>MENTOR GAME NIGHT</a:t>
            </a:r>
            <a:endParaRPr lang="en-US"/>
          </a:p>
        </p:txBody>
      </p:sp>
      <p:sp>
        <p:nvSpPr>
          <p:cNvPr id="3" name="Content Placeholder 2">
            <a:extLst>
              <a:ext uri="{FF2B5EF4-FFF2-40B4-BE49-F238E27FC236}">
                <a16:creationId xmlns:a16="http://schemas.microsoft.com/office/drawing/2014/main" id="{F7452F75-3D97-42A5-8EEC-16CAD2117895}"/>
              </a:ext>
            </a:extLst>
          </p:cNvPr>
          <p:cNvSpPr>
            <a:spLocks noGrp="1"/>
          </p:cNvSpPr>
          <p:nvPr>
            <p:ph idx="1"/>
          </p:nvPr>
        </p:nvSpPr>
        <p:spPr>
          <a:xfrm>
            <a:off x="850954" y="1662878"/>
            <a:ext cx="5121582" cy="3880773"/>
          </a:xfrm>
        </p:spPr>
        <p:txBody>
          <a:bodyPr vert="horz" lIns="91440" tIns="45720" rIns="91440" bIns="45720" rtlCol="0" anchor="t">
            <a:normAutofit fontScale="92500" lnSpcReduction="20000"/>
          </a:bodyPr>
          <a:lstStyle/>
          <a:p>
            <a:pPr marL="0" indent="0">
              <a:buNone/>
            </a:pPr>
            <a:r>
              <a:rPr lang="en-US" sz="2400" b="1" dirty="0">
                <a:cs typeface="Calibri"/>
              </a:rPr>
              <a:t>GOAL: Give platform for mentees to ask more personal questions</a:t>
            </a:r>
          </a:p>
          <a:p>
            <a:r>
              <a:rPr lang="en-US" sz="2400" dirty="0">
                <a:cs typeface="Calibri"/>
              </a:rPr>
              <a:t>Opportunity to interact ONE-ON-ONE with mentees</a:t>
            </a:r>
          </a:p>
          <a:p>
            <a:endParaRPr lang="en-US" sz="2400" dirty="0">
              <a:cs typeface="Calibri"/>
            </a:endParaRPr>
          </a:p>
          <a:p>
            <a:r>
              <a:rPr lang="en-US" sz="2400" dirty="0">
                <a:cs typeface="Calibri"/>
              </a:rPr>
              <a:t>Learn about mentees' life goals</a:t>
            </a:r>
          </a:p>
          <a:p>
            <a:endParaRPr lang="en-US" sz="2400" dirty="0">
              <a:cs typeface="Calibri"/>
            </a:endParaRPr>
          </a:p>
          <a:p>
            <a:r>
              <a:rPr lang="en-US" sz="2400" dirty="0">
                <a:cs typeface="Calibri"/>
              </a:rPr>
              <a:t>Ask questions about college!</a:t>
            </a:r>
          </a:p>
          <a:p>
            <a:endParaRPr lang="en-US" sz="2400" dirty="0">
              <a:cs typeface="Calibri"/>
            </a:endParaRPr>
          </a:p>
          <a:p>
            <a:r>
              <a:rPr lang="en-US" sz="2400" dirty="0">
                <a:cs typeface="Calibri"/>
              </a:rPr>
              <a:t>Have fun!</a:t>
            </a:r>
          </a:p>
        </p:txBody>
      </p:sp>
      <p:pic>
        <p:nvPicPr>
          <p:cNvPr id="4" name="Picture 4" descr="A group of people in a room&#10;&#10;Description generated with very high confidence">
            <a:extLst>
              <a:ext uri="{FF2B5EF4-FFF2-40B4-BE49-F238E27FC236}">
                <a16:creationId xmlns:a16="http://schemas.microsoft.com/office/drawing/2014/main" id="{BAF23DF9-81C3-4470-B06F-0801FC44C8F2}"/>
              </a:ext>
            </a:extLst>
          </p:cNvPr>
          <p:cNvPicPr>
            <a:picLocks noChangeAspect="1"/>
          </p:cNvPicPr>
          <p:nvPr/>
        </p:nvPicPr>
        <p:blipFill>
          <a:blip r:embed="rId2"/>
          <a:stretch>
            <a:fillRect/>
          </a:stretch>
        </p:blipFill>
        <p:spPr>
          <a:xfrm>
            <a:off x="6276975" y="2430683"/>
            <a:ext cx="5648636" cy="4197251"/>
          </a:xfrm>
          <a:prstGeom prst="rect">
            <a:avLst/>
          </a:prstGeom>
        </p:spPr>
      </p:pic>
      <p:pic>
        <p:nvPicPr>
          <p:cNvPr id="5" name="Picture 4">
            <a:extLst>
              <a:ext uri="{FF2B5EF4-FFF2-40B4-BE49-F238E27FC236}">
                <a16:creationId xmlns:a16="http://schemas.microsoft.com/office/drawing/2014/main" id="{D81677CF-A535-6449-B9B1-BB8981043198}"/>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9431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D297-7DA9-4B40-9C74-8CEC9B94DB6B}"/>
              </a:ext>
            </a:extLst>
          </p:cNvPr>
          <p:cNvSpPr>
            <a:spLocks noGrp="1"/>
          </p:cNvSpPr>
          <p:nvPr>
            <p:ph type="title"/>
          </p:nvPr>
        </p:nvSpPr>
        <p:spPr>
          <a:xfrm>
            <a:off x="677333" y="609600"/>
            <a:ext cx="9126423" cy="1320800"/>
          </a:xfrm>
        </p:spPr>
        <p:txBody>
          <a:bodyPr>
            <a:noAutofit/>
          </a:bodyPr>
          <a:lstStyle/>
          <a:p>
            <a:r>
              <a:rPr lang="en-US"/>
              <a:t>OTHER EVENTS</a:t>
            </a:r>
            <a:br>
              <a:rPr lang="en-US"/>
            </a:br>
            <a:endParaRPr lang="en-US"/>
          </a:p>
        </p:txBody>
      </p:sp>
      <p:pic>
        <p:nvPicPr>
          <p:cNvPr id="4" name="Picture 3">
            <a:extLst>
              <a:ext uri="{FF2B5EF4-FFF2-40B4-BE49-F238E27FC236}">
                <a16:creationId xmlns:a16="http://schemas.microsoft.com/office/drawing/2014/main" id="{04BAC8D0-387E-744E-82B6-0BDFB9E02DF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5" name="Content Placeholder 2">
            <a:extLst>
              <a:ext uri="{FF2B5EF4-FFF2-40B4-BE49-F238E27FC236}">
                <a16:creationId xmlns:a16="http://schemas.microsoft.com/office/drawing/2014/main" id="{91CB04B2-37BD-5941-B22B-3B033B8EF13C}"/>
              </a:ext>
            </a:extLst>
          </p:cNvPr>
          <p:cNvSpPr>
            <a:spLocks noGrp="1"/>
          </p:cNvSpPr>
          <p:nvPr>
            <p:ph idx="1"/>
          </p:nvPr>
        </p:nvSpPr>
        <p:spPr>
          <a:xfrm>
            <a:off x="677334" y="1435262"/>
            <a:ext cx="8596668" cy="4815067"/>
          </a:xfrm>
        </p:spPr>
        <p:txBody>
          <a:bodyPr vert="horz" lIns="91440" tIns="45720" rIns="91440" bIns="45720" rtlCol="0" anchor="t">
            <a:normAutofit/>
          </a:bodyPr>
          <a:lstStyle/>
          <a:p>
            <a:r>
              <a:rPr lang="en-US" sz="2800" dirty="0"/>
              <a:t>Guests at Friday Afternoon Didactics</a:t>
            </a:r>
          </a:p>
          <a:p>
            <a:pPr lvl="1"/>
            <a:r>
              <a:rPr lang="en-US" sz="2800" dirty="0"/>
              <a:t>They brought our energy WAY up!</a:t>
            </a:r>
          </a:p>
          <a:p>
            <a:r>
              <a:rPr lang="en-US" sz="2800" dirty="0"/>
              <a:t>How to think like your doctor</a:t>
            </a:r>
          </a:p>
          <a:p>
            <a:pPr lvl="1"/>
            <a:r>
              <a:rPr lang="en-US" sz="2400" dirty="0"/>
              <a:t>Starring Nick AKA Justin Bieber suffering from appendicitis</a:t>
            </a:r>
          </a:p>
          <a:p>
            <a:pPr lvl="1"/>
            <a:r>
              <a:rPr lang="en-US" sz="2400" dirty="0">
                <a:solidFill>
                  <a:srgbClr val="FF0000"/>
                </a:solidFill>
              </a:rPr>
              <a:t>"It taught me what diagnosing a patient is like and let me connect more personally with the mentors" </a:t>
            </a:r>
          </a:p>
          <a:p>
            <a:r>
              <a:rPr lang="en-US" sz="2800" dirty="0"/>
              <a:t>Splinting Clinic with the one-and-only Dr. Lam!</a:t>
            </a:r>
          </a:p>
          <a:p>
            <a:pPr marL="457200" lvl="1" indent="0">
              <a:buNone/>
            </a:pPr>
            <a:endParaRPr lang="en-US" sz="2400" dirty="0"/>
          </a:p>
          <a:p>
            <a:endParaRPr lang="en-US" sz="2800" dirty="0"/>
          </a:p>
          <a:p>
            <a:endParaRPr lang="en-US" sz="1600" dirty="0"/>
          </a:p>
        </p:txBody>
      </p:sp>
    </p:spTree>
    <p:extLst>
      <p:ext uri="{BB962C8B-B14F-4D97-AF65-F5344CB8AC3E}">
        <p14:creationId xmlns:p14="http://schemas.microsoft.com/office/powerpoint/2010/main" val="40366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7E30-E730-4F98-8087-602EFEF0A308}"/>
              </a:ext>
            </a:extLst>
          </p:cNvPr>
          <p:cNvSpPr>
            <a:spLocks noGrp="1"/>
          </p:cNvSpPr>
          <p:nvPr>
            <p:ph type="title"/>
          </p:nvPr>
        </p:nvSpPr>
        <p:spPr/>
        <p:txBody>
          <a:bodyPr/>
          <a:lstStyle/>
          <a:p>
            <a:r>
              <a:rPr lang="en-US"/>
              <a:t>SUCCESS!</a:t>
            </a:r>
          </a:p>
        </p:txBody>
      </p:sp>
      <p:sp>
        <p:nvSpPr>
          <p:cNvPr id="3" name="Text Placeholder 2">
            <a:extLst>
              <a:ext uri="{FF2B5EF4-FFF2-40B4-BE49-F238E27FC236}">
                <a16:creationId xmlns:a16="http://schemas.microsoft.com/office/drawing/2014/main" id="{8C779DC9-F824-40D0-A1EA-91BF90B2FB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519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D297-7DA9-4B40-9C74-8CEC9B94DB6B}"/>
              </a:ext>
            </a:extLst>
          </p:cNvPr>
          <p:cNvSpPr>
            <a:spLocks noGrp="1"/>
          </p:cNvSpPr>
          <p:nvPr>
            <p:ph type="title"/>
          </p:nvPr>
        </p:nvSpPr>
        <p:spPr>
          <a:xfrm>
            <a:off x="677333" y="609600"/>
            <a:ext cx="9126423" cy="1320800"/>
          </a:xfrm>
        </p:spPr>
        <p:txBody>
          <a:bodyPr>
            <a:noAutofit/>
          </a:bodyPr>
          <a:lstStyle/>
          <a:p>
            <a:r>
              <a:rPr lang="en-US"/>
              <a:t>RECEPTION – FROM THE STUDENT’S VIEW</a:t>
            </a:r>
            <a:br>
              <a:rPr lang="en-US"/>
            </a:br>
            <a:endParaRPr lang="en-US"/>
          </a:p>
        </p:txBody>
      </p:sp>
      <p:pic>
        <p:nvPicPr>
          <p:cNvPr id="4" name="Picture 3">
            <a:extLst>
              <a:ext uri="{FF2B5EF4-FFF2-40B4-BE49-F238E27FC236}">
                <a16:creationId xmlns:a16="http://schemas.microsoft.com/office/drawing/2014/main" id="{04BAC8D0-387E-744E-82B6-0BDFB9E02DF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5" name="Content Placeholder 2">
            <a:extLst>
              <a:ext uri="{FF2B5EF4-FFF2-40B4-BE49-F238E27FC236}">
                <a16:creationId xmlns:a16="http://schemas.microsoft.com/office/drawing/2014/main" id="{91CB04B2-37BD-5941-B22B-3B033B8EF13C}"/>
              </a:ext>
            </a:extLst>
          </p:cNvPr>
          <p:cNvSpPr>
            <a:spLocks noGrp="1"/>
          </p:cNvSpPr>
          <p:nvPr>
            <p:ph idx="1"/>
          </p:nvPr>
        </p:nvSpPr>
        <p:spPr>
          <a:xfrm>
            <a:off x="677334" y="1435262"/>
            <a:ext cx="8596668" cy="4815067"/>
          </a:xfrm>
        </p:spPr>
        <p:txBody>
          <a:bodyPr vert="horz" lIns="91440" tIns="45720" rIns="91440" bIns="45720" rtlCol="0" anchor="t">
            <a:normAutofit lnSpcReduction="10000"/>
          </a:bodyPr>
          <a:lstStyle/>
          <a:p>
            <a:pPr marL="457200" lvl="1" indent="0">
              <a:buNone/>
            </a:pPr>
            <a:r>
              <a:rPr lang="en-US" sz="2800" b="1" i="1">
                <a:solidFill>
                  <a:srgbClr val="FF0000"/>
                </a:solidFill>
              </a:rPr>
              <a:t>SELECT RESPONSES</a:t>
            </a:r>
          </a:p>
          <a:p>
            <a:r>
              <a:rPr lang="en-US" sz="2800"/>
              <a:t>Are you considering a career in health care? If so, which one?</a:t>
            </a:r>
          </a:p>
          <a:p>
            <a:pPr lvl="1" fontAlgn="base"/>
            <a:r>
              <a:rPr lang="en-US" sz="1800"/>
              <a:t>Yes, pediatric doctor or surgeon</a:t>
            </a:r>
          </a:p>
          <a:p>
            <a:pPr lvl="1" fontAlgn="base"/>
            <a:r>
              <a:rPr lang="en-US" sz="1800"/>
              <a:t>yes, undecided</a:t>
            </a:r>
          </a:p>
          <a:p>
            <a:pPr lvl="1" fontAlgn="base"/>
            <a:r>
              <a:rPr lang="en-US" sz="1800"/>
              <a:t>Yes; undecided</a:t>
            </a:r>
          </a:p>
          <a:p>
            <a:pPr lvl="1" fontAlgn="base"/>
            <a:r>
              <a:rPr lang="en-US" sz="1800"/>
              <a:t>Yes, </a:t>
            </a:r>
            <a:r>
              <a:rPr lang="en-US" sz="1800" err="1"/>
              <a:t>im</a:t>
            </a:r>
            <a:r>
              <a:rPr lang="en-US" sz="1800"/>
              <a:t> not sure yet</a:t>
            </a:r>
          </a:p>
          <a:p>
            <a:pPr lvl="1" fontAlgn="base"/>
            <a:r>
              <a:rPr lang="en-US" sz="1800"/>
              <a:t>Yes, genetic counseling</a:t>
            </a:r>
          </a:p>
          <a:p>
            <a:pPr lvl="1" fontAlgn="base"/>
            <a:r>
              <a:rPr lang="en-US" sz="1800" b="1" i="1" u="sng">
                <a:solidFill>
                  <a:srgbClr val="FF0000"/>
                </a:solidFill>
              </a:rPr>
              <a:t>forensic pathologist – CARL IS PROUD</a:t>
            </a:r>
          </a:p>
          <a:p>
            <a:pPr lvl="1" fontAlgn="base"/>
            <a:r>
              <a:rPr lang="en-US" sz="1800"/>
              <a:t>Yes, an orthopedic surgeon.</a:t>
            </a:r>
          </a:p>
          <a:p>
            <a:pPr lvl="1" fontAlgn="base"/>
            <a:r>
              <a:rPr lang="en-US" sz="1800"/>
              <a:t>Yes, physician</a:t>
            </a:r>
          </a:p>
          <a:p>
            <a:pPr lvl="1" fontAlgn="base"/>
            <a:r>
              <a:rPr lang="en-US" sz="1800"/>
              <a:t>Yes, doctor</a:t>
            </a:r>
            <a:endParaRPr lang="en-US" sz="2800"/>
          </a:p>
          <a:p>
            <a:endParaRPr lang="en-US" sz="1600"/>
          </a:p>
        </p:txBody>
      </p:sp>
    </p:spTree>
    <p:extLst>
      <p:ext uri="{BB962C8B-B14F-4D97-AF65-F5344CB8AC3E}">
        <p14:creationId xmlns:p14="http://schemas.microsoft.com/office/powerpoint/2010/main" val="128732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D297-7DA9-4B40-9C74-8CEC9B94DB6B}"/>
              </a:ext>
            </a:extLst>
          </p:cNvPr>
          <p:cNvSpPr>
            <a:spLocks noGrp="1"/>
          </p:cNvSpPr>
          <p:nvPr>
            <p:ph type="title"/>
          </p:nvPr>
        </p:nvSpPr>
        <p:spPr>
          <a:xfrm>
            <a:off x="677333" y="609600"/>
            <a:ext cx="9126423" cy="1320800"/>
          </a:xfrm>
        </p:spPr>
        <p:txBody>
          <a:bodyPr>
            <a:noAutofit/>
          </a:bodyPr>
          <a:lstStyle/>
          <a:p>
            <a:r>
              <a:rPr lang="en-US"/>
              <a:t>RECEPTION – FROM THE STUDENT’S VIEW</a:t>
            </a:r>
            <a:br>
              <a:rPr lang="en-US"/>
            </a:br>
            <a:endParaRPr lang="en-US"/>
          </a:p>
        </p:txBody>
      </p:sp>
      <p:pic>
        <p:nvPicPr>
          <p:cNvPr id="4" name="Picture 3">
            <a:extLst>
              <a:ext uri="{FF2B5EF4-FFF2-40B4-BE49-F238E27FC236}">
                <a16:creationId xmlns:a16="http://schemas.microsoft.com/office/drawing/2014/main" id="{04BAC8D0-387E-744E-82B6-0BDFB9E02DF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5" name="Content Placeholder 2">
            <a:extLst>
              <a:ext uri="{FF2B5EF4-FFF2-40B4-BE49-F238E27FC236}">
                <a16:creationId xmlns:a16="http://schemas.microsoft.com/office/drawing/2014/main" id="{91CB04B2-37BD-5941-B22B-3B033B8EF13C}"/>
              </a:ext>
            </a:extLst>
          </p:cNvPr>
          <p:cNvSpPr>
            <a:spLocks noGrp="1"/>
          </p:cNvSpPr>
          <p:nvPr>
            <p:ph idx="1"/>
          </p:nvPr>
        </p:nvSpPr>
        <p:spPr>
          <a:xfrm>
            <a:off x="677334" y="1435262"/>
            <a:ext cx="8596668" cy="4815067"/>
          </a:xfrm>
        </p:spPr>
        <p:txBody>
          <a:bodyPr vert="horz" lIns="91440" tIns="45720" rIns="91440" bIns="45720" rtlCol="0" anchor="t">
            <a:normAutofit/>
          </a:bodyPr>
          <a:lstStyle/>
          <a:p>
            <a:pPr marL="457200" lvl="1" indent="0">
              <a:buNone/>
            </a:pPr>
            <a:r>
              <a:rPr lang="en-US" sz="2800" b="1" i="1">
                <a:solidFill>
                  <a:srgbClr val="FF0000"/>
                </a:solidFill>
              </a:rPr>
              <a:t>SELECT RESPONSES</a:t>
            </a:r>
          </a:p>
          <a:p>
            <a:r>
              <a:rPr lang="en-US" sz="2800"/>
              <a:t>What was the most meaningful event for you this year? Why?</a:t>
            </a:r>
          </a:p>
          <a:p>
            <a:pPr lvl="1"/>
            <a:r>
              <a:rPr lang="en-US" sz="1800"/>
              <a:t>Suture, and blood pressure clinic</a:t>
            </a:r>
          </a:p>
          <a:p>
            <a:pPr lvl="1"/>
            <a:r>
              <a:rPr lang="en-US" sz="1800"/>
              <a:t>Suture &amp; blood pressure clinic, and game night. </a:t>
            </a:r>
            <a:r>
              <a:rPr lang="en-US" sz="1800" b="1"/>
              <a:t>Lots of personal time with mentors</a:t>
            </a:r>
            <a:r>
              <a:rPr lang="en-US" sz="1800"/>
              <a:t>.</a:t>
            </a:r>
          </a:p>
          <a:p>
            <a:pPr lvl="1"/>
            <a:r>
              <a:rPr lang="en-US" sz="1800"/>
              <a:t>The most meaningful event was the game night because we had the </a:t>
            </a:r>
            <a:r>
              <a:rPr lang="en-US" sz="1800" b="1"/>
              <a:t>chance to learn more about the mentors and the steps to take to follow our careers</a:t>
            </a:r>
            <a:r>
              <a:rPr lang="en-US" sz="1800"/>
              <a:t>.</a:t>
            </a:r>
            <a:endParaRPr lang="en-US" sz="2800"/>
          </a:p>
          <a:p>
            <a:endParaRPr lang="en-US" sz="1600"/>
          </a:p>
        </p:txBody>
      </p:sp>
    </p:spTree>
    <p:extLst>
      <p:ext uri="{BB962C8B-B14F-4D97-AF65-F5344CB8AC3E}">
        <p14:creationId xmlns:p14="http://schemas.microsoft.com/office/powerpoint/2010/main" val="222191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D297-7DA9-4B40-9C74-8CEC9B94DB6B}"/>
              </a:ext>
            </a:extLst>
          </p:cNvPr>
          <p:cNvSpPr>
            <a:spLocks noGrp="1"/>
          </p:cNvSpPr>
          <p:nvPr>
            <p:ph type="title"/>
          </p:nvPr>
        </p:nvSpPr>
        <p:spPr>
          <a:xfrm>
            <a:off x="677333" y="609600"/>
            <a:ext cx="9126423" cy="1320800"/>
          </a:xfrm>
        </p:spPr>
        <p:txBody>
          <a:bodyPr>
            <a:noAutofit/>
          </a:bodyPr>
          <a:lstStyle/>
          <a:p>
            <a:r>
              <a:rPr lang="en-US"/>
              <a:t>RECEPTION – FROM THE STUDENT’S VIEW</a:t>
            </a:r>
            <a:br>
              <a:rPr lang="en-US"/>
            </a:br>
            <a:endParaRPr lang="en-US"/>
          </a:p>
        </p:txBody>
      </p:sp>
      <p:pic>
        <p:nvPicPr>
          <p:cNvPr id="4" name="Picture 3">
            <a:extLst>
              <a:ext uri="{FF2B5EF4-FFF2-40B4-BE49-F238E27FC236}">
                <a16:creationId xmlns:a16="http://schemas.microsoft.com/office/drawing/2014/main" id="{04BAC8D0-387E-744E-82B6-0BDFB9E02DF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5" name="Content Placeholder 2">
            <a:extLst>
              <a:ext uri="{FF2B5EF4-FFF2-40B4-BE49-F238E27FC236}">
                <a16:creationId xmlns:a16="http://schemas.microsoft.com/office/drawing/2014/main" id="{91CB04B2-37BD-5941-B22B-3B033B8EF13C}"/>
              </a:ext>
            </a:extLst>
          </p:cNvPr>
          <p:cNvSpPr>
            <a:spLocks noGrp="1"/>
          </p:cNvSpPr>
          <p:nvPr>
            <p:ph idx="1"/>
          </p:nvPr>
        </p:nvSpPr>
        <p:spPr>
          <a:xfrm>
            <a:off x="677334" y="1435262"/>
            <a:ext cx="8596668" cy="4815067"/>
          </a:xfrm>
        </p:spPr>
        <p:txBody>
          <a:bodyPr vert="horz" lIns="91440" tIns="45720" rIns="91440" bIns="45720" rtlCol="0" anchor="t">
            <a:normAutofit lnSpcReduction="10000"/>
          </a:bodyPr>
          <a:lstStyle/>
          <a:p>
            <a:pPr marL="457200" lvl="1" indent="0">
              <a:buNone/>
            </a:pPr>
            <a:r>
              <a:rPr lang="en-US" sz="2800" b="1" i="1">
                <a:solidFill>
                  <a:srgbClr val="FF0000"/>
                </a:solidFill>
              </a:rPr>
              <a:t>SELECT RESPONSES</a:t>
            </a:r>
          </a:p>
          <a:p>
            <a:r>
              <a:rPr lang="en-US" sz="2800"/>
              <a:t>How has the medical student mentorship program influenced your desire to pursue a medical profession?</a:t>
            </a:r>
          </a:p>
          <a:p>
            <a:pPr fontAlgn="base"/>
            <a:r>
              <a:rPr lang="en-US" b="1"/>
              <a:t>It just made me more motivated to actually go for it</a:t>
            </a:r>
          </a:p>
          <a:p>
            <a:pPr fontAlgn="base"/>
            <a:r>
              <a:rPr lang="en-US"/>
              <a:t>It has provided with more information on what medical school and different fields are like to help me in my decision.</a:t>
            </a:r>
          </a:p>
          <a:p>
            <a:pPr fontAlgn="base"/>
            <a:r>
              <a:rPr lang="en-US"/>
              <a:t>Very much; it gave me insight on what it’s like to be a medical student.</a:t>
            </a:r>
          </a:p>
          <a:p>
            <a:pPr fontAlgn="base"/>
            <a:r>
              <a:rPr lang="en-US"/>
              <a:t>It has definitely provided more information on what to expect in medical school and has </a:t>
            </a:r>
            <a:r>
              <a:rPr lang="en-US" b="1"/>
              <a:t>brought my interest into great consideration</a:t>
            </a:r>
          </a:p>
          <a:p>
            <a:pPr fontAlgn="base"/>
            <a:r>
              <a:rPr lang="en-US" sz="2000" b="1" i="1" u="sng"/>
              <a:t>It has greatly influenced me because it has shown me it is not impossible like so many people make it out to be.</a:t>
            </a:r>
          </a:p>
          <a:p>
            <a:pPr marL="0" indent="0">
              <a:buNone/>
            </a:pPr>
            <a:endParaRPr lang="en-US" sz="2800"/>
          </a:p>
          <a:p>
            <a:endParaRPr lang="en-US" sz="1600"/>
          </a:p>
        </p:txBody>
      </p:sp>
    </p:spTree>
    <p:extLst>
      <p:ext uri="{BB962C8B-B14F-4D97-AF65-F5344CB8AC3E}">
        <p14:creationId xmlns:p14="http://schemas.microsoft.com/office/powerpoint/2010/main" val="11642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D297-7DA9-4B40-9C74-8CEC9B94DB6B}"/>
              </a:ext>
            </a:extLst>
          </p:cNvPr>
          <p:cNvSpPr>
            <a:spLocks noGrp="1"/>
          </p:cNvSpPr>
          <p:nvPr>
            <p:ph type="title"/>
          </p:nvPr>
        </p:nvSpPr>
        <p:spPr>
          <a:xfrm>
            <a:off x="677333" y="609600"/>
            <a:ext cx="9126423" cy="1320800"/>
          </a:xfrm>
        </p:spPr>
        <p:txBody>
          <a:bodyPr>
            <a:noAutofit/>
          </a:bodyPr>
          <a:lstStyle/>
          <a:p>
            <a:r>
              <a:rPr lang="en-US"/>
              <a:t>RECEPTION – FROM THE STUDENT’S VIEW</a:t>
            </a:r>
            <a:br>
              <a:rPr lang="en-US"/>
            </a:br>
            <a:endParaRPr lang="en-US"/>
          </a:p>
        </p:txBody>
      </p:sp>
      <p:pic>
        <p:nvPicPr>
          <p:cNvPr id="4" name="Picture 3">
            <a:extLst>
              <a:ext uri="{FF2B5EF4-FFF2-40B4-BE49-F238E27FC236}">
                <a16:creationId xmlns:a16="http://schemas.microsoft.com/office/drawing/2014/main" id="{04BAC8D0-387E-744E-82B6-0BDFB9E02DF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5" name="Content Placeholder 2">
            <a:extLst>
              <a:ext uri="{FF2B5EF4-FFF2-40B4-BE49-F238E27FC236}">
                <a16:creationId xmlns:a16="http://schemas.microsoft.com/office/drawing/2014/main" id="{91CB04B2-37BD-5941-B22B-3B033B8EF13C}"/>
              </a:ext>
            </a:extLst>
          </p:cNvPr>
          <p:cNvSpPr>
            <a:spLocks noGrp="1"/>
          </p:cNvSpPr>
          <p:nvPr>
            <p:ph idx="1"/>
          </p:nvPr>
        </p:nvSpPr>
        <p:spPr>
          <a:xfrm>
            <a:off x="677334" y="1435262"/>
            <a:ext cx="8596668" cy="4815067"/>
          </a:xfrm>
        </p:spPr>
        <p:txBody>
          <a:bodyPr vert="horz" lIns="91440" tIns="45720" rIns="91440" bIns="45720" rtlCol="0" anchor="t">
            <a:normAutofit/>
          </a:bodyPr>
          <a:lstStyle/>
          <a:p>
            <a:pPr marL="457200" lvl="1" indent="0">
              <a:buNone/>
            </a:pPr>
            <a:r>
              <a:rPr lang="en-US" sz="2800" b="1" i="1">
                <a:solidFill>
                  <a:srgbClr val="FF0000"/>
                </a:solidFill>
              </a:rPr>
              <a:t>SELECT RESPONSES</a:t>
            </a:r>
          </a:p>
          <a:p>
            <a:r>
              <a:rPr lang="en-US" sz="2800"/>
              <a:t>What has been your favorite aspect of the medical student mentorship program?</a:t>
            </a:r>
          </a:p>
          <a:p>
            <a:pPr fontAlgn="base"/>
            <a:r>
              <a:rPr lang="en-US"/>
              <a:t>Everything it was a real great experience</a:t>
            </a:r>
          </a:p>
          <a:p>
            <a:pPr fontAlgn="base"/>
            <a:r>
              <a:rPr lang="en-US"/>
              <a:t>Being able to see what medical school/the medical field is really like and has let me have a personal relationship with medical students.</a:t>
            </a:r>
          </a:p>
          <a:p>
            <a:pPr fontAlgn="base"/>
            <a:r>
              <a:rPr lang="en-US">
                <a:solidFill>
                  <a:srgbClr val="FF0000"/>
                </a:solidFill>
              </a:rPr>
              <a:t>Having a connection with the medical students was important to me because we got to know them</a:t>
            </a:r>
            <a:r>
              <a:rPr lang="en-US"/>
              <a:t>.</a:t>
            </a:r>
          </a:p>
          <a:p>
            <a:pPr fontAlgn="base"/>
            <a:r>
              <a:rPr lang="en-US" b="1" i="1" u="sng"/>
              <a:t>My favorite aspect is having the personal relationship to somebody who is where </a:t>
            </a:r>
            <a:r>
              <a:rPr lang="en-US" b="1" i="1" u="sng" err="1"/>
              <a:t>i</a:t>
            </a:r>
            <a:r>
              <a:rPr lang="en-US" b="1" i="1" u="sng"/>
              <a:t> want to be.</a:t>
            </a:r>
          </a:p>
          <a:p>
            <a:pPr fontAlgn="base"/>
            <a:r>
              <a:rPr lang="en-US"/>
              <a:t>Getting to know the mentor better</a:t>
            </a:r>
          </a:p>
          <a:p>
            <a:pPr marL="0" indent="0">
              <a:buNone/>
            </a:pPr>
            <a:endParaRPr lang="en-US" sz="2800"/>
          </a:p>
          <a:p>
            <a:endParaRPr lang="en-US" sz="1600"/>
          </a:p>
        </p:txBody>
      </p:sp>
    </p:spTree>
    <p:extLst>
      <p:ext uri="{BB962C8B-B14F-4D97-AF65-F5344CB8AC3E}">
        <p14:creationId xmlns:p14="http://schemas.microsoft.com/office/powerpoint/2010/main" val="313618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D297-7DA9-4B40-9C74-8CEC9B94DB6B}"/>
              </a:ext>
            </a:extLst>
          </p:cNvPr>
          <p:cNvSpPr>
            <a:spLocks noGrp="1"/>
          </p:cNvSpPr>
          <p:nvPr>
            <p:ph type="title"/>
          </p:nvPr>
        </p:nvSpPr>
        <p:spPr>
          <a:xfrm>
            <a:off x="677333" y="609600"/>
            <a:ext cx="9126423" cy="1320800"/>
          </a:xfrm>
        </p:spPr>
        <p:txBody>
          <a:bodyPr>
            <a:noAutofit/>
          </a:bodyPr>
          <a:lstStyle/>
          <a:p>
            <a:r>
              <a:rPr lang="en-US"/>
              <a:t>RECEPTION – FROM THE STUDENT’S VIEW</a:t>
            </a:r>
            <a:br>
              <a:rPr lang="en-US"/>
            </a:br>
            <a:endParaRPr lang="en-US"/>
          </a:p>
        </p:txBody>
      </p:sp>
      <p:pic>
        <p:nvPicPr>
          <p:cNvPr id="4" name="Picture 3">
            <a:extLst>
              <a:ext uri="{FF2B5EF4-FFF2-40B4-BE49-F238E27FC236}">
                <a16:creationId xmlns:a16="http://schemas.microsoft.com/office/drawing/2014/main" id="{04BAC8D0-387E-744E-82B6-0BDFB9E02DF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5" name="Content Placeholder 2">
            <a:extLst>
              <a:ext uri="{FF2B5EF4-FFF2-40B4-BE49-F238E27FC236}">
                <a16:creationId xmlns:a16="http://schemas.microsoft.com/office/drawing/2014/main" id="{91CB04B2-37BD-5941-B22B-3B033B8EF13C}"/>
              </a:ext>
            </a:extLst>
          </p:cNvPr>
          <p:cNvSpPr>
            <a:spLocks noGrp="1"/>
          </p:cNvSpPr>
          <p:nvPr>
            <p:ph idx="1"/>
          </p:nvPr>
        </p:nvSpPr>
        <p:spPr>
          <a:xfrm>
            <a:off x="677334" y="1435262"/>
            <a:ext cx="8596668" cy="4815067"/>
          </a:xfrm>
        </p:spPr>
        <p:txBody>
          <a:bodyPr vert="horz" lIns="91440" tIns="45720" rIns="91440" bIns="45720" rtlCol="0" anchor="t">
            <a:normAutofit fontScale="85000" lnSpcReduction="20000"/>
          </a:bodyPr>
          <a:lstStyle/>
          <a:p>
            <a:pPr marL="457200" lvl="1" indent="0">
              <a:buNone/>
            </a:pPr>
            <a:r>
              <a:rPr lang="en-US" sz="2800" b="1" i="1">
                <a:solidFill>
                  <a:srgbClr val="FF0000"/>
                </a:solidFill>
              </a:rPr>
              <a:t>SELECT RESPONSES</a:t>
            </a:r>
          </a:p>
          <a:p>
            <a:r>
              <a:rPr lang="en-US" sz="2800"/>
              <a:t>Do you think that medical student involvement with high school students improves the community of Colorado Springs? If so, how?</a:t>
            </a:r>
          </a:p>
          <a:p>
            <a:pPr fontAlgn="base"/>
            <a:r>
              <a:rPr lang="en-US" b="1" i="1">
                <a:solidFill>
                  <a:srgbClr val="FF0000"/>
                </a:solidFill>
              </a:rPr>
              <a:t>I think it does because they teach us things we usually don’t have courage to ask or want someone who actually knows about it. Also the medical students are just students like us so we both have similarities just on different levels</a:t>
            </a:r>
          </a:p>
          <a:p>
            <a:pPr fontAlgn="base"/>
            <a:r>
              <a:rPr lang="en-US"/>
              <a:t>Yes, </a:t>
            </a:r>
            <a:r>
              <a:rPr lang="en-US" err="1"/>
              <a:t>i</a:t>
            </a:r>
            <a:r>
              <a:rPr lang="en-US"/>
              <a:t> believe it does because it connects the higher education students with the lower education </a:t>
            </a:r>
          </a:p>
          <a:p>
            <a:pPr fontAlgn="base"/>
            <a:r>
              <a:rPr lang="en-US"/>
              <a:t>It improves the community of Colorado springs because you </a:t>
            </a:r>
            <a:r>
              <a:rPr lang="en-US" b="1"/>
              <a:t>wouldn't normally have medical students interacting with high school students.</a:t>
            </a:r>
          </a:p>
          <a:p>
            <a:pPr fontAlgn="base"/>
            <a:r>
              <a:rPr lang="en-US"/>
              <a:t>Yes, it grows the community because the involvement is growing</a:t>
            </a:r>
          </a:p>
          <a:p>
            <a:pPr fontAlgn="base"/>
            <a:r>
              <a:rPr lang="en-US" i="1"/>
              <a:t>It does. </a:t>
            </a:r>
            <a:r>
              <a:rPr lang="en-US" b="1" i="1"/>
              <a:t>This means we have more medical professionals</a:t>
            </a:r>
          </a:p>
          <a:p>
            <a:pPr fontAlgn="base"/>
            <a:r>
              <a:rPr lang="en-US"/>
              <a:t>Yes</a:t>
            </a:r>
            <a:r>
              <a:rPr lang="en-US" b="1"/>
              <a:t> it could get more people involved in medical careers</a:t>
            </a:r>
          </a:p>
          <a:p>
            <a:pPr fontAlgn="base"/>
            <a:r>
              <a:rPr lang="en-US"/>
              <a:t>Yes </a:t>
            </a:r>
            <a:r>
              <a:rPr lang="en-US" err="1"/>
              <a:t>i</a:t>
            </a:r>
            <a:r>
              <a:rPr lang="en-US"/>
              <a:t> believe so because it </a:t>
            </a:r>
            <a:r>
              <a:rPr lang="en-US" b="1"/>
              <a:t>helps high school students pursue medical careers and have stronger connections than they would usually have.</a:t>
            </a:r>
          </a:p>
          <a:p>
            <a:pPr marL="0" indent="0">
              <a:buNone/>
            </a:pPr>
            <a:endParaRPr lang="en-US" sz="2800"/>
          </a:p>
          <a:p>
            <a:endParaRPr lang="en-US" sz="1600"/>
          </a:p>
        </p:txBody>
      </p:sp>
    </p:spTree>
    <p:extLst>
      <p:ext uri="{BB962C8B-B14F-4D97-AF65-F5344CB8AC3E}">
        <p14:creationId xmlns:p14="http://schemas.microsoft.com/office/powerpoint/2010/main" val="82567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818A-97DD-42B2-BE23-39B81401E91B}"/>
              </a:ext>
            </a:extLst>
          </p:cNvPr>
          <p:cNvSpPr>
            <a:spLocks noGrp="1"/>
          </p:cNvSpPr>
          <p:nvPr>
            <p:ph type="title"/>
          </p:nvPr>
        </p:nvSpPr>
        <p:spPr/>
        <p:txBody>
          <a:bodyPr/>
          <a:lstStyle/>
          <a:p>
            <a:r>
              <a:rPr lang="en-US"/>
              <a:t>Outcomes by the Numbers</a:t>
            </a:r>
          </a:p>
        </p:txBody>
      </p:sp>
      <p:sp>
        <p:nvSpPr>
          <p:cNvPr id="3" name="Content Placeholder 2">
            <a:extLst>
              <a:ext uri="{FF2B5EF4-FFF2-40B4-BE49-F238E27FC236}">
                <a16:creationId xmlns:a16="http://schemas.microsoft.com/office/drawing/2014/main" id="{2DFB5CB4-1973-4EE2-A6CB-BBE00A603F0B}"/>
              </a:ext>
            </a:extLst>
          </p:cNvPr>
          <p:cNvSpPr>
            <a:spLocks noGrp="1"/>
          </p:cNvSpPr>
          <p:nvPr>
            <p:ph idx="1"/>
          </p:nvPr>
        </p:nvSpPr>
        <p:spPr/>
        <p:txBody>
          <a:bodyPr vert="horz" lIns="91440" tIns="45720" rIns="91440" bIns="45720" rtlCol="0" anchor="t">
            <a:normAutofit/>
          </a:bodyPr>
          <a:lstStyle/>
          <a:p>
            <a:r>
              <a:rPr lang="en-US" dirty="0"/>
              <a:t>Opportunity to share success at D11 Board Meeting</a:t>
            </a:r>
          </a:p>
          <a:p>
            <a:r>
              <a:rPr lang="en-US" dirty="0"/>
              <a:t>HOSA State Competition</a:t>
            </a:r>
            <a:endParaRPr lang="en-US" dirty="0">
              <a:solidFill>
                <a:schemeClr val="tx1"/>
              </a:solidFill>
            </a:endParaRPr>
          </a:p>
          <a:p>
            <a:pPr lvl="1"/>
            <a:r>
              <a:rPr lang="en-US" dirty="0"/>
              <a:t>3 students qualified for International HOSA competition in Dallas</a:t>
            </a:r>
          </a:p>
          <a:p>
            <a:pPr lvl="2"/>
            <a:r>
              <a:rPr lang="en-US" dirty="0"/>
              <a:t>Epidemiology, Public Speaking, Medical Terminology</a:t>
            </a:r>
          </a:p>
          <a:p>
            <a:pPr lvl="1"/>
            <a:r>
              <a:rPr lang="en-US" dirty="0"/>
              <a:t>1st in state in Medical Terminology</a:t>
            </a:r>
          </a:p>
          <a:p>
            <a:pPr lvl="1"/>
            <a:r>
              <a:rPr lang="en-US" dirty="0"/>
              <a:t>Top 5 placement in Clinical Nursing, Biomedical Laboratory Techniques, and Medical Career Display</a:t>
            </a:r>
          </a:p>
          <a:p>
            <a:r>
              <a:rPr lang="en-US" i="1" dirty="0">
                <a:solidFill>
                  <a:srgbClr val="FF0000"/>
                </a:solidFill>
              </a:rPr>
              <a:t>Future outcomes to track: </a:t>
            </a:r>
            <a:r>
              <a:rPr lang="en-US" dirty="0"/>
              <a:t>Graduation rates, retention in biomedical classes during high school career, college attendance, healthcare careers </a:t>
            </a:r>
          </a:p>
          <a:p>
            <a:endParaRPr lang="en-US" dirty="0"/>
          </a:p>
        </p:txBody>
      </p:sp>
      <p:pic>
        <p:nvPicPr>
          <p:cNvPr id="4" name="Picture 3">
            <a:extLst>
              <a:ext uri="{FF2B5EF4-FFF2-40B4-BE49-F238E27FC236}">
                <a16:creationId xmlns:a16="http://schemas.microsoft.com/office/drawing/2014/main" id="{A4409231-6EAF-1143-A643-50E6B6151AC9}"/>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28363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BCDB-6A21-45C0-9B9F-3F814D49088E}"/>
              </a:ext>
            </a:extLst>
          </p:cNvPr>
          <p:cNvSpPr>
            <a:spLocks noGrp="1"/>
          </p:cNvSpPr>
          <p:nvPr>
            <p:ph type="title"/>
          </p:nvPr>
        </p:nvSpPr>
        <p:spPr/>
        <p:txBody>
          <a:bodyPr/>
          <a:lstStyle/>
          <a:p>
            <a:r>
              <a:rPr lang="en-US"/>
              <a:t>Who We Are</a:t>
            </a:r>
          </a:p>
        </p:txBody>
      </p:sp>
      <p:sp>
        <p:nvSpPr>
          <p:cNvPr id="3" name="Text Placeholder 2">
            <a:extLst>
              <a:ext uri="{FF2B5EF4-FFF2-40B4-BE49-F238E27FC236}">
                <a16:creationId xmlns:a16="http://schemas.microsoft.com/office/drawing/2014/main" id="{2507443C-3991-43B2-9D5C-AD953C1B5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70670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D1A3-1638-4341-91AE-5F089995401B}"/>
              </a:ext>
            </a:extLst>
          </p:cNvPr>
          <p:cNvSpPr>
            <a:spLocks noGrp="1"/>
          </p:cNvSpPr>
          <p:nvPr>
            <p:ph type="title"/>
          </p:nvPr>
        </p:nvSpPr>
        <p:spPr/>
        <p:txBody>
          <a:bodyPr/>
          <a:lstStyle/>
          <a:p>
            <a:r>
              <a:rPr lang="en-US"/>
              <a:t>Lessons Learned &amp; Future Work</a:t>
            </a:r>
          </a:p>
        </p:txBody>
      </p:sp>
      <p:sp>
        <p:nvSpPr>
          <p:cNvPr id="3" name="Text Placeholder 2">
            <a:extLst>
              <a:ext uri="{FF2B5EF4-FFF2-40B4-BE49-F238E27FC236}">
                <a16:creationId xmlns:a16="http://schemas.microsoft.com/office/drawing/2014/main" id="{8F2AB8DC-082A-4247-886B-2435341146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0641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818A-97DD-42B2-BE23-39B81401E91B}"/>
              </a:ext>
            </a:extLst>
          </p:cNvPr>
          <p:cNvSpPr>
            <a:spLocks noGrp="1"/>
          </p:cNvSpPr>
          <p:nvPr>
            <p:ph type="title"/>
          </p:nvPr>
        </p:nvSpPr>
        <p:spPr/>
        <p:txBody>
          <a:bodyPr/>
          <a:lstStyle/>
          <a:p>
            <a:r>
              <a:rPr lang="en-US"/>
              <a:t>LESSONS LEARNED</a:t>
            </a:r>
          </a:p>
        </p:txBody>
      </p:sp>
      <p:sp>
        <p:nvSpPr>
          <p:cNvPr id="3" name="Content Placeholder 2">
            <a:extLst>
              <a:ext uri="{FF2B5EF4-FFF2-40B4-BE49-F238E27FC236}">
                <a16:creationId xmlns:a16="http://schemas.microsoft.com/office/drawing/2014/main" id="{2DFB5CB4-1973-4EE2-A6CB-BBE00A603F0B}"/>
              </a:ext>
            </a:extLst>
          </p:cNvPr>
          <p:cNvSpPr>
            <a:spLocks noGrp="1"/>
          </p:cNvSpPr>
          <p:nvPr>
            <p:ph idx="1"/>
          </p:nvPr>
        </p:nvSpPr>
        <p:spPr>
          <a:xfrm>
            <a:off x="677334" y="1500832"/>
            <a:ext cx="8596668" cy="4494854"/>
          </a:xfrm>
        </p:spPr>
        <p:txBody>
          <a:bodyPr vert="horz" lIns="91440" tIns="45720" rIns="91440" bIns="45720" rtlCol="0" anchor="t">
            <a:normAutofit/>
          </a:bodyPr>
          <a:lstStyle/>
          <a:p>
            <a:r>
              <a:rPr lang="en-US" sz="2000" dirty="0"/>
              <a:t>Unexpected obstacles </a:t>
            </a:r>
          </a:p>
          <a:p>
            <a:pPr lvl="2"/>
            <a:r>
              <a:rPr lang="en-US" sz="1600" dirty="0"/>
              <a:t>Needs assessment for one-on-one personalized mentorship with students </a:t>
            </a:r>
            <a:br>
              <a:rPr lang="en-US" sz="1600" dirty="0">
                <a:solidFill>
                  <a:srgbClr val="404040"/>
                </a:solidFill>
                <a:latin typeface="Trebuchet MS"/>
                <a:cs typeface="+mn-ea"/>
              </a:rPr>
            </a:br>
            <a:endParaRPr lang="en-US" sz="1600" dirty="0"/>
          </a:p>
          <a:p>
            <a:r>
              <a:rPr lang="en-US" sz="2000" dirty="0"/>
              <a:t>Leadership lessons </a:t>
            </a:r>
          </a:p>
          <a:p>
            <a:pPr lvl="1"/>
            <a:r>
              <a:rPr lang="en-US" sz="1800" dirty="0"/>
              <a:t>Teachers were amazing assets </a:t>
            </a:r>
          </a:p>
          <a:p>
            <a:pPr lvl="2"/>
            <a:r>
              <a:rPr lang="en-US" sz="1600" dirty="0"/>
              <a:t>Planning debrief meeting</a:t>
            </a:r>
          </a:p>
          <a:p>
            <a:pPr lvl="1"/>
            <a:r>
              <a:rPr lang="en-US" sz="1800" dirty="0"/>
              <a:t>Utilize HOSA student leadership (focus groups, meetings, etc.) </a:t>
            </a:r>
          </a:p>
          <a:p>
            <a:pPr lvl="1"/>
            <a:r>
              <a:rPr lang="en-US" sz="1800" dirty="0"/>
              <a:t>Bureaucracy barriers</a:t>
            </a:r>
            <a:endParaRPr lang="en-US" sz="1800" dirty="0">
              <a:solidFill>
                <a:schemeClr val="tx1"/>
              </a:solidFill>
            </a:endParaRPr>
          </a:p>
          <a:p>
            <a:pPr lvl="2"/>
            <a:r>
              <a:rPr lang="en-US" sz="1600" dirty="0"/>
              <a:t>Difficulties getting access for students to shadow physicians in the community</a:t>
            </a:r>
          </a:p>
          <a:p>
            <a:pPr lvl="1"/>
            <a:r>
              <a:rPr lang="en-US" sz="1800" dirty="0">
                <a:solidFill>
                  <a:srgbClr val="404040"/>
                </a:solidFill>
              </a:rPr>
              <a:t>Take more pictures next year! </a:t>
            </a:r>
          </a:p>
        </p:txBody>
      </p:sp>
      <p:pic>
        <p:nvPicPr>
          <p:cNvPr id="4" name="Picture 3">
            <a:extLst>
              <a:ext uri="{FF2B5EF4-FFF2-40B4-BE49-F238E27FC236}">
                <a16:creationId xmlns:a16="http://schemas.microsoft.com/office/drawing/2014/main" id="{A4409231-6EAF-1143-A643-50E6B6151AC9}"/>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71686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B9A0-CC9D-4331-B953-EC0CF14251CF}"/>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4AF0578F-5BA4-492C-BC7A-4AB2F15B4D5A}"/>
              </a:ext>
            </a:extLst>
          </p:cNvPr>
          <p:cNvSpPr>
            <a:spLocks noGrp="1"/>
          </p:cNvSpPr>
          <p:nvPr>
            <p:ph idx="1"/>
          </p:nvPr>
        </p:nvSpPr>
        <p:spPr/>
        <p:txBody>
          <a:bodyPr vert="horz" lIns="91440" tIns="45720" rIns="91440" bIns="45720" rtlCol="0" anchor="t">
            <a:normAutofit/>
          </a:bodyPr>
          <a:lstStyle/>
          <a:p>
            <a:r>
              <a:rPr lang="en-US" dirty="0"/>
              <a:t>Future event ideas </a:t>
            </a:r>
          </a:p>
          <a:p>
            <a:pPr lvl="1"/>
            <a:r>
              <a:rPr lang="en-US" dirty="0"/>
              <a:t>Ultrasound workshop</a:t>
            </a:r>
          </a:p>
          <a:p>
            <a:pPr lvl="1"/>
            <a:r>
              <a:rPr lang="en-US" dirty="0"/>
              <a:t>Participate in classroom dissections</a:t>
            </a:r>
          </a:p>
          <a:p>
            <a:r>
              <a:rPr lang="en-US" dirty="0"/>
              <a:t>Sustainability </a:t>
            </a:r>
            <a:endParaRPr lang="en-US" dirty="0">
              <a:solidFill>
                <a:schemeClr val="tx1"/>
              </a:solidFill>
            </a:endParaRPr>
          </a:p>
          <a:p>
            <a:pPr lvl="1"/>
            <a:r>
              <a:rPr lang="en-US" dirty="0"/>
              <a:t>This project is best served by having permanent medical student involvement</a:t>
            </a:r>
            <a:endParaRPr lang="en-US" dirty="0">
              <a:solidFill>
                <a:schemeClr val="tx1"/>
              </a:solidFill>
            </a:endParaRPr>
          </a:p>
          <a:p>
            <a:pPr lvl="1"/>
            <a:r>
              <a:rPr lang="en-US" dirty="0"/>
              <a:t>Establish a sustainable shadowing program for the high school students</a:t>
            </a:r>
          </a:p>
          <a:p>
            <a:pPr lvl="1"/>
            <a:r>
              <a:rPr lang="en-US" dirty="0"/>
              <a:t>Establish a system that allows for meaningful one-on-one mentorship</a:t>
            </a:r>
            <a:endParaRPr lang="en-US" dirty="0">
              <a:solidFill>
                <a:srgbClr val="000000"/>
              </a:solidFill>
            </a:endParaRPr>
          </a:p>
          <a:p>
            <a:r>
              <a:rPr lang="en-US" dirty="0"/>
              <a:t>Establish</a:t>
            </a:r>
            <a:r>
              <a:rPr lang="en-US" dirty="0">
                <a:solidFill>
                  <a:srgbClr val="404040"/>
                </a:solidFill>
              </a:rPr>
              <a:t> continuity between Penrose Elementary School and Mitchell High School via a middle school  </a:t>
            </a:r>
            <a:endParaRPr lang="en-US" dirty="0">
              <a:solidFill>
                <a:schemeClr val="tx1"/>
              </a:solidFill>
            </a:endParaRPr>
          </a:p>
        </p:txBody>
      </p:sp>
      <p:pic>
        <p:nvPicPr>
          <p:cNvPr id="4" name="Picture 3">
            <a:extLst>
              <a:ext uri="{FF2B5EF4-FFF2-40B4-BE49-F238E27FC236}">
                <a16:creationId xmlns:a16="http://schemas.microsoft.com/office/drawing/2014/main" id="{BCFB212A-F24F-4F3C-8624-BAA311FAF16A}"/>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7041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D4FF-483C-4FC5-A23A-C78ABF58C9AF}"/>
              </a:ext>
            </a:extLst>
          </p:cNvPr>
          <p:cNvSpPr>
            <a:spLocks noGrp="1"/>
          </p:cNvSpPr>
          <p:nvPr>
            <p:ph type="title"/>
          </p:nvPr>
        </p:nvSpPr>
        <p:spPr/>
        <p:txBody>
          <a:bodyPr/>
          <a:lstStyle/>
          <a:p>
            <a:r>
              <a:rPr lang="en-US"/>
              <a:t>OUR CLOSING THOUGHTS</a:t>
            </a:r>
          </a:p>
        </p:txBody>
      </p:sp>
      <p:sp>
        <p:nvSpPr>
          <p:cNvPr id="3" name="Content Placeholder 2">
            <a:extLst>
              <a:ext uri="{FF2B5EF4-FFF2-40B4-BE49-F238E27FC236}">
                <a16:creationId xmlns:a16="http://schemas.microsoft.com/office/drawing/2014/main" id="{8459BECA-11AC-4CEE-91CC-A69EADA71063}"/>
              </a:ext>
            </a:extLst>
          </p:cNvPr>
          <p:cNvSpPr>
            <a:spLocks noGrp="1"/>
          </p:cNvSpPr>
          <p:nvPr>
            <p:ph idx="1"/>
          </p:nvPr>
        </p:nvSpPr>
        <p:spPr/>
        <p:txBody>
          <a:bodyPr vert="horz" lIns="91440" tIns="45720" rIns="91440" bIns="45720" rtlCol="0" anchor="t">
            <a:normAutofit/>
          </a:bodyPr>
          <a:lstStyle/>
          <a:p>
            <a:r>
              <a:rPr lang="en-US"/>
              <a:t>Impact of teacher support</a:t>
            </a:r>
          </a:p>
          <a:p>
            <a:endParaRPr lang="en-US"/>
          </a:p>
          <a:p>
            <a:r>
              <a:rPr lang="en-US"/>
              <a:t>Impact of partnership on high school students </a:t>
            </a:r>
          </a:p>
          <a:p>
            <a:endParaRPr lang="en-US"/>
          </a:p>
          <a:p>
            <a:r>
              <a:rPr lang="en-US"/>
              <a:t>Impact of high school students on us! </a:t>
            </a:r>
          </a:p>
          <a:p>
            <a:endParaRPr lang="en-US"/>
          </a:p>
        </p:txBody>
      </p:sp>
      <p:pic>
        <p:nvPicPr>
          <p:cNvPr id="4" name="Picture 3">
            <a:extLst>
              <a:ext uri="{FF2B5EF4-FFF2-40B4-BE49-F238E27FC236}">
                <a16:creationId xmlns:a16="http://schemas.microsoft.com/office/drawing/2014/main" id="{D5282EDD-7B0B-4982-938C-554A72B4C38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84319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99A6-8FC6-444C-A768-B9E025389FBB}"/>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1D4ADA1C-1F21-452C-9190-EF4BC738B7C1}"/>
              </a:ext>
            </a:extLst>
          </p:cNvPr>
          <p:cNvSpPr>
            <a:spLocks noGrp="1"/>
          </p:cNvSpPr>
          <p:nvPr>
            <p:ph type="body" idx="1"/>
          </p:nvPr>
        </p:nvSpPr>
        <p:spPr/>
        <p:txBody>
          <a:bodyPr/>
          <a:lstStyle/>
          <a:p>
            <a:r>
              <a:rPr lang="en-US"/>
              <a:t>Questions?</a:t>
            </a:r>
          </a:p>
        </p:txBody>
      </p:sp>
    </p:spTree>
    <p:extLst>
      <p:ext uri="{BB962C8B-B14F-4D97-AF65-F5344CB8AC3E}">
        <p14:creationId xmlns:p14="http://schemas.microsoft.com/office/powerpoint/2010/main" val="418992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screenshot of a cell phone&#10;&#10;Description generated with high confidence">
            <a:extLst>
              <a:ext uri="{FF2B5EF4-FFF2-40B4-BE49-F238E27FC236}">
                <a16:creationId xmlns:a16="http://schemas.microsoft.com/office/drawing/2014/main" id="{041C1B28-B65E-44B9-A4C7-8051D6BB2D28}"/>
              </a:ext>
            </a:extLst>
          </p:cNvPr>
          <p:cNvPicPr>
            <a:picLocks noChangeAspect="1"/>
          </p:cNvPicPr>
          <p:nvPr/>
        </p:nvPicPr>
        <p:blipFill rotWithShape="1">
          <a:blip r:embed="rId3"/>
          <a:srcRect l="17763" r="23359"/>
          <a:stretch/>
        </p:blipFill>
        <p:spPr>
          <a:xfrm>
            <a:off x="2187615" y="307731"/>
            <a:ext cx="6447099" cy="4544253"/>
          </a:xfrm>
          <a:prstGeom prst="rect">
            <a:avLst/>
          </a:prstGeom>
        </p:spPr>
      </p:pic>
      <p:sp>
        <p:nvSpPr>
          <p:cNvPr id="2" name="Title 1">
            <a:extLst>
              <a:ext uri="{FF2B5EF4-FFF2-40B4-BE49-F238E27FC236}">
                <a16:creationId xmlns:a16="http://schemas.microsoft.com/office/drawing/2014/main" id="{043CE201-D08C-461B-A394-D052F3BFC0F6}"/>
              </a:ext>
            </a:extLst>
          </p:cNvPr>
          <p:cNvSpPr>
            <a:spLocks noGrp="1"/>
          </p:cNvSpPr>
          <p:nvPr>
            <p:ph type="title"/>
          </p:nvPr>
        </p:nvSpPr>
        <p:spPr>
          <a:xfrm>
            <a:off x="261321" y="5092304"/>
            <a:ext cx="11139854" cy="930447"/>
          </a:xfrm>
        </p:spPr>
        <p:txBody>
          <a:bodyPr vert="horz" lIns="91440" tIns="45720" rIns="91440" bIns="45720" rtlCol="0" anchor="b">
            <a:normAutofit/>
          </a:bodyPr>
          <a:lstStyle/>
          <a:p>
            <a:pPr algn="ctr"/>
            <a:r>
              <a:rPr lang="en-US" sz="5400">
                <a:solidFill>
                  <a:schemeClr val="tx1"/>
                </a:solidFill>
              </a:rPr>
              <a:t>All About the Partnership</a:t>
            </a:r>
          </a:p>
        </p:txBody>
      </p:sp>
      <p:pic>
        <p:nvPicPr>
          <p:cNvPr id="7" name="Picture 6">
            <a:extLst>
              <a:ext uri="{FF2B5EF4-FFF2-40B4-BE49-F238E27FC236}">
                <a16:creationId xmlns:a16="http://schemas.microsoft.com/office/drawing/2014/main" id="{353ADB9C-B3A0-8B4D-8633-B9820353C4C9}"/>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314056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8EEC-12BF-4898-9841-08BE1EBC1947}"/>
              </a:ext>
            </a:extLst>
          </p:cNvPr>
          <p:cNvSpPr>
            <a:spLocks noGrp="1"/>
          </p:cNvSpPr>
          <p:nvPr>
            <p:ph type="title"/>
          </p:nvPr>
        </p:nvSpPr>
        <p:spPr>
          <a:xfrm>
            <a:off x="677334" y="586450"/>
            <a:ext cx="8596668" cy="1320800"/>
          </a:xfrm>
        </p:spPr>
        <p:txBody>
          <a:bodyPr/>
          <a:lstStyle/>
          <a:p>
            <a:r>
              <a:rPr lang="en-US">
                <a:cs typeface="Calibri Light"/>
              </a:rPr>
              <a:t>MORE ABOUT OUR PARTNERS</a:t>
            </a:r>
            <a:endParaRPr lang="en-US"/>
          </a:p>
        </p:txBody>
      </p:sp>
      <p:sp>
        <p:nvSpPr>
          <p:cNvPr id="3" name="Content Placeholder 2">
            <a:extLst>
              <a:ext uri="{FF2B5EF4-FFF2-40B4-BE49-F238E27FC236}">
                <a16:creationId xmlns:a16="http://schemas.microsoft.com/office/drawing/2014/main" id="{1A84D42C-9B53-4B93-9261-BE5247CE8E9D}"/>
              </a:ext>
            </a:extLst>
          </p:cNvPr>
          <p:cNvSpPr>
            <a:spLocks noGrp="1"/>
          </p:cNvSpPr>
          <p:nvPr>
            <p:ph idx="1"/>
          </p:nvPr>
        </p:nvSpPr>
        <p:spPr/>
        <p:txBody>
          <a:bodyPr vert="horz" lIns="91440" tIns="45720" rIns="91440" bIns="45720" rtlCol="0" anchor="t">
            <a:normAutofit/>
          </a:bodyPr>
          <a:lstStyle/>
          <a:p>
            <a:r>
              <a:rPr lang="en-US">
                <a:cs typeface="Calibri"/>
              </a:rPr>
              <a:t>The students at Mitchell High School come from a </a:t>
            </a:r>
            <a:r>
              <a:rPr lang="en-US" b="1">
                <a:cs typeface="Calibri"/>
              </a:rPr>
              <a:t>disadvantaged demographic that is underrepresented in healthcare.</a:t>
            </a:r>
            <a:r>
              <a:rPr lang="en-US">
                <a:cs typeface="Calibri"/>
              </a:rPr>
              <a:t> As a result, there is a need to spark interest in health professions that might not otherwise exist.</a:t>
            </a:r>
          </a:p>
          <a:p>
            <a:endParaRPr lang="en-US"/>
          </a:p>
        </p:txBody>
      </p:sp>
      <p:pic>
        <p:nvPicPr>
          <p:cNvPr id="4" name="Picture 3">
            <a:extLst>
              <a:ext uri="{FF2B5EF4-FFF2-40B4-BE49-F238E27FC236}">
                <a16:creationId xmlns:a16="http://schemas.microsoft.com/office/drawing/2014/main" id="{C3B5DBA5-6CB1-2B40-BF44-FEB993C20B63}"/>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pic>
        <p:nvPicPr>
          <p:cNvPr id="5" name="Picture 5" descr="A picture containing screenshot&#10;&#10;Description generated with very high confidence">
            <a:extLst>
              <a:ext uri="{FF2B5EF4-FFF2-40B4-BE49-F238E27FC236}">
                <a16:creationId xmlns:a16="http://schemas.microsoft.com/office/drawing/2014/main" id="{AD0E87A6-FFDE-444C-95F0-5056DC753ACE}"/>
              </a:ext>
            </a:extLst>
          </p:cNvPr>
          <p:cNvPicPr>
            <a:picLocks noChangeAspect="1"/>
          </p:cNvPicPr>
          <p:nvPr/>
        </p:nvPicPr>
        <p:blipFill>
          <a:blip r:embed="rId3"/>
          <a:stretch>
            <a:fillRect/>
          </a:stretch>
        </p:blipFill>
        <p:spPr>
          <a:xfrm>
            <a:off x="0" y="3253614"/>
            <a:ext cx="2920576" cy="2589741"/>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EBFC82BA-3BF8-4B05-982C-4A4458AFEC39}"/>
              </a:ext>
            </a:extLst>
          </p:cNvPr>
          <p:cNvPicPr>
            <a:picLocks noChangeAspect="1"/>
          </p:cNvPicPr>
          <p:nvPr/>
        </p:nvPicPr>
        <p:blipFill>
          <a:blip r:embed="rId4"/>
          <a:stretch>
            <a:fillRect/>
          </a:stretch>
        </p:blipFill>
        <p:spPr>
          <a:xfrm>
            <a:off x="2889019" y="3257550"/>
            <a:ext cx="3206221" cy="2594683"/>
          </a:xfrm>
          <a:prstGeom prst="rect">
            <a:avLst/>
          </a:prstGeom>
        </p:spPr>
      </p:pic>
      <p:pic>
        <p:nvPicPr>
          <p:cNvPr id="13" name="Picture 13" descr="A picture containing screenshot&#10;&#10;Description generated with very high confidence">
            <a:extLst>
              <a:ext uri="{FF2B5EF4-FFF2-40B4-BE49-F238E27FC236}">
                <a16:creationId xmlns:a16="http://schemas.microsoft.com/office/drawing/2014/main" id="{0F9DDEF2-F974-4166-AD05-C5A4E1FFCA14}"/>
              </a:ext>
            </a:extLst>
          </p:cNvPr>
          <p:cNvPicPr>
            <a:picLocks noChangeAspect="1"/>
          </p:cNvPicPr>
          <p:nvPr/>
        </p:nvPicPr>
        <p:blipFill>
          <a:blip r:embed="rId5"/>
          <a:stretch>
            <a:fillRect/>
          </a:stretch>
        </p:blipFill>
        <p:spPr>
          <a:xfrm>
            <a:off x="5768975" y="3257550"/>
            <a:ext cx="3545176" cy="2601383"/>
          </a:xfrm>
          <a:prstGeom prst="rect">
            <a:avLst/>
          </a:prstGeom>
        </p:spPr>
      </p:pic>
      <p:pic>
        <p:nvPicPr>
          <p:cNvPr id="15" name="Picture 15" descr="A close up of a logo&#10;&#10;Description generated with very high confidence">
            <a:extLst>
              <a:ext uri="{FF2B5EF4-FFF2-40B4-BE49-F238E27FC236}">
                <a16:creationId xmlns:a16="http://schemas.microsoft.com/office/drawing/2014/main" id="{DA5697F4-8905-4E23-ACBB-A2BBFF40FCAC}"/>
              </a:ext>
            </a:extLst>
          </p:cNvPr>
          <p:cNvPicPr>
            <a:picLocks noChangeAspect="1"/>
          </p:cNvPicPr>
          <p:nvPr/>
        </p:nvPicPr>
        <p:blipFill>
          <a:blip r:embed="rId6"/>
          <a:stretch>
            <a:fillRect/>
          </a:stretch>
        </p:blipFill>
        <p:spPr>
          <a:xfrm>
            <a:off x="9058275" y="3257550"/>
            <a:ext cx="3048000" cy="2601383"/>
          </a:xfrm>
          <a:prstGeom prst="rect">
            <a:avLst/>
          </a:prstGeom>
        </p:spPr>
      </p:pic>
    </p:spTree>
    <p:extLst>
      <p:ext uri="{BB962C8B-B14F-4D97-AF65-F5344CB8AC3E}">
        <p14:creationId xmlns:p14="http://schemas.microsoft.com/office/powerpoint/2010/main" val="359162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A0AD-F5E4-4AD1-BF04-1590AFB44563}"/>
              </a:ext>
            </a:extLst>
          </p:cNvPr>
          <p:cNvSpPr>
            <a:spLocks noGrp="1"/>
          </p:cNvSpPr>
          <p:nvPr>
            <p:ph type="title"/>
          </p:nvPr>
        </p:nvSpPr>
        <p:spPr/>
        <p:txBody>
          <a:bodyPr/>
          <a:lstStyle/>
          <a:p>
            <a:r>
              <a:rPr lang="en-US">
                <a:cs typeface="Calibri Light"/>
              </a:rPr>
              <a:t>MISSION AND INNOVATION</a:t>
            </a:r>
            <a:endParaRPr lang="en-US"/>
          </a:p>
        </p:txBody>
      </p:sp>
      <p:sp>
        <p:nvSpPr>
          <p:cNvPr id="3" name="Content Placeholder 2">
            <a:extLst>
              <a:ext uri="{FF2B5EF4-FFF2-40B4-BE49-F238E27FC236}">
                <a16:creationId xmlns:a16="http://schemas.microsoft.com/office/drawing/2014/main" id="{A8C409E6-7740-43D7-94F5-0475D9748BD3}"/>
              </a:ext>
            </a:extLst>
          </p:cNvPr>
          <p:cNvSpPr>
            <a:spLocks noGrp="1"/>
          </p:cNvSpPr>
          <p:nvPr>
            <p:ph idx="1"/>
          </p:nvPr>
        </p:nvSpPr>
        <p:spPr>
          <a:xfrm>
            <a:off x="677334" y="1674451"/>
            <a:ext cx="8596668" cy="4217063"/>
          </a:xfrm>
        </p:spPr>
        <p:txBody>
          <a:bodyPr vert="horz" lIns="91440" tIns="45720" rIns="91440" bIns="45720" rtlCol="0" anchor="t">
            <a:normAutofit/>
          </a:bodyPr>
          <a:lstStyle/>
          <a:p>
            <a:r>
              <a:rPr lang="en-US" sz="2400" dirty="0">
                <a:cs typeface="Calibri"/>
              </a:rPr>
              <a:t>Increase awareness of the healthcare profession </a:t>
            </a:r>
            <a:endParaRPr lang="en-US" dirty="0"/>
          </a:p>
          <a:p>
            <a:r>
              <a:rPr lang="en-US" sz="2400" dirty="0">
                <a:cs typeface="Calibri"/>
              </a:rPr>
              <a:t>Inspire academic achievement in the Colorado Springs community </a:t>
            </a:r>
          </a:p>
          <a:p>
            <a:r>
              <a:rPr lang="en-US" sz="2400" dirty="0">
                <a:cs typeface="Calibri"/>
              </a:rPr>
              <a:t>How?</a:t>
            </a:r>
          </a:p>
          <a:p>
            <a:pPr lvl="1"/>
            <a:r>
              <a:rPr lang="en-US" sz="2000" dirty="0">
                <a:solidFill>
                  <a:srgbClr val="404040"/>
                </a:solidFill>
                <a:cs typeface="Calibri"/>
              </a:rPr>
              <a:t>Providing personalized mentorship</a:t>
            </a:r>
          </a:p>
          <a:p>
            <a:pPr lvl="1"/>
            <a:r>
              <a:rPr lang="en-US" sz="2000" dirty="0">
                <a:solidFill>
                  <a:srgbClr val="404040"/>
                </a:solidFill>
                <a:cs typeface="Calibri"/>
              </a:rPr>
              <a:t>Preparing engaging activities</a:t>
            </a:r>
          </a:p>
          <a:p>
            <a:pPr lvl="1"/>
            <a:r>
              <a:rPr lang="en-US" sz="2000" dirty="0">
                <a:solidFill>
                  <a:srgbClr val="404040"/>
                </a:solidFill>
                <a:cs typeface="Calibri"/>
              </a:rPr>
              <a:t>Providing opportunities to gain exposure to the medical field</a:t>
            </a:r>
          </a:p>
        </p:txBody>
      </p:sp>
      <p:pic>
        <p:nvPicPr>
          <p:cNvPr id="4" name="Picture 3">
            <a:extLst>
              <a:ext uri="{FF2B5EF4-FFF2-40B4-BE49-F238E27FC236}">
                <a16:creationId xmlns:a16="http://schemas.microsoft.com/office/drawing/2014/main" id="{344D4A32-6F35-F148-892E-363D1671C545}"/>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13279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33A9-3EEF-49D9-ADD7-5534580E8B2F}"/>
              </a:ext>
            </a:extLst>
          </p:cNvPr>
          <p:cNvSpPr>
            <a:spLocks noGrp="1"/>
          </p:cNvSpPr>
          <p:nvPr>
            <p:ph type="title"/>
          </p:nvPr>
        </p:nvSpPr>
        <p:spPr>
          <a:xfrm>
            <a:off x="677334" y="609600"/>
            <a:ext cx="8596668" cy="1091878"/>
          </a:xfrm>
        </p:spPr>
        <p:txBody>
          <a:bodyPr/>
          <a:lstStyle/>
          <a:p>
            <a:r>
              <a:rPr lang="en-US"/>
              <a:t>GOALS OF THE PROJECT</a:t>
            </a:r>
          </a:p>
        </p:txBody>
      </p:sp>
      <p:sp>
        <p:nvSpPr>
          <p:cNvPr id="3" name="Content Placeholder 2">
            <a:extLst>
              <a:ext uri="{FF2B5EF4-FFF2-40B4-BE49-F238E27FC236}">
                <a16:creationId xmlns:a16="http://schemas.microsoft.com/office/drawing/2014/main" id="{CEA2C10B-7606-4237-934D-BDA10F0D7D37}"/>
              </a:ext>
            </a:extLst>
          </p:cNvPr>
          <p:cNvSpPr>
            <a:spLocks noGrp="1"/>
          </p:cNvSpPr>
          <p:nvPr>
            <p:ph idx="1"/>
          </p:nvPr>
        </p:nvSpPr>
        <p:spPr>
          <a:xfrm>
            <a:off x="677334" y="1388962"/>
            <a:ext cx="8596668" cy="4815067"/>
          </a:xfrm>
        </p:spPr>
        <p:txBody>
          <a:bodyPr vert="horz" lIns="91440" tIns="45720" rIns="91440" bIns="45720" rtlCol="0" anchor="t">
            <a:normAutofit fontScale="77500" lnSpcReduction="20000"/>
          </a:bodyPr>
          <a:lstStyle/>
          <a:p>
            <a:r>
              <a:rPr lang="en-US" sz="3100" dirty="0"/>
              <a:t>Short-term</a:t>
            </a:r>
          </a:p>
          <a:p>
            <a:pPr lvl="1"/>
            <a:r>
              <a:rPr lang="en-US" sz="2600" dirty="0"/>
              <a:t>Bimonthly large group event with smaller events with mentees</a:t>
            </a:r>
          </a:p>
          <a:p>
            <a:pPr lvl="1"/>
            <a:r>
              <a:rPr lang="en-US" sz="2600" dirty="0"/>
              <a:t>Help students prepare for state HOSA competition in February</a:t>
            </a:r>
          </a:p>
          <a:p>
            <a:pPr lvl="1"/>
            <a:r>
              <a:rPr lang="en-US" sz="2600" dirty="0"/>
              <a:t>Develop personal relationship with mentees</a:t>
            </a:r>
          </a:p>
          <a:p>
            <a:pPr lvl="1"/>
            <a:r>
              <a:rPr lang="en-US" sz="2600" b="1" dirty="0">
                <a:solidFill>
                  <a:srgbClr val="C00000"/>
                </a:solidFill>
              </a:rPr>
              <a:t>Professionalism!!!</a:t>
            </a:r>
            <a:endParaRPr lang="en-US" sz="2600" dirty="0"/>
          </a:p>
          <a:p>
            <a:r>
              <a:rPr lang="en-US" sz="3100" dirty="0"/>
              <a:t>Long-term</a:t>
            </a:r>
          </a:p>
          <a:p>
            <a:pPr lvl="1">
              <a:spcBef>
                <a:spcPts val="1000"/>
              </a:spcBef>
            </a:pPr>
            <a:r>
              <a:rPr lang="en-US" sz="2600" dirty="0"/>
              <a:t>Increase retention in the Biomedical Science Program</a:t>
            </a:r>
          </a:p>
          <a:p>
            <a:pPr lvl="1">
              <a:spcBef>
                <a:spcPts val="1000"/>
              </a:spcBef>
            </a:pPr>
            <a:r>
              <a:rPr lang="en-US" sz="2600" dirty="0"/>
              <a:t>Increase the college matriculation rate of students from the Biomedical Science Program </a:t>
            </a:r>
          </a:p>
          <a:p>
            <a:pPr lvl="1"/>
            <a:r>
              <a:rPr lang="en-US" sz="2600" dirty="0">
                <a:solidFill>
                  <a:srgbClr val="404040"/>
                </a:solidFill>
              </a:rPr>
              <a:t>Inspire students to pursue healthcare careers</a:t>
            </a:r>
          </a:p>
          <a:p>
            <a:pPr lvl="1"/>
            <a:r>
              <a:rPr lang="en-US" sz="2600" dirty="0"/>
              <a:t>Fully-connected D11 – UCCS – CSB pipeline</a:t>
            </a:r>
          </a:p>
          <a:p>
            <a:pPr lvl="1"/>
            <a:endParaRPr lang="en-US" sz="2800" dirty="0"/>
          </a:p>
          <a:p>
            <a:endParaRPr lang="en-US" dirty="0"/>
          </a:p>
        </p:txBody>
      </p:sp>
      <p:pic>
        <p:nvPicPr>
          <p:cNvPr id="4" name="Picture 3">
            <a:extLst>
              <a:ext uri="{FF2B5EF4-FFF2-40B4-BE49-F238E27FC236}">
                <a16:creationId xmlns:a16="http://schemas.microsoft.com/office/drawing/2014/main" id="{E8724FAE-A6A4-004D-BE60-C0B12B61819A}"/>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Tree>
    <p:extLst>
      <p:ext uri="{BB962C8B-B14F-4D97-AF65-F5344CB8AC3E}">
        <p14:creationId xmlns:p14="http://schemas.microsoft.com/office/powerpoint/2010/main" val="34894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99F7-EEB7-4DCD-8C88-5AC6E545278D}"/>
              </a:ext>
            </a:extLst>
          </p:cNvPr>
          <p:cNvSpPr>
            <a:spLocks noGrp="1"/>
          </p:cNvSpPr>
          <p:nvPr>
            <p:ph type="title"/>
          </p:nvPr>
        </p:nvSpPr>
        <p:spPr/>
        <p:txBody>
          <a:bodyPr/>
          <a:lstStyle/>
          <a:p>
            <a:r>
              <a:rPr lang="en-US"/>
              <a:t>CSB-Led Events</a:t>
            </a:r>
          </a:p>
        </p:txBody>
      </p:sp>
      <p:sp>
        <p:nvSpPr>
          <p:cNvPr id="3" name="Text Placeholder 2">
            <a:extLst>
              <a:ext uri="{FF2B5EF4-FFF2-40B4-BE49-F238E27FC236}">
                <a16:creationId xmlns:a16="http://schemas.microsoft.com/office/drawing/2014/main" id="{A1AEBFCB-EF7F-4DA7-BDE5-0C1575AA11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61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0EBF-774F-4607-9D1F-DC36F28189E4}"/>
              </a:ext>
            </a:extLst>
          </p:cNvPr>
          <p:cNvSpPr>
            <a:spLocks noGrp="1"/>
          </p:cNvSpPr>
          <p:nvPr>
            <p:ph type="title"/>
          </p:nvPr>
        </p:nvSpPr>
        <p:spPr>
          <a:xfrm>
            <a:off x="677334" y="470704"/>
            <a:ext cx="8596668" cy="1320800"/>
          </a:xfrm>
        </p:spPr>
        <p:txBody>
          <a:bodyPr/>
          <a:lstStyle/>
          <a:p>
            <a:r>
              <a:rPr lang="en-US"/>
              <a:t>MEDICAL STUDENT PANEL</a:t>
            </a:r>
          </a:p>
        </p:txBody>
      </p:sp>
      <p:sp>
        <p:nvSpPr>
          <p:cNvPr id="3" name="Content Placeholder 2">
            <a:extLst>
              <a:ext uri="{FF2B5EF4-FFF2-40B4-BE49-F238E27FC236}">
                <a16:creationId xmlns:a16="http://schemas.microsoft.com/office/drawing/2014/main" id="{8DA92963-A9F3-422B-8A9C-A926214B8308}"/>
              </a:ext>
            </a:extLst>
          </p:cNvPr>
          <p:cNvSpPr>
            <a:spLocks noGrp="1"/>
          </p:cNvSpPr>
          <p:nvPr>
            <p:ph idx="1"/>
          </p:nvPr>
        </p:nvSpPr>
        <p:spPr>
          <a:xfrm>
            <a:off x="494820" y="1527862"/>
            <a:ext cx="5654018" cy="4592972"/>
          </a:xfrm>
        </p:spPr>
        <p:txBody>
          <a:bodyPr vert="horz" lIns="91440" tIns="45720" rIns="91440" bIns="45720" rtlCol="0" anchor="t">
            <a:normAutofit/>
          </a:bodyPr>
          <a:lstStyle/>
          <a:p>
            <a:pPr marL="0" indent="0">
              <a:buNone/>
            </a:pPr>
            <a:r>
              <a:rPr lang="en-US" sz="2000" dirty="0"/>
              <a:t> Question and Answer Assembly!</a:t>
            </a:r>
            <a:endParaRPr lang="en-US" dirty="0"/>
          </a:p>
          <a:p>
            <a:pPr lvl="1"/>
            <a:r>
              <a:rPr lang="en-US" sz="1800" dirty="0"/>
              <a:t>181 freshman-senior students enrolled in biomedical sciences classes</a:t>
            </a:r>
          </a:p>
          <a:p>
            <a:pPr lvl="1"/>
            <a:endParaRPr lang="en-US" sz="1800" dirty="0"/>
          </a:p>
          <a:p>
            <a:pPr lvl="1"/>
            <a:r>
              <a:rPr lang="en-US" sz="1800" dirty="0"/>
              <a:t>Life of a medical student</a:t>
            </a:r>
          </a:p>
          <a:p>
            <a:pPr lvl="1"/>
            <a:r>
              <a:rPr lang="en-US" sz="1800" dirty="0"/>
              <a:t>What is medical school?</a:t>
            </a:r>
          </a:p>
          <a:p>
            <a:pPr lvl="1"/>
            <a:endParaRPr lang="en-US" sz="1800" dirty="0"/>
          </a:p>
          <a:p>
            <a:pPr lvl="1"/>
            <a:r>
              <a:rPr lang="en-US" sz="1800" dirty="0"/>
              <a:t>“…again, it’s 4 years college, 4 years med school, then 3-7 years residency”</a:t>
            </a:r>
          </a:p>
          <a:p>
            <a:pPr lvl="1"/>
            <a:endParaRPr lang="en-US" sz="1800" dirty="0">
              <a:solidFill>
                <a:srgbClr val="404040"/>
              </a:solidFill>
            </a:endParaRPr>
          </a:p>
          <a:p>
            <a:pPr lvl="1"/>
            <a:r>
              <a:rPr lang="en-US" sz="1800" dirty="0">
                <a:solidFill>
                  <a:srgbClr val="C00000"/>
                </a:solidFill>
              </a:rPr>
              <a:t>...and the hand shaking begins</a:t>
            </a:r>
          </a:p>
        </p:txBody>
      </p:sp>
      <p:pic>
        <p:nvPicPr>
          <p:cNvPr id="4" name="Picture 3">
            <a:extLst>
              <a:ext uri="{FF2B5EF4-FFF2-40B4-BE49-F238E27FC236}">
                <a16:creationId xmlns:a16="http://schemas.microsoft.com/office/drawing/2014/main" id="{37DDA91D-C88C-7541-A589-D8ED3B52B770}"/>
              </a:ext>
            </a:extLst>
          </p:cNvPr>
          <p:cNvPicPr>
            <a:picLocks noChangeAspect="1"/>
          </p:cNvPicPr>
          <p:nvPr/>
        </p:nvPicPr>
        <p:blipFill>
          <a:blip r:embed="rId2"/>
          <a:stretch>
            <a:fillRect/>
          </a:stretch>
        </p:blipFill>
        <p:spPr>
          <a:xfrm>
            <a:off x="6863788" y="3488049"/>
            <a:ext cx="4297141" cy="3222856"/>
          </a:xfrm>
          <a:prstGeom prst="rect">
            <a:avLst/>
          </a:prstGeom>
        </p:spPr>
      </p:pic>
      <p:pic>
        <p:nvPicPr>
          <p:cNvPr id="5" name="Picture 4">
            <a:extLst>
              <a:ext uri="{FF2B5EF4-FFF2-40B4-BE49-F238E27FC236}">
                <a16:creationId xmlns:a16="http://schemas.microsoft.com/office/drawing/2014/main" id="{A25DD1DB-D685-CA4B-A363-63205B9E6129}"/>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pic>
        <p:nvPicPr>
          <p:cNvPr id="6" name="Picture 4" descr="A group of people in a room&#10;&#10;Description generated with very high confidence">
            <a:extLst>
              <a:ext uri="{FF2B5EF4-FFF2-40B4-BE49-F238E27FC236}">
                <a16:creationId xmlns:a16="http://schemas.microsoft.com/office/drawing/2014/main" id="{FD6CFB7F-0F46-2941-AF7E-A5F80B45165C}"/>
              </a:ext>
            </a:extLst>
          </p:cNvPr>
          <p:cNvPicPr>
            <a:picLocks noChangeAspect="1"/>
          </p:cNvPicPr>
          <p:nvPr/>
        </p:nvPicPr>
        <p:blipFill>
          <a:blip r:embed="rId4"/>
          <a:stretch>
            <a:fillRect/>
          </a:stretch>
        </p:blipFill>
        <p:spPr>
          <a:xfrm>
            <a:off x="6863787" y="138897"/>
            <a:ext cx="4297141" cy="3258428"/>
          </a:xfrm>
          <a:prstGeom prst="rect">
            <a:avLst/>
          </a:prstGeom>
        </p:spPr>
      </p:pic>
    </p:spTree>
    <p:extLst>
      <p:ext uri="{BB962C8B-B14F-4D97-AF65-F5344CB8AC3E}">
        <p14:creationId xmlns:p14="http://schemas.microsoft.com/office/powerpoint/2010/main" val="420605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people around each other&#10;&#10;Description generated with very high confidence">
            <a:extLst>
              <a:ext uri="{FF2B5EF4-FFF2-40B4-BE49-F238E27FC236}">
                <a16:creationId xmlns:a16="http://schemas.microsoft.com/office/drawing/2014/main" id="{874494FC-FF9C-4B4B-93E9-DF602FA14D96}"/>
              </a:ext>
            </a:extLst>
          </p:cNvPr>
          <p:cNvPicPr>
            <a:picLocks noGrp="1" noChangeAspect="1"/>
          </p:cNvPicPr>
          <p:nvPr>
            <p:ph idx="1"/>
          </p:nvPr>
        </p:nvPicPr>
        <p:blipFill>
          <a:blip r:embed="rId2"/>
          <a:stretch>
            <a:fillRect/>
          </a:stretch>
        </p:blipFill>
        <p:spPr>
          <a:xfrm>
            <a:off x="981075" y="1813850"/>
            <a:ext cx="5776449" cy="4351338"/>
          </a:xfrm>
          <a:prstGeom prst="rect">
            <a:avLst/>
          </a:prstGeom>
        </p:spPr>
      </p:pic>
      <p:pic>
        <p:nvPicPr>
          <p:cNvPr id="6" name="Picture 6" descr="A picture containing person, indoor, man, table&#10;&#10;Description generated with very high confidence">
            <a:extLst>
              <a:ext uri="{FF2B5EF4-FFF2-40B4-BE49-F238E27FC236}">
                <a16:creationId xmlns:a16="http://schemas.microsoft.com/office/drawing/2014/main" id="{30911524-F115-42AF-8EBC-0B3CBE149FAF}"/>
              </a:ext>
            </a:extLst>
          </p:cNvPr>
          <p:cNvPicPr>
            <a:picLocks noChangeAspect="1"/>
          </p:cNvPicPr>
          <p:nvPr/>
        </p:nvPicPr>
        <p:blipFill>
          <a:blip r:embed="rId3"/>
          <a:stretch>
            <a:fillRect/>
          </a:stretch>
        </p:blipFill>
        <p:spPr>
          <a:xfrm>
            <a:off x="7058025" y="1037625"/>
            <a:ext cx="4072775" cy="3082865"/>
          </a:xfrm>
          <a:prstGeom prst="rect">
            <a:avLst/>
          </a:prstGeom>
        </p:spPr>
      </p:pic>
      <p:pic>
        <p:nvPicPr>
          <p:cNvPr id="8" name="Picture 8" descr="A group of people holding wine glasses&#10;&#10;Description generated with high confidence">
            <a:extLst>
              <a:ext uri="{FF2B5EF4-FFF2-40B4-BE49-F238E27FC236}">
                <a16:creationId xmlns:a16="http://schemas.microsoft.com/office/drawing/2014/main" id="{AA5BA1C5-7A7A-49A2-8107-58FA52ACE979}"/>
              </a:ext>
            </a:extLst>
          </p:cNvPr>
          <p:cNvPicPr>
            <a:picLocks noChangeAspect="1"/>
          </p:cNvPicPr>
          <p:nvPr/>
        </p:nvPicPr>
        <p:blipFill>
          <a:blip r:embed="rId4"/>
          <a:stretch>
            <a:fillRect/>
          </a:stretch>
        </p:blipFill>
        <p:spPr>
          <a:xfrm>
            <a:off x="7762875" y="3714996"/>
            <a:ext cx="3950898" cy="2993288"/>
          </a:xfrm>
          <a:prstGeom prst="rect">
            <a:avLst/>
          </a:prstGeom>
        </p:spPr>
      </p:pic>
      <p:pic>
        <p:nvPicPr>
          <p:cNvPr id="7" name="Picture 6">
            <a:extLst>
              <a:ext uri="{FF2B5EF4-FFF2-40B4-BE49-F238E27FC236}">
                <a16:creationId xmlns:a16="http://schemas.microsoft.com/office/drawing/2014/main" id="{2201E9E2-11E3-B449-8BD6-3EFAAAA3944B}"/>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13547" y="6120834"/>
            <a:ext cx="2865120" cy="734157"/>
          </a:xfrm>
          <a:prstGeom prst="rect">
            <a:avLst/>
          </a:prstGeom>
        </p:spPr>
      </p:pic>
      <p:sp>
        <p:nvSpPr>
          <p:cNvPr id="9" name="Title 1">
            <a:extLst>
              <a:ext uri="{FF2B5EF4-FFF2-40B4-BE49-F238E27FC236}">
                <a16:creationId xmlns:a16="http://schemas.microsoft.com/office/drawing/2014/main" id="{0439D766-B0FC-A24B-B067-F821D4E2F0AD}"/>
              </a:ext>
            </a:extLst>
          </p:cNvPr>
          <p:cNvSpPr>
            <a:spLocks noGrp="1"/>
          </p:cNvSpPr>
          <p:nvPr>
            <p:ph type="title"/>
          </p:nvPr>
        </p:nvSpPr>
        <p:spPr>
          <a:xfrm>
            <a:off x="677334" y="470704"/>
            <a:ext cx="8596668" cy="1320800"/>
          </a:xfrm>
        </p:spPr>
        <p:txBody>
          <a:bodyPr/>
          <a:lstStyle/>
          <a:p>
            <a:r>
              <a:rPr lang="en-US"/>
              <a:t>SUTURE CLINIC</a:t>
            </a:r>
            <a:br>
              <a:rPr lang="en-US"/>
            </a:br>
            <a:r>
              <a:rPr lang="en-US" sz="1800">
                <a:solidFill>
                  <a:srgbClr val="FF0000"/>
                </a:solidFill>
              </a:rPr>
              <a:t>(...AND HOW TO USE A STETHOSCOPE CLINIC)</a:t>
            </a:r>
            <a:endParaRPr lang="en-US">
              <a:solidFill>
                <a:srgbClr val="FF0000"/>
              </a:solidFill>
            </a:endParaRPr>
          </a:p>
        </p:txBody>
      </p:sp>
    </p:spTree>
    <p:extLst>
      <p:ext uri="{BB962C8B-B14F-4D97-AF65-F5344CB8AC3E}">
        <p14:creationId xmlns:p14="http://schemas.microsoft.com/office/powerpoint/2010/main" val="2303780954"/>
      </p:ext>
    </p:extLst>
  </p:cSld>
  <p:clrMapOvr>
    <a:masterClrMapping/>
  </p:clrMapOvr>
</p:sld>
</file>

<file path=ppt/theme/theme1.xml><?xml version="1.0" encoding="utf-8"?>
<a:theme xmlns:a="http://schemas.openxmlformats.org/drawingml/2006/main" name="CU school of medicine theme">
  <a:themeElements>
    <a:clrScheme name="CU color scheme">
      <a:dk1>
        <a:srgbClr val="000000"/>
      </a:dk1>
      <a:lt1>
        <a:srgbClr val="FFFFFF"/>
      </a:lt1>
      <a:dk2>
        <a:srgbClr val="2C3C43"/>
      </a:dk2>
      <a:lt2>
        <a:srgbClr val="EBEBEB"/>
      </a:lt2>
      <a:accent1>
        <a:srgbClr val="000000"/>
      </a:accent1>
      <a:accent2>
        <a:srgbClr val="DFD71F"/>
      </a:accent2>
      <a:accent3>
        <a:srgbClr val="EDF119"/>
      </a:accent3>
      <a:accent4>
        <a:srgbClr val="000000"/>
      </a:accent4>
      <a:accent5>
        <a:srgbClr val="000000"/>
      </a:accent5>
      <a:accent6>
        <a:srgbClr val="000000"/>
      </a:accent6>
      <a:hlink>
        <a:srgbClr val="EEED18"/>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U school of medicine theme" id="{30A3A8BD-58FF-D440-9248-4EEE751980B8}" vid="{8FE0CC5D-F760-CF49-A277-4BFD67FFE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902</Words>
  <Application>Microsoft Office PowerPoint</Application>
  <PresentationFormat>Widescreen</PresentationFormat>
  <Paragraphs>151</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Trebuchet MS</vt:lpstr>
      <vt:lpstr>Wingdings 3</vt:lpstr>
      <vt:lpstr>CU school of medicine theme</vt:lpstr>
      <vt:lpstr>Partnership Education Action Project:  Mitchell High School</vt:lpstr>
      <vt:lpstr>Who We Are</vt:lpstr>
      <vt:lpstr>All About the Partnership</vt:lpstr>
      <vt:lpstr>MORE ABOUT OUR PARTNERS</vt:lpstr>
      <vt:lpstr>MISSION AND INNOVATION</vt:lpstr>
      <vt:lpstr>GOALS OF THE PROJECT</vt:lpstr>
      <vt:lpstr>CSB-Led Events</vt:lpstr>
      <vt:lpstr>MEDICAL STUDENT PANEL</vt:lpstr>
      <vt:lpstr>SUTURE CLINIC (...AND HOW TO USE A STETHOSCOPE CLINIC)</vt:lpstr>
      <vt:lpstr>PROFESSIONAL LETTER WRITING WORKSHOP</vt:lpstr>
      <vt:lpstr>MENTOR GAME NIGHT</vt:lpstr>
      <vt:lpstr>OTHER EVENTS </vt:lpstr>
      <vt:lpstr>SUCCESS!</vt:lpstr>
      <vt:lpstr>RECEPTION – FROM THE STUDENT’S VIEW </vt:lpstr>
      <vt:lpstr>RECEPTION – FROM THE STUDENT’S VIEW </vt:lpstr>
      <vt:lpstr>RECEPTION – FROM THE STUDENT’S VIEW </vt:lpstr>
      <vt:lpstr>RECEPTION – FROM THE STUDENT’S VIEW </vt:lpstr>
      <vt:lpstr>RECEPTION – FROM THE STUDENT’S VIEW </vt:lpstr>
      <vt:lpstr>Outcomes by the Numbers</vt:lpstr>
      <vt:lpstr>Lessons Learned &amp; Future Work</vt:lpstr>
      <vt:lpstr>LESSONS LEARNED</vt:lpstr>
      <vt:lpstr>NEXT STEPS</vt:lpstr>
      <vt:lpstr>OUR CLOSING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Education Action Project:  Mitchell High School</dc:title>
  <dc:creator>Aya Angstadt</dc:creator>
  <cp:lastModifiedBy>Angstadt, Aya</cp:lastModifiedBy>
  <cp:revision>2</cp:revision>
  <dcterms:modified xsi:type="dcterms:W3CDTF">2018-03-16T04:45:04Z</dcterms:modified>
</cp:coreProperties>
</file>