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5">
  <p:sldMasterIdLst>
    <p:sldMasterId id="2147483648" r:id="rId1"/>
  </p:sldMasterIdLst>
  <p:sldIdLst>
    <p:sldId id="288" r:id="rId2"/>
    <p:sldId id="276" r:id="rId3"/>
    <p:sldId id="299" r:id="rId4"/>
    <p:sldId id="300" r:id="rId5"/>
    <p:sldId id="293" r:id="rId6"/>
    <p:sldId id="273" r:id="rId7"/>
    <p:sldId id="292" r:id="rId8"/>
    <p:sldId id="286" r:id="rId9"/>
    <p:sldId id="282" r:id="rId10"/>
    <p:sldId id="280" r:id="rId11"/>
    <p:sldId id="291" r:id="rId12"/>
    <p:sldId id="296" r:id="rId13"/>
    <p:sldId id="297" r:id="rId14"/>
    <p:sldId id="268" r:id="rId15"/>
    <p:sldId id="303" r:id="rId16"/>
    <p:sldId id="306" r:id="rId17"/>
    <p:sldId id="307" r:id="rId18"/>
  </p:sldIdLst>
  <p:sldSz cx="7772400" cy="100584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5459DB-0DAC-4574-8C12-75D9C8B9F28C}" v="49" dt="2025-04-25T15:00:16.389"/>
  </p1510:revLst>
</p1510:revInfo>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69" autoAdjust="0"/>
    <p:restoredTop sz="94660"/>
  </p:normalViewPr>
  <p:slideViewPr>
    <p:cSldViewPr snapToGrid="0" showGuides="1">
      <p:cViewPr varScale="1">
        <p:scale>
          <a:sx n="63" d="100"/>
          <a:sy n="63" d="100"/>
        </p:scale>
        <p:origin x="247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tm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www.eab.com/" TargetMode="External"/><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21" name="Rectangle 20"/>
          <p:cNvSpPr/>
          <p:nvPr userDrawn="1"/>
        </p:nvSpPr>
        <p:spPr bwMode="gray">
          <a:xfrm>
            <a:off x="508000" y="457200"/>
            <a:ext cx="6749726" cy="40198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Bef>
                <a:spcPts val="500"/>
              </a:spcBef>
            </a:pPr>
            <a:r>
              <a:rPr lang="en-US" sz="1200" b="1" dirty="0">
                <a:solidFill>
                  <a:schemeClr val="bg1"/>
                </a:solidFill>
              </a:rPr>
              <a:t>Delete Page After Reading   |   2018</a:t>
            </a:r>
            <a:r>
              <a:rPr lang="en-US" sz="1200" b="1" baseline="0" dirty="0">
                <a:solidFill>
                  <a:schemeClr val="bg1"/>
                </a:solidFill>
              </a:rPr>
              <a:t> Template Edition</a:t>
            </a:r>
            <a:endParaRPr lang="en-US" sz="1200" b="1" dirty="0">
              <a:solidFill>
                <a:schemeClr val="bg1"/>
              </a:solidFill>
            </a:endParaRPr>
          </a:p>
        </p:txBody>
      </p:sp>
      <p:sp>
        <p:nvSpPr>
          <p:cNvPr id="24" name="Rectangle 23"/>
          <p:cNvSpPr/>
          <p:nvPr userDrawn="1"/>
        </p:nvSpPr>
        <p:spPr bwMode="gray">
          <a:xfrm>
            <a:off x="507999" y="995529"/>
            <a:ext cx="3189055" cy="8548522"/>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5" name="TextBox 24"/>
          <p:cNvSpPr txBox="1"/>
          <p:nvPr userDrawn="1"/>
        </p:nvSpPr>
        <p:spPr bwMode="gray">
          <a:xfrm>
            <a:off x="730388" y="2924709"/>
            <a:ext cx="3029982" cy="997196"/>
          </a:xfrm>
          <a:prstGeom prst="rect">
            <a:avLst/>
          </a:prstGeom>
          <a:noFill/>
        </p:spPr>
        <p:txBody>
          <a:bodyPr wrap="square" lIns="0" tIns="0" rIns="0" bIns="0" rtlCol="0">
            <a:spAutoFit/>
          </a:bodyPr>
          <a:lstStyle/>
          <a:p>
            <a:pPr>
              <a:lnSpc>
                <a:spcPct val="90000"/>
              </a:lnSpc>
              <a:spcBef>
                <a:spcPts val="500"/>
              </a:spcBef>
            </a:pPr>
            <a:r>
              <a:rPr lang="en-US" sz="4200" b="1" dirty="0">
                <a:solidFill>
                  <a:schemeClr val="bg1"/>
                </a:solidFill>
              </a:rPr>
              <a:t>Standard</a:t>
            </a:r>
            <a:r>
              <a:rPr lang="en-US" sz="4200" dirty="0">
                <a:solidFill>
                  <a:schemeClr val="bg1"/>
                </a:solidFill>
              </a:rPr>
              <a:t> </a:t>
            </a:r>
            <a:r>
              <a:rPr lang="en-US" sz="3000" dirty="0">
                <a:solidFill>
                  <a:schemeClr val="bg1"/>
                </a:solidFill>
              </a:rPr>
              <a:t>Portrait</a:t>
            </a:r>
          </a:p>
        </p:txBody>
      </p:sp>
      <p:cxnSp>
        <p:nvCxnSpPr>
          <p:cNvPr id="26" name="Straight Connector 25"/>
          <p:cNvCxnSpPr/>
          <p:nvPr userDrawn="1"/>
        </p:nvCxnSpPr>
        <p:spPr bwMode="gray">
          <a:xfrm>
            <a:off x="730388" y="4200063"/>
            <a:ext cx="296666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userDrawn="1"/>
        </p:nvSpPr>
        <p:spPr bwMode="gray">
          <a:xfrm>
            <a:off x="730388" y="4788384"/>
            <a:ext cx="2457128" cy="461665"/>
          </a:xfrm>
          <a:prstGeom prst="rect">
            <a:avLst/>
          </a:prstGeom>
          <a:noFill/>
        </p:spPr>
        <p:txBody>
          <a:bodyPr wrap="square" lIns="0" tIns="0" rIns="0" bIns="0" rtlCol="0">
            <a:spAutoFit/>
          </a:bodyPr>
          <a:lstStyle/>
          <a:p>
            <a:pPr>
              <a:spcBef>
                <a:spcPts val="500"/>
              </a:spcBef>
            </a:pPr>
            <a:r>
              <a:rPr lang="en-US" sz="1500" dirty="0">
                <a:solidFill>
                  <a:schemeClr val="bg1"/>
                </a:solidFill>
              </a:rPr>
              <a:t>Long documents that have a cover:</a:t>
            </a:r>
          </a:p>
        </p:txBody>
      </p:sp>
      <p:sp>
        <p:nvSpPr>
          <p:cNvPr id="28" name="TextBox 27"/>
          <p:cNvSpPr txBox="1"/>
          <p:nvPr userDrawn="1"/>
        </p:nvSpPr>
        <p:spPr bwMode="gray">
          <a:xfrm>
            <a:off x="900540" y="5493268"/>
            <a:ext cx="1344839" cy="1520929"/>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300" dirty="0">
                <a:solidFill>
                  <a:schemeClr val="bg1"/>
                </a:solidFill>
              </a:rPr>
              <a:t>Studies</a:t>
            </a:r>
          </a:p>
          <a:p>
            <a:pPr marL="112713" indent="-112713">
              <a:spcBef>
                <a:spcPts val="500"/>
              </a:spcBef>
              <a:buFont typeface="Arial" panose="020B0604020202020204" pitchFamily="34" charset="0"/>
              <a:buChar char="•"/>
            </a:pPr>
            <a:r>
              <a:rPr lang="en-US" sz="1300" dirty="0">
                <a:solidFill>
                  <a:schemeClr val="bg1"/>
                </a:solidFill>
              </a:rPr>
              <a:t>White papers</a:t>
            </a:r>
          </a:p>
          <a:p>
            <a:pPr marL="112713" indent="-112713">
              <a:spcBef>
                <a:spcPts val="500"/>
              </a:spcBef>
              <a:buFont typeface="Arial" panose="020B0604020202020204" pitchFamily="34" charset="0"/>
              <a:buChar char="•"/>
            </a:pPr>
            <a:r>
              <a:rPr lang="en-US" sz="1300" dirty="0">
                <a:solidFill>
                  <a:schemeClr val="bg1"/>
                </a:solidFill>
              </a:rPr>
              <a:t>Research</a:t>
            </a:r>
          </a:p>
          <a:p>
            <a:pPr marL="112713" indent="-112713">
              <a:spcBef>
                <a:spcPts val="500"/>
              </a:spcBef>
              <a:buFont typeface="Arial" panose="020B0604020202020204" pitchFamily="34" charset="0"/>
              <a:buChar char="•"/>
            </a:pPr>
            <a:r>
              <a:rPr lang="en-US" sz="1300" dirty="0">
                <a:solidFill>
                  <a:schemeClr val="bg1"/>
                </a:solidFill>
              </a:rPr>
              <a:t>Toolkits</a:t>
            </a:r>
          </a:p>
          <a:p>
            <a:pPr marL="112713" indent="-112713">
              <a:spcBef>
                <a:spcPts val="500"/>
              </a:spcBef>
              <a:buFont typeface="Arial" panose="020B0604020202020204" pitchFamily="34" charset="0"/>
              <a:buChar char="•"/>
            </a:pPr>
            <a:r>
              <a:rPr lang="en-US" sz="1300" dirty="0">
                <a:solidFill>
                  <a:schemeClr val="bg1"/>
                </a:solidFill>
              </a:rPr>
              <a:t>Manuals</a:t>
            </a:r>
          </a:p>
          <a:p>
            <a:pPr marL="112713" indent="-112713">
              <a:spcBef>
                <a:spcPts val="500"/>
              </a:spcBef>
              <a:buFont typeface="Arial" panose="020B0604020202020204" pitchFamily="34" charset="0"/>
              <a:buChar char="•"/>
            </a:pPr>
            <a:r>
              <a:rPr lang="en-US" sz="1300" dirty="0">
                <a:solidFill>
                  <a:schemeClr val="bg1"/>
                </a:solidFill>
              </a:rPr>
              <a:t>Assessments</a:t>
            </a:r>
          </a:p>
        </p:txBody>
      </p:sp>
      <p:sp>
        <p:nvSpPr>
          <p:cNvPr id="32" name="Text Placeholder 7"/>
          <p:cNvSpPr txBox="1">
            <a:spLocks/>
          </p:cNvSpPr>
          <p:nvPr userDrawn="1"/>
        </p:nvSpPr>
        <p:spPr bwMode="gray">
          <a:xfrm>
            <a:off x="730388" y="7531618"/>
            <a:ext cx="2774812" cy="702756"/>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1300" b="1" dirty="0">
                <a:solidFill>
                  <a:schemeClr val="bg1"/>
                </a:solidFill>
              </a:rPr>
              <a:t>Need help? </a:t>
            </a:r>
          </a:p>
          <a:p>
            <a:pPr marL="0" indent="0" algn="l">
              <a:spcBef>
                <a:spcPts val="800"/>
              </a:spcBef>
              <a:buNone/>
            </a:pPr>
            <a:r>
              <a:rPr lang="en-US" sz="1300" dirty="0">
                <a:solidFill>
                  <a:schemeClr val="bg1"/>
                </a:solidFill>
              </a:rPr>
              <a:t>Visit </a:t>
            </a:r>
            <a:r>
              <a:rPr lang="en-US" sz="1300" b="1" dirty="0">
                <a:solidFill>
                  <a:schemeClr val="bg1"/>
                </a:solidFill>
              </a:rPr>
              <a:t>portals.eab.com/</a:t>
            </a:r>
            <a:r>
              <a:rPr lang="en-US" sz="1300" b="1" dirty="0" err="1">
                <a:solidFill>
                  <a:schemeClr val="bg1"/>
                </a:solidFill>
              </a:rPr>
              <a:t>dss</a:t>
            </a:r>
            <a:r>
              <a:rPr lang="en-US" sz="1300" dirty="0">
                <a:solidFill>
                  <a:schemeClr val="bg1"/>
                </a:solidFill>
              </a:rPr>
              <a:t> or email </a:t>
            </a:r>
            <a:r>
              <a:rPr lang="en-US" sz="1300" b="1" dirty="0">
                <a:solidFill>
                  <a:schemeClr val="bg1"/>
                </a:solidFill>
              </a:rPr>
              <a:t>DSS-Requests@eab.com</a:t>
            </a:r>
          </a:p>
        </p:txBody>
      </p:sp>
      <p:sp>
        <p:nvSpPr>
          <p:cNvPr id="36" name="TextBox 35"/>
          <p:cNvSpPr txBox="1"/>
          <p:nvPr userDrawn="1"/>
        </p:nvSpPr>
        <p:spPr bwMode="gray">
          <a:xfrm>
            <a:off x="5206449" y="5375939"/>
            <a:ext cx="2113935" cy="123111"/>
          </a:xfrm>
          <a:prstGeom prst="rect">
            <a:avLst/>
          </a:prstGeom>
          <a:noFill/>
        </p:spPr>
        <p:txBody>
          <a:bodyPr wrap="square" lIns="0" tIns="0" rIns="0" bIns="0" rtlCol="0">
            <a:spAutoFit/>
          </a:bodyPr>
          <a:lstStyle/>
          <a:p>
            <a:pPr algn="r">
              <a:spcBef>
                <a:spcPts val="500"/>
              </a:spcBef>
            </a:pPr>
            <a:r>
              <a:rPr lang="en-US" sz="800" dirty="0">
                <a:latin typeface="+mn-lt"/>
                <a:cs typeface="Arial" panose="020B0604020202020204" pitchFamily="34" charset="0"/>
              </a:rPr>
              <a:t>Page Size: 8.5ꞌꞌ x 11ꞌꞌ </a:t>
            </a:r>
          </a:p>
        </p:txBody>
      </p:sp>
      <p:pic>
        <p:nvPicPr>
          <p:cNvPr id="37" name="Picture 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892633" y="6053459"/>
            <a:ext cx="3378588" cy="2180915"/>
          </a:xfrm>
          <a:prstGeom prst="rect">
            <a:avLst/>
          </a:prstGeom>
        </p:spPr>
      </p:pic>
      <p:pic>
        <p:nvPicPr>
          <p:cNvPr id="38" name="Picture 3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730388" y="1618669"/>
            <a:ext cx="1682499" cy="646177"/>
          </a:xfrm>
          <a:prstGeom prst="rect">
            <a:avLst/>
          </a:prstGeom>
        </p:spPr>
      </p:pic>
      <p:grpSp>
        <p:nvGrpSpPr>
          <p:cNvPr id="3" name="Group 2"/>
          <p:cNvGrpSpPr/>
          <p:nvPr userDrawn="1"/>
        </p:nvGrpSpPr>
        <p:grpSpPr>
          <a:xfrm>
            <a:off x="3897850" y="995529"/>
            <a:ext cx="3359876" cy="4313733"/>
            <a:chOff x="3897850" y="995529"/>
            <a:chExt cx="3359876" cy="4313733"/>
          </a:xfrm>
        </p:grpSpPr>
        <p:pic>
          <p:nvPicPr>
            <p:cNvPr id="41" name="Picture 40" descr="Screen Clippi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50250" y="1147929"/>
              <a:ext cx="3207476" cy="4161333"/>
            </a:xfrm>
            <a:prstGeom prst="rect">
              <a:avLst/>
            </a:prstGeom>
            <a:ln w="6350">
              <a:solidFill>
                <a:schemeClr val="accent4"/>
              </a:solidFill>
              <a:miter lim="800000"/>
            </a:ln>
          </p:spPr>
        </p:pic>
        <p:pic>
          <p:nvPicPr>
            <p:cNvPr id="40" name="Picture 39" descr="Screen Clippi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97850" y="995529"/>
              <a:ext cx="3207476" cy="4161333"/>
            </a:xfrm>
            <a:prstGeom prst="rect">
              <a:avLst/>
            </a:prstGeom>
            <a:ln w="6350">
              <a:solidFill>
                <a:schemeClr val="accent4"/>
              </a:solidFill>
              <a:miter lim="800000"/>
            </a:ln>
          </p:spPr>
        </p:pic>
      </p:grpSp>
    </p:spTree>
    <p:custDataLst>
      <p:tags r:id="rId1"/>
    </p:custDataLst>
    <p:extLst>
      <p:ext uri="{BB962C8B-B14F-4D97-AF65-F5344CB8AC3E}">
        <p14:creationId xmlns:p14="http://schemas.microsoft.com/office/powerpoint/2010/main" val="1344033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2 Column Bottom">
    <p:spTree>
      <p:nvGrpSpPr>
        <p:cNvPr id="1" name=""/>
        <p:cNvGrpSpPr/>
        <p:nvPr/>
      </p:nvGrpSpPr>
      <p:grpSpPr>
        <a:xfrm>
          <a:off x="0" y="0"/>
          <a:ext cx="0" cy="0"/>
          <a:chOff x="0" y="0"/>
          <a:chExt cx="0" cy="0"/>
        </a:xfrm>
      </p:grpSpPr>
      <p:sp>
        <p:nvSpPr>
          <p:cNvPr id="18" name="Text Placeholder 3"/>
          <p:cNvSpPr>
            <a:spLocks noGrp="1"/>
          </p:cNvSpPr>
          <p:nvPr>
            <p:ph type="body" sz="quarter" idx="28" hasCustomPrompt="1"/>
          </p:nvPr>
        </p:nvSpPr>
        <p:spPr bwMode="gray">
          <a:xfrm>
            <a:off x="510382" y="1110761"/>
            <a:ext cx="6754018"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ext Placeholder 7"/>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0" name="Text Placeholder 4"/>
          <p:cNvSpPr>
            <a:spLocks noGrp="1"/>
          </p:cNvSpPr>
          <p:nvPr>
            <p:ph type="body" sz="quarter" idx="37" hasCustomPrompt="1"/>
          </p:nvPr>
        </p:nvSpPr>
        <p:spPr bwMode="gray">
          <a:xfrm>
            <a:off x="510382" y="5899759"/>
            <a:ext cx="6742909" cy="2986664"/>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20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1" name="Picture Placeholder 6"/>
          <p:cNvSpPr>
            <a:spLocks noGrp="1"/>
          </p:cNvSpPr>
          <p:nvPr>
            <p:ph type="pic" sz="quarter" idx="38" hasCustomPrompt="1"/>
          </p:nvPr>
        </p:nvSpPr>
        <p:spPr bwMode="gray">
          <a:xfrm>
            <a:off x="510382" y="1743869"/>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SLIDE CONTENT</a:t>
            </a:r>
          </a:p>
        </p:txBody>
      </p:sp>
      <p:sp>
        <p:nvSpPr>
          <p:cNvPr id="27" name="Text Placeholder 6"/>
          <p:cNvSpPr>
            <a:spLocks noGrp="1"/>
          </p:cNvSpPr>
          <p:nvPr>
            <p:ph type="body" sz="quarter" idx="43" hasCustomPrompt="1"/>
          </p:nvPr>
        </p:nvSpPr>
        <p:spPr bwMode="gray">
          <a:xfrm>
            <a:off x="6075680" y="9234686"/>
            <a:ext cx="1188720" cy="307777"/>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8" name="Text Placeholder 6"/>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 name="Title 1"/>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cxnSp>
        <p:nvCxnSpPr>
          <p:cNvPr id="12" name="Straight Connector 11"/>
          <p:cNvCxnSpPr/>
          <p:nvPr userDrawn="1"/>
        </p:nvCxnSpPr>
        <p:spPr bwMode="gray">
          <a:xfrm>
            <a:off x="508000" y="1037059"/>
            <a:ext cx="6756400"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84177955"/>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cxnSp>
        <p:nvCxnSpPr>
          <p:cNvPr id="26" name="Straight Connector 25"/>
          <p:cNvCxnSpPr/>
          <p:nvPr userDrawn="1"/>
        </p:nvCxnSpPr>
        <p:spPr bwMode="gray">
          <a:xfrm>
            <a:off x="2429530" y="1333616"/>
            <a:ext cx="0" cy="7712753"/>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3"/>
          <p:cNvSpPr>
            <a:spLocks noGrp="1"/>
          </p:cNvSpPr>
          <p:nvPr>
            <p:ph type="body" sz="quarter" idx="28" hasCustomPrompt="1"/>
          </p:nvPr>
        </p:nvSpPr>
        <p:spPr bwMode="gray">
          <a:xfrm>
            <a:off x="2585575" y="1312207"/>
            <a:ext cx="467882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9" name="Text Placeholder 7"/>
          <p:cNvSpPr>
            <a:spLocks noGrp="1"/>
          </p:cNvSpPr>
          <p:nvPr>
            <p:ph type="body" sz="quarter" idx="32"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20" name="Text Placeholder 2"/>
          <p:cNvSpPr>
            <a:spLocks noGrp="1"/>
          </p:cNvSpPr>
          <p:nvPr>
            <p:ph type="body" sz="quarter" idx="33" hasCustomPrompt="1"/>
          </p:nvPr>
        </p:nvSpPr>
        <p:spPr bwMode="gray">
          <a:xfrm>
            <a:off x="510381" y="1312862"/>
            <a:ext cx="1837531" cy="7707735"/>
          </a:xfrm>
        </p:spPr>
        <p:txBody>
          <a:bodyPr>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25" name="Text Placeholder 6"/>
          <p:cNvSpPr>
            <a:spLocks noGrp="1"/>
          </p:cNvSpPr>
          <p:nvPr>
            <p:ph type="body" sz="quarter" idx="43" hasCustomPrompt="1"/>
          </p:nvPr>
        </p:nvSpPr>
        <p:spPr bwMode="gray">
          <a:xfrm>
            <a:off x="6075680" y="9234686"/>
            <a:ext cx="1188720" cy="307777"/>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7" name="Text Placeholder 6"/>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 name="Title 1"/>
          <p:cNvSpPr>
            <a:spLocks noGrp="1"/>
          </p:cNvSpPr>
          <p:nvPr>
            <p:ph type="title" hasCustomPrompt="1"/>
          </p:nvPr>
        </p:nvSpPr>
        <p:spPr bwMode="gray">
          <a:xfrm>
            <a:off x="510382" y="714775"/>
            <a:ext cx="6754018" cy="276999"/>
          </a:xfrm>
        </p:spPr>
        <p:txBody>
          <a:bodyPr wrap="square">
            <a:spAutoFit/>
          </a:bodyPr>
          <a:lstStyle/>
          <a:p>
            <a:r>
              <a:rPr lang="en-US" dirty="0"/>
              <a:t>Page Title – Rockwell 20pt Regular, Title Case</a:t>
            </a:r>
          </a:p>
        </p:txBody>
      </p:sp>
      <p:cxnSp>
        <p:nvCxnSpPr>
          <p:cNvPr id="12" name="Straight Connector 11"/>
          <p:cNvCxnSpPr/>
          <p:nvPr userDrawn="1"/>
        </p:nvCxnSpPr>
        <p:spPr bwMode="gray">
          <a:xfrm>
            <a:off x="508000" y="1037059"/>
            <a:ext cx="6756400"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19223071"/>
      </p:ext>
    </p:extLst>
  </p:cSld>
  <p:clrMapOvr>
    <a:masterClrMapping/>
  </p:clrMapOvr>
  <p:extLst>
    <p:ext uri="{DCECCB84-F9BA-43D5-87BE-67443E8EF086}">
      <p15:sldGuideLst xmlns:p15="http://schemas.microsoft.com/office/powerpoint/2012/main">
        <p15:guide id="0" orient="horz" pos="5684" userDrawn="1">
          <p15:clr>
            <a:srgbClr val="FBAE40"/>
          </p15:clr>
        </p15:guide>
        <p15:guide id="1" pos="1627">
          <p15:clr>
            <a:srgbClr val="FBAE40"/>
          </p15:clr>
        </p15:guide>
        <p15:guide id="2" pos="1479">
          <p15:clr>
            <a:srgbClr val="FBAE40"/>
          </p15:clr>
        </p15:guide>
        <p15:guide id="3" orient="horz" pos="82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Box Text">
    <p:spTree>
      <p:nvGrpSpPr>
        <p:cNvPr id="1" name=""/>
        <p:cNvGrpSpPr/>
        <p:nvPr/>
      </p:nvGrpSpPr>
      <p:grpSpPr>
        <a:xfrm>
          <a:off x="0" y="0"/>
          <a:ext cx="0" cy="0"/>
          <a:chOff x="0" y="0"/>
          <a:chExt cx="0" cy="0"/>
        </a:xfrm>
      </p:grpSpPr>
      <p:cxnSp>
        <p:nvCxnSpPr>
          <p:cNvPr id="18" name="Straight Connector 17"/>
          <p:cNvCxnSpPr/>
          <p:nvPr userDrawn="1"/>
        </p:nvCxnSpPr>
        <p:spPr bwMode="gray">
          <a:xfrm>
            <a:off x="2581275" y="1037059"/>
            <a:ext cx="4683125"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bwMode="gray">
          <a:xfrm>
            <a:off x="2581275" y="714775"/>
            <a:ext cx="4683125" cy="307777"/>
          </a:xfrm>
          <a:prstGeom prst="rect">
            <a:avLst/>
          </a:prstGeom>
        </p:spPr>
        <p:txBody>
          <a:bodyPr wrap="square" lIns="0" tIns="0" rIns="0" bIns="0" anchor="b" anchorCtr="0">
            <a:spAutoFit/>
          </a:bodyPr>
          <a:lstStyle>
            <a:lvl1pPr>
              <a:lnSpc>
                <a:spcPct val="100000"/>
              </a:lnSpc>
              <a:defRPr sz="2000" b="0" spc="40" baseline="0"/>
            </a:lvl1pPr>
          </a:lstStyle>
          <a:p>
            <a:r>
              <a:rPr lang="en-US" dirty="0"/>
              <a:t>Page Title – Rockwell 20pt Regular</a:t>
            </a:r>
          </a:p>
        </p:txBody>
      </p:sp>
      <p:sp>
        <p:nvSpPr>
          <p:cNvPr id="12" name="Text Placeholder 3"/>
          <p:cNvSpPr>
            <a:spLocks noGrp="1"/>
          </p:cNvSpPr>
          <p:nvPr>
            <p:ph type="body" sz="quarter" idx="28" hasCustomPrompt="1"/>
          </p:nvPr>
        </p:nvSpPr>
        <p:spPr bwMode="gray">
          <a:xfrm>
            <a:off x="2581275" y="1110761"/>
            <a:ext cx="4683125"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3" name="Text Placeholder 7"/>
          <p:cNvSpPr>
            <a:spLocks noGrp="1"/>
          </p:cNvSpPr>
          <p:nvPr>
            <p:ph type="body" sz="quarter" idx="29" hasCustomPrompt="1"/>
          </p:nvPr>
        </p:nvSpPr>
        <p:spPr bwMode="gray">
          <a:xfrm>
            <a:off x="2581275"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4" name="Text Placeholder 2"/>
          <p:cNvSpPr>
            <a:spLocks noGrp="1"/>
          </p:cNvSpPr>
          <p:nvPr>
            <p:ph type="body" sz="quarter" idx="32" hasCustomPrompt="1"/>
          </p:nvPr>
        </p:nvSpPr>
        <p:spPr bwMode="gray">
          <a:xfrm>
            <a:off x="504825" y="464479"/>
            <a:ext cx="1920240" cy="9082745"/>
          </a:xfrm>
          <a:ln w="12700">
            <a:solidFill>
              <a:schemeClr val="accent3"/>
            </a:solidFill>
            <a:miter lim="800000"/>
          </a:ln>
        </p:spPr>
        <p:txBody>
          <a:bodyPr lIns="137160" tIns="137160" rIns="137160" bIns="137160">
            <a:noAutofit/>
          </a:bodyPr>
          <a:lstStyle>
            <a:lvl1pPr marL="0" indent="0">
              <a:spcBef>
                <a:spcPts val="0"/>
              </a:spcBef>
              <a:buNone/>
              <a:defRPr sz="1000" b="1">
                <a:solidFill>
                  <a:schemeClr val="tx1"/>
                </a:solidFill>
              </a:defRPr>
            </a:lvl1pPr>
            <a:lvl2pPr marL="112713" indent="0">
              <a:buNone/>
              <a:defRPr sz="1000"/>
            </a:lvl2pPr>
            <a:lvl3pPr marL="230187" indent="0">
              <a:buNone/>
              <a:defRPr sz="1000"/>
            </a:lvl3pPr>
            <a:lvl4pPr marL="342900" indent="0">
              <a:buNone/>
              <a:defRPr sz="1000"/>
            </a:lvl4pPr>
            <a:lvl5pPr marL="458787" indent="0">
              <a:buNone/>
              <a:defRPr sz="1000"/>
            </a:lvl5pPr>
          </a:lstStyle>
          <a:p>
            <a:pPr lvl="0"/>
            <a:r>
              <a:rPr lang="en-US" dirty="0"/>
              <a:t>Box Title – Verdana</a:t>
            </a:r>
          </a:p>
        </p:txBody>
      </p:sp>
      <p:sp>
        <p:nvSpPr>
          <p:cNvPr id="17" name="Text Placeholder 5"/>
          <p:cNvSpPr>
            <a:spLocks noGrp="1"/>
          </p:cNvSpPr>
          <p:nvPr>
            <p:ph type="body" sz="quarter" idx="34" hasCustomPrompt="1"/>
          </p:nvPr>
        </p:nvSpPr>
        <p:spPr bwMode="gray">
          <a:xfrm>
            <a:off x="504825" y="744548"/>
            <a:ext cx="1920240" cy="8802675"/>
          </a:xfrm>
        </p:spPr>
        <p:txBody>
          <a:bodyPr lIns="137160" tIns="137160" rIns="137160">
            <a:noAutofit/>
          </a:bodyPr>
          <a:lstStyle>
            <a:lvl1pPr marL="0" indent="0">
              <a:lnSpc>
                <a:spcPct val="120000"/>
              </a:lnSpc>
              <a:spcBef>
                <a:spcPts val="800"/>
              </a:spcBef>
              <a:buNone/>
              <a:defRPr>
                <a:solidFill>
                  <a:schemeClr val="tx1"/>
                </a:solidFill>
              </a:defRPr>
            </a:lvl1pPr>
            <a:lvl2pPr marL="112713" indent="0">
              <a:lnSpc>
                <a:spcPct val="120000"/>
              </a:lnSpc>
              <a:spcBef>
                <a:spcPts val="800"/>
              </a:spcBef>
              <a:buNone/>
              <a:defRPr/>
            </a:lvl2pPr>
            <a:lvl3pPr marL="230187" indent="0">
              <a:lnSpc>
                <a:spcPct val="120000"/>
              </a:lnSpc>
              <a:spcBef>
                <a:spcPts val="800"/>
              </a:spcBef>
              <a:buNone/>
              <a:defRPr/>
            </a:lvl3pPr>
            <a:lvl4pPr marL="342900" indent="0">
              <a:lnSpc>
                <a:spcPct val="120000"/>
              </a:lnSpc>
              <a:spcBef>
                <a:spcPts val="800"/>
              </a:spcBef>
              <a:buNone/>
              <a:defRPr/>
            </a:lvl4pPr>
            <a:lvl5pPr marL="458787" indent="0">
              <a:lnSpc>
                <a:spcPct val="120000"/>
              </a:lnSpc>
              <a:spcBef>
                <a:spcPts val="800"/>
              </a:spcBef>
              <a:buNone/>
              <a:defRPr/>
            </a:lvl5pPr>
          </a:lstStyle>
          <a:p>
            <a:pPr lvl="0"/>
            <a:r>
              <a:rPr lang="en-US" dirty="0"/>
              <a:t>Section Text – Verdana 9pt Regular. Click to add text. Click to add text. Click to add text. Click to add text. Click to add text. Click to add text. Click to add text. Click to add text.</a:t>
            </a:r>
            <a:br>
              <a:rPr lang="en-US" dirty="0"/>
            </a:br>
            <a:r>
              <a:rPr lang="en-US" dirty="0"/>
              <a:t>Click to add text. Click to add text. Click to add text. Click to add text. Click to add text. Click to add text. Click to add text. Click to add text. </a:t>
            </a:r>
          </a:p>
        </p:txBody>
      </p:sp>
      <p:sp>
        <p:nvSpPr>
          <p:cNvPr id="19" name="Text Placeholder 6"/>
          <p:cNvSpPr>
            <a:spLocks noGrp="1"/>
          </p:cNvSpPr>
          <p:nvPr>
            <p:ph type="body" sz="quarter" idx="43" hasCustomPrompt="1"/>
          </p:nvPr>
        </p:nvSpPr>
        <p:spPr bwMode="gray">
          <a:xfrm>
            <a:off x="6075680" y="9234687"/>
            <a:ext cx="1188720" cy="307777"/>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0" name="Text Placeholder 6"/>
          <p:cNvSpPr>
            <a:spLocks noGrp="1"/>
          </p:cNvSpPr>
          <p:nvPr>
            <p:ph type="body" sz="quarter" idx="44" hasCustomPrompt="1"/>
          </p:nvPr>
        </p:nvSpPr>
        <p:spPr bwMode="gray">
          <a:xfrm>
            <a:off x="2585508" y="9311632"/>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custDataLst>
      <p:tags r:id="rId1"/>
    </p:custDataLst>
    <p:extLst>
      <p:ext uri="{BB962C8B-B14F-4D97-AF65-F5344CB8AC3E}">
        <p14:creationId xmlns:p14="http://schemas.microsoft.com/office/powerpoint/2010/main" val="3254145414"/>
      </p:ext>
    </p:extLst>
  </p:cSld>
  <p:clrMapOvr>
    <a:masterClrMapping/>
  </p:clrMapOvr>
  <p:extLst>
    <p:ext uri="{DCECCB84-F9BA-43D5-87BE-67443E8EF086}">
      <p15:sldGuideLst xmlns:p15="http://schemas.microsoft.com/office/powerpoint/2012/main">
        <p15:guide id="1" pos="162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age: with Footer">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1064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ag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323222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ck Cover ">
    <p:spTree>
      <p:nvGrpSpPr>
        <p:cNvPr id="1" name=""/>
        <p:cNvGrpSpPr/>
        <p:nvPr/>
      </p:nvGrpSpPr>
      <p:grpSpPr>
        <a:xfrm>
          <a:off x="0" y="0"/>
          <a:ext cx="0" cy="0"/>
          <a:chOff x="0" y="0"/>
          <a:chExt cx="0" cy="0"/>
        </a:xfrm>
      </p:grpSpPr>
      <p:sp>
        <p:nvSpPr>
          <p:cNvPr id="9" name="Rectangle 8">
            <a:hlinkClick r:id="rId3"/>
          </p:cNvPr>
          <p:cNvSpPr/>
          <p:nvPr userDrawn="1"/>
        </p:nvSpPr>
        <p:spPr bwMode="gray">
          <a:xfrm>
            <a:off x="1682186" y="8554144"/>
            <a:ext cx="4408029" cy="1288356"/>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Group 1"/>
          <p:cNvGrpSpPr/>
          <p:nvPr userDrawn="1"/>
        </p:nvGrpSpPr>
        <p:grpSpPr>
          <a:xfrm>
            <a:off x="2249954" y="8720284"/>
            <a:ext cx="3272492" cy="957891"/>
            <a:chOff x="2249954" y="8720284"/>
            <a:chExt cx="3272492" cy="957891"/>
          </a:xfrm>
        </p:grpSpPr>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3266202" y="8720284"/>
              <a:ext cx="1239997" cy="474433"/>
            </a:xfrm>
            <a:prstGeom prst="rect">
              <a:avLst/>
            </a:prstGeom>
          </p:spPr>
        </p:pic>
        <p:sp>
          <p:nvSpPr>
            <p:cNvPr id="12" name="TextBox 11"/>
            <p:cNvSpPr txBox="1"/>
            <p:nvPr userDrawn="1"/>
          </p:nvSpPr>
          <p:spPr bwMode="gray">
            <a:xfrm>
              <a:off x="2249954" y="9306278"/>
              <a:ext cx="3272492"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a:t>
              </a:r>
            </a:p>
            <a:p>
              <a:pPr algn="ctr">
                <a:spcBef>
                  <a:spcPts val="500"/>
                </a:spcBef>
              </a:pPr>
              <a:r>
                <a:rPr lang="en-US" sz="1000" b="1" spc="0" baseline="0" dirty="0">
                  <a:latin typeface="+mj-lt"/>
                </a:rPr>
                <a:t>P</a:t>
              </a:r>
              <a:r>
                <a:rPr lang="en-US" sz="1000" spc="0" baseline="0" dirty="0">
                  <a:latin typeface="+mj-lt"/>
                </a:rPr>
                <a:t> 202-747-1000   </a:t>
              </a:r>
              <a:r>
                <a:rPr lang="en-US" sz="1000" b="1" spc="0" baseline="0" dirty="0">
                  <a:latin typeface="+mj-lt"/>
                </a:rPr>
                <a:t>F</a:t>
              </a:r>
              <a:r>
                <a:rPr lang="en-US" sz="1000" spc="0" baseline="0" dirty="0">
                  <a:latin typeface="+mj-lt"/>
                </a:rPr>
                <a:t> 202-747-1010   </a:t>
              </a:r>
              <a:r>
                <a:rPr lang="en-US" sz="1000" spc="0" baseline="0" dirty="0">
                  <a:solidFill>
                    <a:schemeClr val="accent6"/>
                  </a:solidFill>
                  <a:latin typeface="+mj-lt"/>
                </a:rPr>
                <a:t>eab.com</a:t>
              </a:r>
            </a:p>
          </p:txBody>
        </p:sp>
        <p:cxnSp>
          <p:nvCxnSpPr>
            <p:cNvPr id="17" name="Straight Connector 16"/>
            <p:cNvCxnSpPr/>
            <p:nvPr userDrawn="1"/>
          </p:nvCxnSpPr>
          <p:spPr bwMode="gray">
            <a:xfrm>
              <a:off x="32409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gray">
            <a:xfrm>
              <a:off x="3922418"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gray">
            <a:xfrm>
              <a:off x="47323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579671"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gray">
            <a:xfrm>
              <a:off x="4548840"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497884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cxnSp>
        <p:nvCxnSpPr>
          <p:cNvPr id="8" name="Straight Connector 7"/>
          <p:cNvCxnSpPr/>
          <p:nvPr userDrawn="1"/>
        </p:nvCxnSpPr>
        <p:spPr bwMode="gray">
          <a:xfrm>
            <a:off x="658368" y="9120561"/>
            <a:ext cx="6455664"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bwMode="gray">
          <a:xfrm>
            <a:off x="1035585" y="3584669"/>
            <a:ext cx="5257800" cy="923330"/>
          </a:xfrm>
          <a:prstGeom prst="rect">
            <a:avLst/>
          </a:prstGeom>
        </p:spPr>
        <p:txBody>
          <a:bodyPr lIns="0" tIns="0" rIns="0" bIns="0" anchor="b" anchorCtr="0">
            <a:spAutoFit/>
          </a:bodyPr>
          <a:lstStyle>
            <a:lvl1pPr>
              <a:lnSpc>
                <a:spcPct val="100000"/>
              </a:lnSpc>
              <a:defRPr sz="3000" b="0" spc="0" baseline="0">
                <a:solidFill>
                  <a:schemeClr val="tx1"/>
                </a:solidFill>
              </a:defRPr>
            </a:lvl1pPr>
          </a:lstStyle>
          <a:p>
            <a:r>
              <a:rPr lang="en-US" dirty="0"/>
              <a:t>Document Title – Rockwell 30pt Regular, Title Case</a:t>
            </a:r>
          </a:p>
        </p:txBody>
      </p:sp>
      <p:sp>
        <p:nvSpPr>
          <p:cNvPr id="11" name="Text Placeholder 4"/>
          <p:cNvSpPr>
            <a:spLocks noGrp="1"/>
          </p:cNvSpPr>
          <p:nvPr>
            <p:ph type="body" sz="quarter" idx="16" hasCustomPrompt="1"/>
          </p:nvPr>
        </p:nvSpPr>
        <p:spPr bwMode="gray">
          <a:xfrm>
            <a:off x="1035585" y="4738964"/>
            <a:ext cx="5257800" cy="215444"/>
          </a:xfrm>
        </p:spPr>
        <p:txBody>
          <a:bodyPr/>
          <a:lstStyle>
            <a:lvl1pPr marL="0" indent="0">
              <a:spcBef>
                <a:spcPts val="0"/>
              </a:spcBef>
              <a:buNone/>
              <a:defRPr sz="1400">
                <a:solidFill>
                  <a:schemeClr val="tx1"/>
                </a:solidFill>
              </a:defRPr>
            </a:lvl1pPr>
            <a:lvl2pPr>
              <a:defRPr sz="1400"/>
            </a:lvl2pPr>
            <a:lvl3pPr>
              <a:defRPr sz="1400"/>
            </a:lvl3pPr>
            <a:lvl4pPr>
              <a:defRPr sz="1400"/>
            </a:lvl4pPr>
            <a:lvl5pPr>
              <a:defRPr sz="1400"/>
            </a:lvl5pPr>
          </a:lstStyle>
          <a:p>
            <a:pPr lvl="0"/>
            <a:r>
              <a:rPr lang="en-US" dirty="0"/>
              <a:t>Document Subtitle – Verdana 14pt Regular, Title Case</a:t>
            </a:r>
          </a:p>
        </p:txBody>
      </p:sp>
      <p:sp>
        <p:nvSpPr>
          <p:cNvPr id="12" name="Text Placeholder 6"/>
          <p:cNvSpPr>
            <a:spLocks noGrp="1"/>
          </p:cNvSpPr>
          <p:nvPr>
            <p:ph type="body" sz="quarter" idx="17" hasCustomPrompt="1"/>
          </p:nvPr>
        </p:nvSpPr>
        <p:spPr bwMode="gray">
          <a:xfrm>
            <a:off x="4675800" y="9220527"/>
            <a:ext cx="2438232" cy="215444"/>
          </a:xfrm>
        </p:spPr>
        <p:txBody>
          <a:bodyPr wrap="none"/>
          <a:lstStyle>
            <a:lvl1pPr marL="0" indent="0" algn="r">
              <a:spcBef>
                <a:spcPts val="0"/>
              </a:spcBef>
              <a:buNone/>
              <a:defRPr sz="1400">
                <a:solidFill>
                  <a:schemeClr val="accent3"/>
                </a:solidFill>
              </a:defRPr>
            </a:lvl1pPr>
            <a:lvl2pPr marL="112713" indent="0">
              <a:spcBef>
                <a:spcPts val="0"/>
              </a:spcBef>
              <a:buNone/>
              <a:defRPr sz="1400">
                <a:solidFill>
                  <a:schemeClr val="accent3"/>
                </a:solidFill>
              </a:defRPr>
            </a:lvl2pPr>
            <a:lvl3pPr marL="230187" indent="0">
              <a:spcBef>
                <a:spcPts val="0"/>
              </a:spcBef>
              <a:buNone/>
              <a:defRPr sz="1400">
                <a:solidFill>
                  <a:schemeClr val="accent3"/>
                </a:solidFill>
              </a:defRPr>
            </a:lvl3pPr>
            <a:lvl4pPr marL="342900" indent="0">
              <a:spcBef>
                <a:spcPts val="0"/>
              </a:spcBef>
              <a:buNone/>
              <a:defRPr sz="1400">
                <a:solidFill>
                  <a:schemeClr val="accent3"/>
                </a:solidFill>
              </a:defRPr>
            </a:lvl4pPr>
            <a:lvl5pPr marL="458787" indent="0">
              <a:spcBef>
                <a:spcPts val="0"/>
              </a:spcBef>
              <a:buNone/>
              <a:defRPr sz="1400">
                <a:solidFill>
                  <a:schemeClr val="accent3"/>
                </a:solidFill>
              </a:defRPr>
            </a:lvl5pPr>
          </a:lstStyle>
          <a:p>
            <a:pPr lvl="0"/>
            <a:r>
              <a:rPr lang="en-US" dirty="0"/>
              <a:t>Insert Program Name Here</a:t>
            </a:r>
          </a:p>
        </p:txBody>
      </p:sp>
      <p:sp>
        <p:nvSpPr>
          <p:cNvPr id="13" name="Text Placeholder 10"/>
          <p:cNvSpPr>
            <a:spLocks noGrp="1"/>
          </p:cNvSpPr>
          <p:nvPr>
            <p:ph type="body" sz="quarter" idx="18" hasCustomPrompt="1"/>
          </p:nvPr>
        </p:nvSpPr>
        <p:spPr bwMode="gray">
          <a:xfrm>
            <a:off x="4126035" y="9459660"/>
            <a:ext cx="2987997" cy="153888"/>
          </a:xfrm>
        </p:spPr>
        <p:txBody>
          <a:bodyPr wrap="none"/>
          <a:lstStyle>
            <a:lvl1pPr marL="0" indent="0" algn="r">
              <a:spcBef>
                <a:spcPts val="0"/>
              </a:spcBef>
              <a:buNone/>
              <a:defRPr sz="1000">
                <a:solidFill>
                  <a:schemeClr val="accent3"/>
                </a:solidFill>
              </a:defRPr>
            </a:lvl1pPr>
            <a:lvl2pPr>
              <a:spcBef>
                <a:spcPts val="0"/>
              </a:spcBef>
              <a:defRPr sz="1000">
                <a:solidFill>
                  <a:schemeClr val="accent3"/>
                </a:solidFill>
              </a:defRPr>
            </a:lvl2pPr>
            <a:lvl3pPr>
              <a:spcBef>
                <a:spcPts val="0"/>
              </a:spcBef>
              <a:defRPr sz="1000">
                <a:solidFill>
                  <a:schemeClr val="accent3"/>
                </a:solidFill>
              </a:defRPr>
            </a:lvl3pPr>
            <a:lvl4pPr>
              <a:spcBef>
                <a:spcPts val="0"/>
              </a:spcBef>
              <a:defRPr sz="1000">
                <a:solidFill>
                  <a:schemeClr val="accent3"/>
                </a:solidFill>
              </a:defRPr>
            </a:lvl4pPr>
            <a:lvl5pPr>
              <a:spcBef>
                <a:spcPts val="0"/>
              </a:spcBef>
              <a:defRPr sz="1000">
                <a:solidFill>
                  <a:schemeClr val="accent3"/>
                </a:solidFill>
              </a:defRPr>
            </a:lvl5pPr>
          </a:lstStyle>
          <a:p>
            <a:pPr lvl="0"/>
            <a:r>
              <a:rPr lang="en-US" dirty="0"/>
              <a:t>Insert Sub-program Name Here (if necessary)</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713970" y="670405"/>
            <a:ext cx="1685547" cy="734569"/>
          </a:xfrm>
          <a:prstGeom prst="rect">
            <a:avLst/>
          </a:prstGeom>
          <a:noFill/>
          <a:ln>
            <a:noFill/>
          </a:ln>
        </p:spPr>
      </p:pic>
    </p:spTree>
    <p:custDataLst>
      <p:tags r:id="rId1"/>
    </p:custDataLst>
    <p:extLst>
      <p:ext uri="{BB962C8B-B14F-4D97-AF65-F5344CB8AC3E}">
        <p14:creationId xmlns:p14="http://schemas.microsoft.com/office/powerpoint/2010/main" val="541317765"/>
      </p:ext>
    </p:extLst>
  </p:cSld>
  <p:clrMapOvr>
    <a:masterClrMapping/>
  </p:clrMapOvr>
  <p:extLst>
    <p:ext uri="{DCECCB84-F9BA-43D5-87BE-67443E8EF086}">
      <p15:sldGuideLst xmlns:p15="http://schemas.microsoft.com/office/powerpoint/2012/main">
        <p15:guide id="1" pos="651">
          <p15:clr>
            <a:srgbClr val="FBAE40"/>
          </p15:clr>
        </p15:guide>
        <p15:guide id="2" orient="horz" pos="2841">
          <p15:clr>
            <a:srgbClr val="FBAE40"/>
          </p15:clr>
        </p15:guide>
        <p15:guide id="3" orient="horz" pos="29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AB In-Brief">
    <p:spTree>
      <p:nvGrpSpPr>
        <p:cNvPr id="1" name=""/>
        <p:cNvGrpSpPr/>
        <p:nvPr/>
      </p:nvGrpSpPr>
      <p:grpSpPr>
        <a:xfrm>
          <a:off x="0" y="0"/>
          <a:ext cx="0" cy="0"/>
          <a:chOff x="0" y="0"/>
          <a:chExt cx="0" cy="0"/>
        </a:xfrm>
      </p:grpSpPr>
      <p:sp>
        <p:nvSpPr>
          <p:cNvPr id="7" name="Text Placeholder 1"/>
          <p:cNvSpPr txBox="1">
            <a:spLocks/>
          </p:cNvSpPr>
          <p:nvPr userDrawn="1"/>
        </p:nvSpPr>
        <p:spPr bwMode="gray">
          <a:xfrm>
            <a:off x="7922383" y="1355896"/>
            <a:ext cx="1382195" cy="123118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8" name="TextBox 7"/>
          <p:cNvSpPr txBox="1"/>
          <p:nvPr userDrawn="1"/>
        </p:nvSpPr>
        <p:spPr bwMode="gray">
          <a:xfrm>
            <a:off x="8005970" y="1411909"/>
            <a:ext cx="1267384" cy="553998"/>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p:txBody>
      </p:sp>
      <p:sp>
        <p:nvSpPr>
          <p:cNvPr id="9" name="TextBox 8"/>
          <p:cNvSpPr txBox="1"/>
          <p:nvPr userDrawn="1"/>
        </p:nvSpPr>
        <p:spPr bwMode="gray">
          <a:xfrm>
            <a:off x="8005970" y="2084241"/>
            <a:ext cx="1267383" cy="433452"/>
          </a:xfrm>
          <a:prstGeom prst="rect">
            <a:avLst/>
          </a:prstGeom>
          <a:noFill/>
        </p:spPr>
        <p:txBody>
          <a:bodyPr wrap="square" lIns="0" tIns="0" rIns="0" bIns="0" rtlCol="0">
            <a:spAutoFit/>
          </a:bodyPr>
          <a:lstStyle/>
          <a:p>
            <a:pPr>
              <a:spcBef>
                <a:spcPts val="500"/>
              </a:spcBef>
            </a:pPr>
            <a:r>
              <a:rPr lang="en-US" sz="800" dirty="0">
                <a:solidFill>
                  <a:schemeClr val="bg1"/>
                </a:solidFill>
                <a:latin typeface="Arial" panose="020B0604020202020204" pitchFamily="34" charset="0"/>
                <a:cs typeface="Arial" panose="020B0604020202020204" pitchFamily="34" charset="0"/>
              </a:rPr>
              <a:t>If an edit is necessary,</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please contact:</a:t>
            </a:r>
          </a:p>
          <a:p>
            <a:pPr>
              <a:spcBef>
                <a:spcPts val="500"/>
              </a:spcBef>
            </a:pPr>
            <a:r>
              <a:rPr lang="en-US" sz="800" b="1" dirty="0">
                <a:solidFill>
                  <a:schemeClr val="bg1"/>
                </a:solidFill>
                <a:latin typeface="Arial" panose="020B0604020202020204" pitchFamily="34" charset="0"/>
                <a:cs typeface="Arial" panose="020B0604020202020204" pitchFamily="34" charset="0"/>
              </a:rPr>
              <a:t>DSS-Requests@eab.com</a:t>
            </a:r>
            <a:endParaRPr lang="en-US" sz="800" b="1" i="1" dirty="0">
              <a:solidFill>
                <a:schemeClr val="bg1"/>
              </a:solidFill>
              <a:latin typeface="Arial" panose="020B0604020202020204" pitchFamily="34" charset="0"/>
              <a:cs typeface="Arial" panose="020B0604020202020204" pitchFamily="34" charset="0"/>
            </a:endParaRPr>
          </a:p>
        </p:txBody>
      </p:sp>
      <p:sp>
        <p:nvSpPr>
          <p:cNvPr id="10" name="Rectangle 9"/>
          <p:cNvSpPr/>
          <p:nvPr userDrawn="1"/>
        </p:nvSpPr>
        <p:spPr bwMode="gray">
          <a:xfrm>
            <a:off x="-6289" y="8274582"/>
            <a:ext cx="7778690" cy="1234544"/>
          </a:xfrm>
          <a:prstGeom prst="rect">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1" name="Rectangle 10"/>
          <p:cNvSpPr/>
          <p:nvPr userDrawn="1"/>
        </p:nvSpPr>
        <p:spPr bwMode="gray">
          <a:xfrm>
            <a:off x="1024935" y="1352567"/>
            <a:ext cx="6747466" cy="6771277"/>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2" name="Rectangle 224"/>
          <p:cNvSpPr/>
          <p:nvPr userDrawn="1"/>
        </p:nvSpPr>
        <p:spPr bwMode="gray">
          <a:xfrm>
            <a:off x="1024934" y="1352567"/>
            <a:ext cx="4336615" cy="6771277"/>
          </a:xfrm>
          <a:custGeom>
            <a:avLst/>
            <a:gdLst/>
            <a:ahLst/>
            <a:cxnLst/>
            <a:rect l="l" t="t" r="r" b="b"/>
            <a:pathLst>
              <a:path w="3537825" h="5451475">
                <a:moveTo>
                  <a:pt x="0" y="0"/>
                </a:moveTo>
                <a:lnTo>
                  <a:pt x="2689716" y="0"/>
                </a:lnTo>
                <a:cubicBezTo>
                  <a:pt x="3218637" y="596391"/>
                  <a:pt x="3537825" y="1381628"/>
                  <a:pt x="3537825" y="2241415"/>
                </a:cubicBezTo>
                <a:cubicBezTo>
                  <a:pt x="3537825" y="3726746"/>
                  <a:pt x="2585223" y="4989584"/>
                  <a:pt x="1257339" y="5451475"/>
                </a:cubicBezTo>
                <a:lnTo>
                  <a:pt x="0" y="5451475"/>
                </a:lnTo>
                <a:close/>
              </a:path>
            </a:pathLst>
          </a:custGeom>
          <a:solidFill>
            <a:srgbClr val="005D9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3" name="Oval 236"/>
          <p:cNvSpPr/>
          <p:nvPr userDrawn="1"/>
        </p:nvSpPr>
        <p:spPr bwMode="gray">
          <a:xfrm>
            <a:off x="1024934" y="1352567"/>
            <a:ext cx="3527977" cy="6301983"/>
          </a:xfrm>
          <a:custGeom>
            <a:avLst/>
            <a:gdLst/>
            <a:ahLst/>
            <a:cxnLst/>
            <a:rect l="l" t="t" r="r" b="b"/>
            <a:pathLst>
              <a:path w="2878136" h="5073652">
                <a:moveTo>
                  <a:pt x="0" y="0"/>
                </a:moveTo>
                <a:lnTo>
                  <a:pt x="1772762" y="0"/>
                </a:lnTo>
                <a:cubicBezTo>
                  <a:pt x="2445777" y="515594"/>
                  <a:pt x="2878136" y="1327992"/>
                  <a:pt x="2878136" y="2241374"/>
                </a:cubicBezTo>
                <a:cubicBezTo>
                  <a:pt x="2878136" y="3805598"/>
                  <a:pt x="1610082" y="5073652"/>
                  <a:pt x="45858" y="5073652"/>
                </a:cubicBezTo>
                <a:lnTo>
                  <a:pt x="0" y="5071337"/>
                </a:lnTo>
                <a:close/>
              </a:path>
            </a:pathLst>
          </a:custGeom>
          <a:solidFill>
            <a:srgbClr val="00659B"/>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4" name="Oval 33"/>
          <p:cNvSpPr/>
          <p:nvPr userDrawn="1"/>
        </p:nvSpPr>
        <p:spPr bwMode="gray">
          <a:xfrm>
            <a:off x="1" y="1323783"/>
            <a:ext cx="3918039" cy="5678882"/>
          </a:xfrm>
          <a:custGeom>
            <a:avLst/>
            <a:gdLst/>
            <a:ahLst/>
            <a:cxnLst/>
            <a:rect l="l" t="t" r="r" b="b"/>
            <a:pathLst>
              <a:path w="3918039" h="5678882">
                <a:moveTo>
                  <a:pt x="1115893" y="0"/>
                </a:moveTo>
                <a:cubicBezTo>
                  <a:pt x="2663476" y="0"/>
                  <a:pt x="3918039" y="1271261"/>
                  <a:pt x="3918039" y="2839441"/>
                </a:cubicBezTo>
                <a:cubicBezTo>
                  <a:pt x="3918039" y="4407621"/>
                  <a:pt x="2663476" y="5678882"/>
                  <a:pt x="1115893" y="5678882"/>
                </a:cubicBezTo>
                <a:cubicBezTo>
                  <a:pt x="719097" y="5678882"/>
                  <a:pt x="341564" y="5595310"/>
                  <a:pt x="0" y="5443458"/>
                </a:cubicBezTo>
                <a:lnTo>
                  <a:pt x="0" y="235424"/>
                </a:lnTo>
                <a:cubicBezTo>
                  <a:pt x="341564" y="83572"/>
                  <a:pt x="719097" y="0"/>
                  <a:pt x="1115893" y="0"/>
                </a:cubicBezTo>
                <a:close/>
              </a:path>
            </a:pathLst>
          </a:cu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5" name="Oval 34"/>
          <p:cNvSpPr/>
          <p:nvPr userDrawn="1"/>
        </p:nvSpPr>
        <p:spPr bwMode="gray">
          <a:xfrm>
            <a:off x="1" y="1494150"/>
            <a:ext cx="3749910" cy="5338148"/>
          </a:xfrm>
          <a:custGeom>
            <a:avLst/>
            <a:gdLst/>
            <a:ahLst/>
            <a:cxnLst/>
            <a:rect l="l" t="t" r="r" b="b"/>
            <a:pathLst>
              <a:path w="3749910" h="5338148">
                <a:moveTo>
                  <a:pt x="1115893" y="0"/>
                </a:moveTo>
                <a:cubicBezTo>
                  <a:pt x="2570620" y="0"/>
                  <a:pt x="3749910" y="1194985"/>
                  <a:pt x="3749910" y="2669074"/>
                </a:cubicBezTo>
                <a:cubicBezTo>
                  <a:pt x="3749910" y="4143163"/>
                  <a:pt x="2570620" y="5338148"/>
                  <a:pt x="1115893" y="5338148"/>
                </a:cubicBezTo>
                <a:cubicBezTo>
                  <a:pt x="716502" y="5338148"/>
                  <a:pt x="337873" y="5248075"/>
                  <a:pt x="0" y="5084167"/>
                </a:cubicBezTo>
                <a:lnTo>
                  <a:pt x="0" y="253982"/>
                </a:lnTo>
                <a:cubicBezTo>
                  <a:pt x="337873" y="90073"/>
                  <a:pt x="716502" y="0"/>
                  <a:pt x="1115893" y="0"/>
                </a:cubicBezTo>
                <a:close/>
              </a:path>
            </a:pathLst>
          </a:cu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16" name="Group 15"/>
          <p:cNvGrpSpPr/>
          <p:nvPr userDrawn="1"/>
        </p:nvGrpSpPr>
        <p:grpSpPr>
          <a:xfrm>
            <a:off x="552084" y="8477305"/>
            <a:ext cx="1218218" cy="754436"/>
            <a:chOff x="552084" y="8477305"/>
            <a:chExt cx="1218218" cy="754436"/>
          </a:xfrm>
        </p:grpSpPr>
        <p:sp>
          <p:nvSpPr>
            <p:cNvPr id="17" name="TextBox 16"/>
            <p:cNvSpPr txBox="1"/>
            <p:nvPr userDrawn="1"/>
          </p:nvSpPr>
          <p:spPr bwMode="gray">
            <a:xfrm>
              <a:off x="596555" y="8954742"/>
              <a:ext cx="1173747" cy="276999"/>
            </a:xfrm>
            <a:prstGeom prst="rect">
              <a:avLst/>
            </a:prstGeom>
            <a:noFill/>
          </p:spPr>
          <p:txBody>
            <a:bodyPr wrap="square" lIns="0" tIns="0" rIns="0" bIns="0" rtlCol="0">
              <a:spAutoFit/>
            </a:bodyPr>
            <a:lstStyle/>
            <a:p>
              <a:pPr>
                <a:spcBef>
                  <a:spcPts val="500"/>
                </a:spcBef>
              </a:pPr>
              <a:r>
                <a:rPr lang="en-US" sz="900" dirty="0">
                  <a:solidFill>
                    <a:schemeClr val="bg1"/>
                  </a:solidFill>
                </a:rPr>
                <a:t>Student interactions annually</a:t>
              </a:r>
            </a:p>
          </p:txBody>
        </p:sp>
        <p:sp>
          <p:nvSpPr>
            <p:cNvPr id="18" name="TextBox 17"/>
            <p:cNvSpPr txBox="1"/>
            <p:nvPr userDrawn="1"/>
          </p:nvSpPr>
          <p:spPr bwMode="gray">
            <a:xfrm>
              <a:off x="552084" y="8477305"/>
              <a:ext cx="1010207" cy="461665"/>
            </a:xfrm>
            <a:prstGeom prst="rect">
              <a:avLst/>
            </a:prstGeom>
            <a:noFill/>
          </p:spPr>
          <p:txBody>
            <a:bodyPr wrap="square" lIns="0" tIns="0" rIns="0" bIns="0" rtlCol="0">
              <a:spAutoFit/>
            </a:bodyPr>
            <a:lstStyle/>
            <a:p>
              <a:pPr>
                <a:spcBef>
                  <a:spcPts val="500"/>
                </a:spcBef>
              </a:pPr>
              <a:r>
                <a:rPr lang="en-US" sz="3000" dirty="0">
                  <a:solidFill>
                    <a:schemeClr val="bg1"/>
                  </a:solidFill>
                  <a:latin typeface="+mj-lt"/>
                </a:rPr>
                <a:t>1.2B</a:t>
              </a:r>
              <a:r>
                <a:rPr lang="en-US" sz="3000" baseline="30000" dirty="0">
                  <a:solidFill>
                    <a:schemeClr val="bg1"/>
                  </a:solidFill>
                  <a:latin typeface="+mj-lt"/>
                </a:rPr>
                <a:t>+</a:t>
              </a:r>
            </a:p>
          </p:txBody>
        </p:sp>
      </p:grpSp>
      <p:grpSp>
        <p:nvGrpSpPr>
          <p:cNvPr id="19" name="Group 18"/>
          <p:cNvGrpSpPr/>
          <p:nvPr userDrawn="1"/>
        </p:nvGrpSpPr>
        <p:grpSpPr>
          <a:xfrm>
            <a:off x="2246177" y="8477305"/>
            <a:ext cx="1772162" cy="754436"/>
            <a:chOff x="2184112" y="8477305"/>
            <a:chExt cx="1772162" cy="754436"/>
          </a:xfrm>
        </p:grpSpPr>
        <p:sp>
          <p:nvSpPr>
            <p:cNvPr id="20" name="TextBox 19"/>
            <p:cNvSpPr txBox="1"/>
            <p:nvPr userDrawn="1"/>
          </p:nvSpPr>
          <p:spPr bwMode="gray">
            <a:xfrm>
              <a:off x="2227236" y="8954742"/>
              <a:ext cx="1729038" cy="276999"/>
            </a:xfrm>
            <a:prstGeom prst="rect">
              <a:avLst/>
            </a:prstGeom>
            <a:noFill/>
          </p:spPr>
          <p:txBody>
            <a:bodyPr wrap="square" lIns="0" tIns="0" rIns="0" bIns="0" rtlCol="0">
              <a:spAutoFit/>
            </a:bodyPr>
            <a:lstStyle/>
            <a:p>
              <a:pPr>
                <a:spcBef>
                  <a:spcPts val="500"/>
                </a:spcBef>
              </a:pPr>
              <a:r>
                <a:rPr lang="en-US" sz="900" dirty="0">
                  <a:solidFill>
                    <a:schemeClr val="bg1"/>
                  </a:solidFill>
                </a:rPr>
                <a:t>Individuals on our student success management system</a:t>
              </a:r>
            </a:p>
          </p:txBody>
        </p:sp>
        <p:sp>
          <p:nvSpPr>
            <p:cNvPr id="21" name="TextBox 20"/>
            <p:cNvSpPr txBox="1"/>
            <p:nvPr userDrawn="1"/>
          </p:nvSpPr>
          <p:spPr bwMode="gray">
            <a:xfrm>
              <a:off x="2184112" y="8477305"/>
              <a:ext cx="1171548" cy="461665"/>
            </a:xfrm>
            <a:prstGeom prst="rect">
              <a:avLst/>
            </a:prstGeom>
            <a:noFill/>
          </p:spPr>
          <p:txBody>
            <a:bodyPr wrap="square" lIns="0" tIns="0" rIns="0" bIns="0" rtlCol="0">
              <a:spAutoFit/>
            </a:bodyPr>
            <a:lstStyle/>
            <a:p>
              <a:pPr>
                <a:spcBef>
                  <a:spcPts val="500"/>
                </a:spcBef>
              </a:pPr>
              <a:r>
                <a:rPr lang="en-US" sz="3000" dirty="0">
                  <a:solidFill>
                    <a:schemeClr val="bg1"/>
                  </a:solidFill>
                  <a:latin typeface="+mj-lt"/>
                </a:rPr>
                <a:t>1M</a:t>
              </a:r>
              <a:r>
                <a:rPr lang="en-US" sz="3000" baseline="30000" dirty="0">
                  <a:solidFill>
                    <a:schemeClr val="bg1"/>
                  </a:solidFill>
                  <a:latin typeface="+mj-lt"/>
                </a:rPr>
                <a:t>+</a:t>
              </a:r>
            </a:p>
          </p:txBody>
        </p:sp>
      </p:grpSp>
      <p:grpSp>
        <p:nvGrpSpPr>
          <p:cNvPr id="22" name="Group 21"/>
          <p:cNvGrpSpPr/>
          <p:nvPr userDrawn="1"/>
        </p:nvGrpSpPr>
        <p:grpSpPr>
          <a:xfrm>
            <a:off x="4494214" y="8477305"/>
            <a:ext cx="1148781" cy="754436"/>
            <a:chOff x="4447899" y="8477305"/>
            <a:chExt cx="1148781" cy="754436"/>
          </a:xfrm>
        </p:grpSpPr>
        <p:sp>
          <p:nvSpPr>
            <p:cNvPr id="23" name="TextBox 22"/>
            <p:cNvSpPr txBox="1"/>
            <p:nvPr userDrawn="1"/>
          </p:nvSpPr>
          <p:spPr bwMode="gray">
            <a:xfrm>
              <a:off x="4492370" y="8954742"/>
              <a:ext cx="1104310" cy="276999"/>
            </a:xfrm>
            <a:prstGeom prst="rect">
              <a:avLst/>
            </a:prstGeom>
            <a:noFill/>
          </p:spPr>
          <p:txBody>
            <a:bodyPr wrap="square" lIns="0" tIns="0" rIns="0" bIns="0" rtlCol="0">
              <a:spAutoFit/>
            </a:bodyPr>
            <a:lstStyle/>
            <a:p>
              <a:pPr>
                <a:spcBef>
                  <a:spcPts val="500"/>
                </a:spcBef>
              </a:pPr>
              <a:r>
                <a:rPr lang="en-US" sz="900" dirty="0">
                  <a:solidFill>
                    <a:schemeClr val="bg1"/>
                  </a:solidFill>
                </a:rPr>
                <a:t>Institutions we are proud to serve</a:t>
              </a:r>
            </a:p>
          </p:txBody>
        </p:sp>
        <p:sp>
          <p:nvSpPr>
            <p:cNvPr id="24" name="TextBox 23"/>
            <p:cNvSpPr txBox="1"/>
            <p:nvPr userDrawn="1"/>
          </p:nvSpPr>
          <p:spPr bwMode="gray">
            <a:xfrm>
              <a:off x="4447899" y="8477305"/>
              <a:ext cx="1148781" cy="461665"/>
            </a:xfrm>
            <a:prstGeom prst="rect">
              <a:avLst/>
            </a:prstGeom>
            <a:noFill/>
          </p:spPr>
          <p:txBody>
            <a:bodyPr wrap="square" lIns="0" tIns="0" rIns="0" bIns="0" rtlCol="0">
              <a:spAutoFit/>
            </a:bodyPr>
            <a:lstStyle/>
            <a:p>
              <a:pPr>
                <a:spcBef>
                  <a:spcPts val="500"/>
                </a:spcBef>
              </a:pPr>
              <a:r>
                <a:rPr lang="en-US" sz="3000" dirty="0">
                  <a:solidFill>
                    <a:schemeClr val="bg1"/>
                  </a:solidFill>
                  <a:latin typeface="+mj-lt"/>
                </a:rPr>
                <a:t>1,200</a:t>
              </a:r>
              <a:r>
                <a:rPr lang="en-US" sz="3000" kern="1200" baseline="30000" dirty="0">
                  <a:solidFill>
                    <a:schemeClr val="bg1"/>
                  </a:solidFill>
                  <a:latin typeface="+mn-lt"/>
                  <a:ea typeface="+mn-ea"/>
                  <a:cs typeface="+mn-cs"/>
                </a:rPr>
                <a:t>+</a:t>
              </a:r>
              <a:endParaRPr lang="en-US" sz="3000" baseline="30000" dirty="0">
                <a:solidFill>
                  <a:schemeClr val="bg1"/>
                </a:solidFill>
                <a:latin typeface="+mj-lt"/>
              </a:endParaRPr>
            </a:p>
          </p:txBody>
        </p:sp>
      </p:grpSp>
      <p:sp>
        <p:nvSpPr>
          <p:cNvPr id="25" name="TextBox 24"/>
          <p:cNvSpPr txBox="1"/>
          <p:nvPr userDrawn="1"/>
        </p:nvSpPr>
        <p:spPr bwMode="gray">
          <a:xfrm>
            <a:off x="718667" y="2610106"/>
            <a:ext cx="3080034" cy="553998"/>
          </a:xfrm>
          <a:prstGeom prst="rect">
            <a:avLst/>
          </a:prstGeom>
          <a:noFill/>
        </p:spPr>
        <p:txBody>
          <a:bodyPr wrap="square" lIns="0" tIns="0" rIns="0" bIns="0" rtlCol="0">
            <a:spAutoFit/>
          </a:bodyPr>
          <a:lstStyle/>
          <a:p>
            <a:pPr>
              <a:spcBef>
                <a:spcPts val="500"/>
              </a:spcBef>
            </a:pPr>
            <a:r>
              <a:rPr lang="en-US" sz="1800" dirty="0">
                <a:latin typeface="+mj-lt"/>
              </a:rPr>
              <a:t>Start with best </a:t>
            </a:r>
            <a:br>
              <a:rPr lang="en-US" sz="1800" dirty="0">
                <a:latin typeface="+mj-lt"/>
              </a:rPr>
            </a:br>
            <a:r>
              <a:rPr lang="en-US" sz="1800" dirty="0">
                <a:latin typeface="+mj-lt"/>
              </a:rPr>
              <a:t>practices research</a:t>
            </a:r>
          </a:p>
        </p:txBody>
      </p:sp>
      <p:cxnSp>
        <p:nvCxnSpPr>
          <p:cNvPr id="26" name="Straight Connector 25"/>
          <p:cNvCxnSpPr/>
          <p:nvPr userDrawn="1"/>
        </p:nvCxnSpPr>
        <p:spPr bwMode="gray">
          <a:xfrm>
            <a:off x="718667" y="3331694"/>
            <a:ext cx="2578325"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7" name="TextBox 26"/>
          <p:cNvSpPr txBox="1"/>
          <p:nvPr userDrawn="1"/>
        </p:nvSpPr>
        <p:spPr bwMode="gray">
          <a:xfrm>
            <a:off x="718668" y="3501455"/>
            <a:ext cx="2628382" cy="1932837"/>
          </a:xfrm>
          <a:prstGeom prst="rect">
            <a:avLst/>
          </a:prstGeom>
          <a:noFill/>
        </p:spPr>
        <p:txBody>
          <a:bodyPr wrap="square" lIns="0" tIns="0" rIns="0" bIns="0" numCol="1" spcCol="457200" rtlCol="0">
            <a:spAutoFit/>
          </a:bodyPr>
          <a:lstStyle/>
          <a:p>
            <a:pPr marL="115888" indent="-115888">
              <a:lnSpc>
                <a:spcPct val="120000"/>
              </a:lnSpc>
              <a:spcBef>
                <a:spcPts val="800"/>
              </a:spcBef>
              <a:buFont typeface="Verdana" panose="020B0604030504040204" pitchFamily="34" charset="0"/>
              <a:buChar char="›"/>
            </a:pPr>
            <a:r>
              <a:rPr lang="en-US" sz="1100" dirty="0"/>
              <a:t>Research Forums for presidents, provosts, chief business officers, and key academic and administrative leaders</a:t>
            </a:r>
          </a:p>
          <a:p>
            <a:pPr marL="115888" indent="-115888">
              <a:lnSpc>
                <a:spcPct val="120000"/>
              </a:lnSpc>
              <a:spcBef>
                <a:spcPts val="800"/>
              </a:spcBef>
              <a:buFont typeface="Verdana" panose="020B0604030504040204" pitchFamily="34" charset="0"/>
              <a:buChar char="›"/>
            </a:pPr>
            <a:r>
              <a:rPr lang="en-US" sz="1100" dirty="0"/>
              <a:t>At the core of all we do</a:t>
            </a:r>
          </a:p>
          <a:p>
            <a:pPr marL="115888" indent="-115888">
              <a:lnSpc>
                <a:spcPct val="120000"/>
              </a:lnSpc>
              <a:spcBef>
                <a:spcPts val="800"/>
              </a:spcBef>
              <a:buFont typeface="Verdana" panose="020B0604030504040204" pitchFamily="34" charset="0"/>
              <a:buChar char="›"/>
            </a:pPr>
            <a:r>
              <a:rPr lang="en-US" sz="1100" dirty="0"/>
              <a:t>Peer-tested best practices research</a:t>
            </a:r>
          </a:p>
          <a:p>
            <a:pPr marL="115888" indent="-115888">
              <a:lnSpc>
                <a:spcPct val="120000"/>
              </a:lnSpc>
              <a:spcBef>
                <a:spcPts val="800"/>
              </a:spcBef>
              <a:buFont typeface="Verdana" panose="020B0604030504040204" pitchFamily="34" charset="0"/>
              <a:buChar char="›"/>
            </a:pPr>
            <a:r>
              <a:rPr lang="en-US" sz="1100" dirty="0"/>
              <a:t>Answers to the most </a:t>
            </a:r>
            <a:br>
              <a:rPr lang="en-US" sz="1100" dirty="0"/>
            </a:br>
            <a:r>
              <a:rPr lang="en-US" sz="1100" dirty="0"/>
              <a:t>pressing issues</a:t>
            </a:r>
          </a:p>
        </p:txBody>
      </p:sp>
      <p:grpSp>
        <p:nvGrpSpPr>
          <p:cNvPr id="28" name="Group 27"/>
          <p:cNvGrpSpPr/>
          <p:nvPr userDrawn="1"/>
        </p:nvGrpSpPr>
        <p:grpSpPr bwMode="gray">
          <a:xfrm>
            <a:off x="3899893" y="1885224"/>
            <a:ext cx="3358157" cy="998587"/>
            <a:chOff x="3899893" y="1743330"/>
            <a:chExt cx="3358157" cy="998587"/>
          </a:xfrm>
        </p:grpSpPr>
        <p:sp>
          <p:nvSpPr>
            <p:cNvPr id="29" name="TextBox 28"/>
            <p:cNvSpPr txBox="1"/>
            <p:nvPr/>
          </p:nvSpPr>
          <p:spPr bwMode="gray">
            <a:xfrm>
              <a:off x="4076885" y="1743330"/>
              <a:ext cx="3181165" cy="830997"/>
            </a:xfrm>
            <a:prstGeom prst="rect">
              <a:avLst/>
            </a:prstGeom>
            <a:noFill/>
          </p:spPr>
          <p:txBody>
            <a:bodyPr wrap="square" lIns="0" tIns="0" rIns="0" bIns="0" rtlCol="0">
              <a:spAutoFit/>
            </a:bodyPr>
            <a:lstStyle/>
            <a:p>
              <a:pPr>
                <a:spcBef>
                  <a:spcPts val="500"/>
                </a:spcBef>
              </a:pPr>
              <a:r>
                <a:rPr lang="en-US" sz="1800" dirty="0">
                  <a:solidFill>
                    <a:schemeClr val="bg1"/>
                  </a:solidFill>
                  <a:latin typeface="+mj-lt"/>
                </a:rPr>
                <a:t>Then hardwire those insights into your organization using </a:t>
              </a:r>
              <a:br>
                <a:rPr lang="en-US" sz="1800" dirty="0">
                  <a:solidFill>
                    <a:schemeClr val="bg1"/>
                  </a:solidFill>
                  <a:latin typeface="+mj-lt"/>
                </a:rPr>
              </a:br>
              <a:r>
                <a:rPr lang="en-US" sz="1800" dirty="0">
                  <a:solidFill>
                    <a:schemeClr val="bg1"/>
                  </a:solidFill>
                  <a:latin typeface="+mj-lt"/>
                </a:rPr>
                <a:t>our technology &amp; services</a:t>
              </a:r>
            </a:p>
          </p:txBody>
        </p:sp>
        <p:cxnSp>
          <p:nvCxnSpPr>
            <p:cNvPr id="30" name="Straight Connector 29"/>
            <p:cNvCxnSpPr/>
            <p:nvPr/>
          </p:nvCxnSpPr>
          <p:spPr bwMode="gray">
            <a:xfrm>
              <a:off x="4076886" y="2741917"/>
              <a:ext cx="3181164"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1" name="Isosceles Triangle 30"/>
            <p:cNvSpPr/>
            <p:nvPr/>
          </p:nvSpPr>
          <p:spPr bwMode="gray">
            <a:xfrm rot="5400000">
              <a:off x="3892719" y="1849770"/>
              <a:ext cx="104024" cy="89675"/>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sp>
        <p:nvSpPr>
          <p:cNvPr id="32" name="Isosceles Triangle 31"/>
          <p:cNvSpPr/>
          <p:nvPr userDrawn="1"/>
        </p:nvSpPr>
        <p:spPr bwMode="gray">
          <a:xfrm rot="5400000">
            <a:off x="536948" y="2708385"/>
            <a:ext cx="104024" cy="89675"/>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5" name="TextBox 34"/>
          <p:cNvSpPr txBox="1"/>
          <p:nvPr userDrawn="1"/>
        </p:nvSpPr>
        <p:spPr bwMode="gray">
          <a:xfrm>
            <a:off x="4076885" y="3068215"/>
            <a:ext cx="3168174" cy="1183401"/>
          </a:xfrm>
          <a:prstGeom prst="rect">
            <a:avLst/>
          </a:prstGeom>
          <a:noFill/>
        </p:spPr>
        <p:txBody>
          <a:bodyPr wrap="square" lIns="0" tIns="0" rIns="0" bIns="0" numCol="1" spcCol="457200" rtlCol="0">
            <a:spAutoFit/>
          </a:bodyPr>
          <a:lstStyle/>
          <a:p>
            <a:pPr>
              <a:lnSpc>
                <a:spcPct val="120000"/>
              </a:lnSpc>
              <a:spcBef>
                <a:spcPts val="800"/>
              </a:spcBef>
            </a:pPr>
            <a:r>
              <a:rPr lang="en-US" sz="1200" b="1" dirty="0">
                <a:solidFill>
                  <a:schemeClr val="bg1"/>
                </a:solidFill>
              </a:rPr>
              <a:t>Enrollment Management </a:t>
            </a:r>
          </a:p>
          <a:p>
            <a:pPr>
              <a:spcBef>
                <a:spcPts val="300"/>
              </a:spcBef>
            </a:pPr>
            <a:r>
              <a:rPr lang="en-US" sz="1000" dirty="0">
                <a:solidFill>
                  <a:schemeClr val="bg1"/>
                </a:solidFill>
              </a:rPr>
              <a:t>Our </a:t>
            </a:r>
            <a:r>
              <a:rPr lang="en-US" sz="1000" b="1" dirty="0">
                <a:solidFill>
                  <a:schemeClr val="bg1"/>
                </a:solidFill>
              </a:rPr>
              <a:t>Enrollment Services </a:t>
            </a:r>
            <a:r>
              <a:rPr lang="en-US" sz="1000" dirty="0">
                <a:solidFill>
                  <a:schemeClr val="bg1"/>
                </a:solidFill>
              </a:rPr>
              <a:t>division provides data-driven undergraduate and graduate solutions that target qualified prospective students; build relationships throughout the search, application, and yield process; and optimize financial aid resources.</a:t>
            </a:r>
          </a:p>
        </p:txBody>
      </p:sp>
      <p:sp>
        <p:nvSpPr>
          <p:cNvPr id="36" name="TextBox 35"/>
          <p:cNvSpPr txBox="1"/>
          <p:nvPr userDrawn="1"/>
        </p:nvSpPr>
        <p:spPr bwMode="gray">
          <a:xfrm>
            <a:off x="4076885" y="4562050"/>
            <a:ext cx="3254672" cy="875624"/>
          </a:xfrm>
          <a:prstGeom prst="rect">
            <a:avLst/>
          </a:prstGeom>
          <a:noFill/>
        </p:spPr>
        <p:txBody>
          <a:bodyPr wrap="square" lIns="0" tIns="0" rIns="0" bIns="0" numCol="1" spcCol="457200" rtlCol="0">
            <a:spAutoFit/>
          </a:bodyPr>
          <a:lstStyle/>
          <a:p>
            <a:pPr>
              <a:lnSpc>
                <a:spcPct val="120000"/>
              </a:lnSpc>
              <a:spcBef>
                <a:spcPts val="800"/>
              </a:spcBef>
            </a:pPr>
            <a:r>
              <a:rPr lang="en-US" sz="1200" b="1" dirty="0">
                <a:solidFill>
                  <a:schemeClr val="bg1"/>
                </a:solidFill>
              </a:rPr>
              <a:t>Student Success </a:t>
            </a:r>
          </a:p>
          <a:p>
            <a:pPr>
              <a:spcBef>
                <a:spcPts val="300"/>
              </a:spcBef>
            </a:pPr>
            <a:r>
              <a:rPr lang="en-US" sz="1000" dirty="0">
                <a:solidFill>
                  <a:schemeClr val="bg1"/>
                </a:solidFill>
              </a:rPr>
              <a:t>Members of the </a:t>
            </a:r>
            <a:r>
              <a:rPr lang="en-US" sz="1000" b="1" dirty="0">
                <a:solidFill>
                  <a:schemeClr val="bg1"/>
                </a:solidFill>
              </a:rPr>
              <a:t>Student Success Collaborative </a:t>
            </a:r>
            <a:r>
              <a:rPr lang="en-US" sz="1000" dirty="0">
                <a:solidFill>
                  <a:schemeClr val="bg1"/>
                </a:solidFill>
              </a:rPr>
              <a:t>use research, consulting, and an enterprise-wide student success management system to help students persist, graduate, and succeed.</a:t>
            </a:r>
          </a:p>
        </p:txBody>
      </p:sp>
      <p:sp>
        <p:nvSpPr>
          <p:cNvPr id="37" name="TextBox 36"/>
          <p:cNvSpPr txBox="1"/>
          <p:nvPr userDrawn="1"/>
        </p:nvSpPr>
        <p:spPr bwMode="gray">
          <a:xfrm>
            <a:off x="4076885" y="5748108"/>
            <a:ext cx="3168174" cy="1029513"/>
          </a:xfrm>
          <a:prstGeom prst="rect">
            <a:avLst/>
          </a:prstGeom>
          <a:noFill/>
        </p:spPr>
        <p:txBody>
          <a:bodyPr wrap="square" lIns="0" tIns="0" rIns="0" bIns="0" numCol="1" spcCol="457200" rtlCol="0">
            <a:spAutoFit/>
          </a:bodyPr>
          <a:lstStyle/>
          <a:p>
            <a:pPr>
              <a:lnSpc>
                <a:spcPct val="120000"/>
              </a:lnSpc>
              <a:spcBef>
                <a:spcPts val="800"/>
              </a:spcBef>
            </a:pPr>
            <a:r>
              <a:rPr lang="en-US" sz="1200" b="1" dirty="0">
                <a:solidFill>
                  <a:schemeClr val="bg1"/>
                </a:solidFill>
              </a:rPr>
              <a:t>Growth and Academic Operations </a:t>
            </a:r>
          </a:p>
          <a:p>
            <a:pPr>
              <a:spcBef>
                <a:spcPts val="300"/>
              </a:spcBef>
            </a:pPr>
            <a:r>
              <a:rPr lang="en-US" sz="1000" dirty="0">
                <a:solidFill>
                  <a:schemeClr val="bg1"/>
                </a:solidFill>
              </a:rPr>
              <a:t>Our </a:t>
            </a:r>
            <a:r>
              <a:rPr lang="en-US" sz="1000" b="1" dirty="0">
                <a:solidFill>
                  <a:schemeClr val="bg1"/>
                </a:solidFill>
              </a:rPr>
              <a:t>Academic Performance Solutions </a:t>
            </a:r>
            <a:r>
              <a:rPr lang="en-US" sz="1000" dirty="0">
                <a:solidFill>
                  <a:schemeClr val="bg1"/>
                </a:solidFill>
              </a:rPr>
              <a:t>group partners with university academic and business leaders to help make smart resource trade-offs, improve academic efficiency, and grow academic program revenues.</a:t>
            </a:r>
          </a:p>
        </p:txBody>
      </p:sp>
      <p:pic>
        <p:nvPicPr>
          <p:cNvPr id="38" name="Pictur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1175" y="511917"/>
            <a:ext cx="1672937" cy="640080"/>
          </a:xfrm>
          <a:prstGeom prst="rect">
            <a:avLst/>
          </a:prstGeom>
        </p:spPr>
      </p:pic>
      <p:grpSp>
        <p:nvGrpSpPr>
          <p:cNvPr id="39" name="Group 38"/>
          <p:cNvGrpSpPr/>
          <p:nvPr userDrawn="1"/>
        </p:nvGrpSpPr>
        <p:grpSpPr>
          <a:xfrm>
            <a:off x="6118869" y="8477305"/>
            <a:ext cx="1212688" cy="754436"/>
            <a:chOff x="6118869" y="8477305"/>
            <a:chExt cx="1212688" cy="754436"/>
          </a:xfrm>
        </p:grpSpPr>
        <p:sp>
          <p:nvSpPr>
            <p:cNvPr id="40" name="TextBox 39"/>
            <p:cNvSpPr txBox="1"/>
            <p:nvPr userDrawn="1"/>
          </p:nvSpPr>
          <p:spPr bwMode="gray">
            <a:xfrm>
              <a:off x="6158744" y="8954742"/>
              <a:ext cx="1172813" cy="276999"/>
            </a:xfrm>
            <a:prstGeom prst="rect">
              <a:avLst/>
            </a:prstGeom>
            <a:noFill/>
          </p:spPr>
          <p:txBody>
            <a:bodyPr wrap="square" lIns="0" tIns="0" rIns="0" bIns="0" rtlCol="0">
              <a:spAutoFit/>
            </a:bodyPr>
            <a:lstStyle/>
            <a:p>
              <a:pPr>
                <a:spcBef>
                  <a:spcPts val="500"/>
                </a:spcBef>
              </a:pPr>
              <a:r>
                <a:rPr lang="en-US" sz="900" dirty="0">
                  <a:solidFill>
                    <a:schemeClr val="bg1"/>
                  </a:solidFill>
                </a:rPr>
                <a:t>Goal: Make education smarter</a:t>
              </a:r>
            </a:p>
          </p:txBody>
        </p:sp>
        <p:sp>
          <p:nvSpPr>
            <p:cNvPr id="41" name="TextBox 40"/>
            <p:cNvSpPr txBox="1"/>
            <p:nvPr userDrawn="1"/>
          </p:nvSpPr>
          <p:spPr bwMode="gray">
            <a:xfrm>
              <a:off x="6118869" y="8477305"/>
              <a:ext cx="1203498" cy="461665"/>
            </a:xfrm>
            <a:prstGeom prst="rect">
              <a:avLst/>
            </a:prstGeom>
            <a:noFill/>
          </p:spPr>
          <p:txBody>
            <a:bodyPr wrap="square" lIns="0" tIns="0" rIns="0" bIns="0" rtlCol="0">
              <a:spAutoFit/>
            </a:bodyPr>
            <a:lstStyle/>
            <a:p>
              <a:pPr>
                <a:spcBef>
                  <a:spcPts val="500"/>
                </a:spcBef>
              </a:pPr>
              <a:r>
                <a:rPr lang="en-US" sz="3000" dirty="0">
                  <a:solidFill>
                    <a:schemeClr val="bg1"/>
                  </a:solidFill>
                  <a:latin typeface="+mj-lt"/>
                </a:rPr>
                <a:t>1</a:t>
              </a:r>
              <a:endParaRPr lang="en-US" sz="3000" baseline="30000" dirty="0">
                <a:solidFill>
                  <a:schemeClr val="bg1"/>
                </a:solidFill>
                <a:latin typeface="+mj-lt"/>
              </a:endParaRPr>
            </a:p>
          </p:txBody>
        </p:sp>
      </p:grpSp>
    </p:spTree>
    <p:custDataLst>
      <p:tags r:id="rId1"/>
    </p:custDataLst>
    <p:extLst>
      <p:ext uri="{BB962C8B-B14F-4D97-AF65-F5344CB8AC3E}">
        <p14:creationId xmlns:p14="http://schemas.microsoft.com/office/powerpoint/2010/main" val="31877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redits + Legal Caveat">
    <p:spTree>
      <p:nvGrpSpPr>
        <p:cNvPr id="1" name=""/>
        <p:cNvGrpSpPr/>
        <p:nvPr/>
      </p:nvGrpSpPr>
      <p:grpSpPr>
        <a:xfrm>
          <a:off x="0" y="0"/>
          <a:ext cx="0" cy="0"/>
          <a:chOff x="0" y="0"/>
          <a:chExt cx="0" cy="0"/>
        </a:xfrm>
      </p:grpSpPr>
      <p:sp>
        <p:nvSpPr>
          <p:cNvPr id="14" name="Text Placeholder 5"/>
          <p:cNvSpPr>
            <a:spLocks noGrp="1"/>
          </p:cNvSpPr>
          <p:nvPr>
            <p:ph type="body" sz="quarter" idx="51" hasCustomPrompt="1"/>
          </p:nvPr>
        </p:nvSpPr>
        <p:spPr bwMode="gray">
          <a:xfrm>
            <a:off x="1128208" y="1714378"/>
            <a:ext cx="3840480" cy="169277"/>
          </a:xfrm>
        </p:spPr>
        <p:txBody>
          <a:bodyPr/>
          <a:lstStyle>
            <a:lvl1pPr marL="0" indent="0">
              <a:spcBef>
                <a:spcPts val="0"/>
              </a:spcBef>
              <a:buNone/>
              <a:defRPr sz="1100">
                <a:solidFill>
                  <a:schemeClr val="tx1"/>
                </a:solidFill>
              </a:defRPr>
            </a:lvl1pPr>
            <a:lvl2pPr marL="112713" indent="0">
              <a:spcBef>
                <a:spcPts val="200"/>
              </a:spcBef>
              <a:buNone/>
              <a:defRPr sz="1100"/>
            </a:lvl2pPr>
            <a:lvl3pPr marL="230187" indent="0">
              <a:spcBef>
                <a:spcPts val="200"/>
              </a:spcBef>
              <a:buNone/>
              <a:defRPr sz="1100"/>
            </a:lvl3pPr>
            <a:lvl4pPr marL="342900" indent="0">
              <a:spcBef>
                <a:spcPts val="200"/>
              </a:spcBef>
              <a:buNone/>
              <a:defRPr sz="1100"/>
            </a:lvl4pPr>
            <a:lvl5pPr marL="458787" indent="0">
              <a:spcBef>
                <a:spcPts val="200"/>
              </a:spcBef>
              <a:buNone/>
              <a:defRPr sz="1100"/>
            </a:lvl5pPr>
          </a:lstStyle>
          <a:p>
            <a:pPr lvl="0"/>
            <a:r>
              <a:rPr lang="en-US" dirty="0"/>
              <a:t>Project Director (Insert text)</a:t>
            </a:r>
          </a:p>
        </p:txBody>
      </p:sp>
      <p:sp>
        <p:nvSpPr>
          <p:cNvPr id="16" name="Text Placeholder 7"/>
          <p:cNvSpPr>
            <a:spLocks noGrp="1"/>
          </p:cNvSpPr>
          <p:nvPr>
            <p:ph type="body" sz="quarter" idx="52" hasCustomPrompt="1"/>
          </p:nvPr>
        </p:nvSpPr>
        <p:spPr bwMode="gray">
          <a:xfrm>
            <a:off x="1128208" y="1947233"/>
            <a:ext cx="3840480" cy="138499"/>
          </a:xfrm>
        </p:spPr>
        <p:txBody>
          <a:bodyPr/>
          <a:lstStyle>
            <a:lvl1pPr marL="0" indent="0">
              <a:spcBef>
                <a:spcPts val="200"/>
              </a:spcBef>
              <a:buNone/>
              <a:defRPr>
                <a:solidFill>
                  <a:schemeClr val="accent3"/>
                </a:solidFill>
              </a:defRPr>
            </a:lvl1pPr>
            <a:lvl2pPr marL="112713" indent="0">
              <a:buNone/>
              <a:defRPr>
                <a:solidFill>
                  <a:schemeClr val="accent3"/>
                </a:solidFill>
              </a:defRPr>
            </a:lvl2pPr>
            <a:lvl3pPr marL="230187" indent="0">
              <a:buNone/>
              <a:defRPr>
                <a:solidFill>
                  <a:schemeClr val="accent3"/>
                </a:solidFill>
              </a:defRPr>
            </a:lvl3pPr>
            <a:lvl4pPr marL="342900" indent="0">
              <a:buNone/>
              <a:defRPr>
                <a:solidFill>
                  <a:schemeClr val="accent3"/>
                </a:solidFill>
              </a:defRPr>
            </a:lvl4pPr>
            <a:lvl5pPr marL="458787" indent="0">
              <a:buNone/>
              <a:defRPr>
                <a:solidFill>
                  <a:schemeClr val="accent3"/>
                </a:solidFill>
              </a:defRPr>
            </a:lvl5pPr>
          </a:lstStyle>
          <a:p>
            <a:pPr lvl="0"/>
            <a:r>
              <a:rPr lang="en-US" dirty="0"/>
              <a:t>Add Name(s) Here</a:t>
            </a:r>
          </a:p>
        </p:txBody>
      </p:sp>
      <p:sp>
        <p:nvSpPr>
          <p:cNvPr id="17" name="Text Placeholder 9"/>
          <p:cNvSpPr>
            <a:spLocks noGrp="1"/>
          </p:cNvSpPr>
          <p:nvPr>
            <p:ph type="body" sz="quarter" idx="53" hasCustomPrompt="1"/>
          </p:nvPr>
        </p:nvSpPr>
        <p:spPr bwMode="gray">
          <a:xfrm>
            <a:off x="1128208" y="2367205"/>
            <a:ext cx="3840480" cy="169277"/>
          </a:xfrm>
        </p:spPr>
        <p:txBody>
          <a:bodyPr/>
          <a:lstStyle>
            <a:lvl1pPr marL="0" indent="0">
              <a:spcBef>
                <a:spcPts val="0"/>
              </a:spcBef>
              <a:buNone/>
              <a:defRPr sz="1100">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Contributing Consultants (Insert text)</a:t>
            </a:r>
          </a:p>
        </p:txBody>
      </p:sp>
      <p:sp>
        <p:nvSpPr>
          <p:cNvPr id="18" name="Text Placeholder 13"/>
          <p:cNvSpPr>
            <a:spLocks noGrp="1"/>
          </p:cNvSpPr>
          <p:nvPr>
            <p:ph type="body" sz="quarter" idx="54" hasCustomPrompt="1"/>
          </p:nvPr>
        </p:nvSpPr>
        <p:spPr bwMode="gray">
          <a:xfrm>
            <a:off x="1128208" y="2600060"/>
            <a:ext cx="3840480" cy="138499"/>
          </a:xfrm>
        </p:spPr>
        <p:txBody>
          <a:bodyPr/>
          <a:lstStyle>
            <a:lvl1pPr marL="0" indent="0">
              <a:spcBef>
                <a:spcPts val="200"/>
              </a:spcBef>
              <a:buNone/>
              <a:defRPr>
                <a:solidFill>
                  <a:schemeClr val="accent3"/>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19" name="Text Placeholder 15"/>
          <p:cNvSpPr>
            <a:spLocks noGrp="1"/>
          </p:cNvSpPr>
          <p:nvPr>
            <p:ph type="body" sz="quarter" idx="55" hasCustomPrompt="1"/>
          </p:nvPr>
        </p:nvSpPr>
        <p:spPr bwMode="gray">
          <a:xfrm>
            <a:off x="1128208" y="3027605"/>
            <a:ext cx="384048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Design Consultant (Insert text)</a:t>
            </a:r>
          </a:p>
        </p:txBody>
      </p:sp>
      <p:sp>
        <p:nvSpPr>
          <p:cNvPr id="20" name="Text Placeholder 17"/>
          <p:cNvSpPr>
            <a:spLocks noGrp="1"/>
          </p:cNvSpPr>
          <p:nvPr>
            <p:ph type="body" sz="quarter" idx="56" hasCustomPrompt="1"/>
          </p:nvPr>
        </p:nvSpPr>
        <p:spPr bwMode="gray">
          <a:xfrm>
            <a:off x="1128208" y="3260460"/>
            <a:ext cx="3840480" cy="138499"/>
          </a:xfrm>
        </p:spPr>
        <p:txBody>
          <a:bodyPr/>
          <a:lstStyle>
            <a:lvl1pPr marL="0" indent="0">
              <a:spcBef>
                <a:spcPts val="200"/>
              </a:spcBef>
              <a:buNone/>
              <a:defRPr>
                <a:solidFill>
                  <a:schemeClr val="accent3"/>
                </a:solidFill>
              </a:defRPr>
            </a:lvl1pPr>
            <a:lvl2pPr marL="112713" indent="0">
              <a:spcBef>
                <a:spcPts val="200"/>
              </a:spcBef>
              <a:buNone/>
              <a:defRPr/>
            </a:lvl2pPr>
            <a:lvl3pPr marL="230187" indent="0">
              <a:spcBef>
                <a:spcPts val="200"/>
              </a:spcBef>
              <a:buNone/>
              <a:defRPr/>
            </a:lvl3pPr>
            <a:lvl4pPr marL="342900" indent="0">
              <a:spcBef>
                <a:spcPts val="200"/>
              </a:spcBef>
              <a:buNone/>
              <a:defRPr/>
            </a:lvl4pPr>
            <a:lvl5pPr marL="458787" indent="0">
              <a:spcBef>
                <a:spcPts val="200"/>
              </a:spcBef>
              <a:buNone/>
              <a:defRPr/>
            </a:lvl5pPr>
          </a:lstStyle>
          <a:p>
            <a:pPr lvl="0"/>
            <a:r>
              <a:rPr lang="en-US" dirty="0"/>
              <a:t>Add Name(s) Here</a:t>
            </a:r>
          </a:p>
        </p:txBody>
      </p:sp>
      <p:sp>
        <p:nvSpPr>
          <p:cNvPr id="21" name="Text Placeholder 19"/>
          <p:cNvSpPr>
            <a:spLocks noGrp="1"/>
          </p:cNvSpPr>
          <p:nvPr>
            <p:ph type="body" sz="quarter" idx="57" hasCustomPrompt="1"/>
          </p:nvPr>
        </p:nvSpPr>
        <p:spPr bwMode="gray">
          <a:xfrm>
            <a:off x="1128208" y="3687173"/>
            <a:ext cx="3840480" cy="169277"/>
          </a:xfrm>
        </p:spPr>
        <p:txBody>
          <a:bodyPr/>
          <a:lstStyle>
            <a:lvl1pPr marL="0" indent="0">
              <a:spcBef>
                <a:spcPts val="0"/>
              </a:spcBef>
              <a:buNone/>
              <a:defRPr sz="1100">
                <a:solidFill>
                  <a:schemeClr val="tx1"/>
                </a:solidFill>
              </a:defRPr>
            </a:lvl1pPr>
            <a:lvl2pPr marL="112713" indent="0">
              <a:spcBef>
                <a:spcPts val="0"/>
              </a:spcBef>
              <a:buNone/>
              <a:defRPr sz="1100"/>
            </a:lvl2pPr>
            <a:lvl3pPr marL="230187" indent="0">
              <a:spcBef>
                <a:spcPts val="0"/>
              </a:spcBef>
              <a:buNone/>
              <a:defRPr sz="1100"/>
            </a:lvl3pPr>
            <a:lvl4pPr marL="342900" indent="0">
              <a:spcBef>
                <a:spcPts val="0"/>
              </a:spcBef>
              <a:buNone/>
              <a:defRPr sz="1100"/>
            </a:lvl4pPr>
            <a:lvl5pPr marL="458787" indent="0">
              <a:spcBef>
                <a:spcPts val="0"/>
              </a:spcBef>
              <a:buNone/>
              <a:defRPr sz="1100"/>
            </a:lvl5pPr>
          </a:lstStyle>
          <a:p>
            <a:pPr lvl="0"/>
            <a:r>
              <a:rPr lang="en-US" dirty="0"/>
              <a:t>Executive Director (Insert text)</a:t>
            </a:r>
          </a:p>
        </p:txBody>
      </p:sp>
      <p:sp>
        <p:nvSpPr>
          <p:cNvPr id="22" name="Text Placeholder 21"/>
          <p:cNvSpPr>
            <a:spLocks noGrp="1"/>
          </p:cNvSpPr>
          <p:nvPr>
            <p:ph type="body" sz="quarter" idx="58" hasCustomPrompt="1"/>
          </p:nvPr>
        </p:nvSpPr>
        <p:spPr bwMode="gray">
          <a:xfrm>
            <a:off x="1128208" y="3920028"/>
            <a:ext cx="3840480" cy="138499"/>
          </a:xfrm>
        </p:spPr>
        <p:txBody>
          <a:bodyPr/>
          <a:lstStyle>
            <a:lvl1pPr marL="0" indent="0">
              <a:spcBef>
                <a:spcPts val="200"/>
              </a:spcBef>
              <a:buNone/>
              <a:defRPr>
                <a:solidFill>
                  <a:schemeClr val="accent3"/>
                </a:solidFill>
              </a:defRPr>
            </a:lvl1pPr>
            <a:lvl2pPr marL="112713" indent="0">
              <a:spcBef>
                <a:spcPts val="200"/>
              </a:spcBef>
              <a:buNone/>
              <a:defRPr>
                <a:solidFill>
                  <a:schemeClr val="accent3"/>
                </a:solidFill>
              </a:defRPr>
            </a:lvl2pPr>
            <a:lvl3pPr marL="230187" indent="0">
              <a:spcBef>
                <a:spcPts val="200"/>
              </a:spcBef>
              <a:buNone/>
              <a:defRPr>
                <a:solidFill>
                  <a:schemeClr val="accent3"/>
                </a:solidFill>
              </a:defRPr>
            </a:lvl3pPr>
            <a:lvl4pPr marL="342900" indent="0">
              <a:spcBef>
                <a:spcPts val="200"/>
              </a:spcBef>
              <a:buNone/>
              <a:defRPr>
                <a:solidFill>
                  <a:schemeClr val="accent3"/>
                </a:solidFill>
              </a:defRPr>
            </a:lvl4pPr>
            <a:lvl5pPr marL="458787" indent="0">
              <a:spcBef>
                <a:spcPts val="200"/>
              </a:spcBef>
              <a:buNone/>
              <a:defRPr>
                <a:solidFill>
                  <a:schemeClr val="accent3"/>
                </a:solidFill>
              </a:defRPr>
            </a:lvl5pPr>
          </a:lstStyle>
          <a:p>
            <a:pPr lvl="0"/>
            <a:r>
              <a:rPr lang="en-US" dirty="0"/>
              <a:t>Add Name(s) Here</a:t>
            </a:r>
          </a:p>
        </p:txBody>
      </p:sp>
      <p:sp>
        <p:nvSpPr>
          <p:cNvPr id="4" name="Title 3"/>
          <p:cNvSpPr>
            <a:spLocks noGrp="1"/>
          </p:cNvSpPr>
          <p:nvPr>
            <p:ph type="title" hasCustomPrompt="1"/>
          </p:nvPr>
        </p:nvSpPr>
        <p:spPr bwMode="gray">
          <a:xfrm>
            <a:off x="512763" y="724503"/>
            <a:ext cx="4473575" cy="276999"/>
          </a:xfrm>
        </p:spPr>
        <p:txBody>
          <a:bodyPr anchor="t" anchorCtr="0"/>
          <a:lstStyle>
            <a:lvl1pPr>
              <a:defRPr baseline="0"/>
            </a:lvl1pPr>
          </a:lstStyle>
          <a:p>
            <a:r>
              <a:rPr lang="en-US" dirty="0"/>
              <a:t>Insert Program Name Here</a:t>
            </a:r>
          </a:p>
        </p:txBody>
      </p:sp>
      <p:cxnSp>
        <p:nvCxnSpPr>
          <p:cNvPr id="13" name="Straight Connector 12"/>
          <p:cNvCxnSpPr/>
          <p:nvPr userDrawn="1"/>
        </p:nvCxnSpPr>
        <p:spPr bwMode="gray">
          <a:xfrm>
            <a:off x="5571248" y="763588"/>
            <a:ext cx="0" cy="7993234"/>
          </a:xfrm>
          <a:prstGeom prst="line">
            <a:avLst/>
          </a:prstGeom>
          <a:ln w="63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gray">
          <a:xfrm>
            <a:off x="5644268" y="754818"/>
            <a:ext cx="1620132" cy="8002004"/>
          </a:xfrm>
          <a:prstGeom prst="rect">
            <a:avLst/>
          </a:prstGeom>
          <a:noFill/>
        </p:spPr>
        <p:txBody>
          <a:bodyPr wrap="square" lIns="0" tIns="0" rIns="0" bIns="0" rtlCol="0">
            <a:noAutofit/>
          </a:bodyPr>
          <a:lstStyle/>
          <a:p>
            <a:pPr>
              <a:spcBef>
                <a:spcPts val="400"/>
              </a:spcBef>
            </a:pPr>
            <a:r>
              <a:rPr lang="en-US" sz="500" b="1" dirty="0"/>
              <a:t>LEGAL</a:t>
            </a:r>
            <a:r>
              <a:rPr lang="en-US" sz="500" b="1" baseline="0" dirty="0"/>
              <a:t> CAVEAT</a:t>
            </a:r>
            <a:endParaRPr lang="en-US" sz="500" b="1" dirty="0"/>
          </a:p>
          <a:p>
            <a:pPr>
              <a:spcBef>
                <a:spcPts val="400"/>
              </a:spcBef>
            </a:pPr>
            <a:r>
              <a:rPr lang="en-US" sz="500" dirty="0"/>
              <a:t>EAB Global, Inc. (“EAB”) has made efforts to verify the accuracy of the information it provides to members. This report relies on data obtained from many sources, however, and EAB cannot guarantee the accuracy of the information provided or any analysis based thereon. In addition, neither EAB nor any of its affiliates (each, an “EAB Organization”) is in the business </a:t>
            </a:r>
            <a:br>
              <a:rPr lang="en-US" sz="500" dirty="0"/>
            </a:br>
            <a:r>
              <a:rPr lang="en-US" sz="500" dirty="0"/>
              <a:t>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a:t>
            </a:r>
            <a:r>
              <a:rPr lang="en-US" sz="500" baseline="0" dirty="0"/>
              <a:t> </a:t>
            </a:r>
            <a:r>
              <a:rPr lang="en-US" sz="500" dirty="0"/>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400"/>
              </a:spcBef>
            </a:pPr>
            <a:r>
              <a:rPr lang="en-US" sz="500" dirty="0"/>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p>
          <a:p>
            <a:pPr>
              <a:spcBef>
                <a:spcPts val="1200"/>
              </a:spcBef>
            </a:pPr>
            <a:r>
              <a:rPr lang="en-US" sz="500" b="1" dirty="0"/>
              <a:t>IMPORTANT: Please read the following.</a:t>
            </a:r>
          </a:p>
          <a:p>
            <a:pPr>
              <a:spcBef>
                <a:spcPts val="400"/>
              </a:spcBef>
            </a:pPr>
            <a:r>
              <a:rPr lang="en-US" sz="500" dirty="0"/>
              <a:t>EAB has prepared this report for the exclusive </a:t>
            </a:r>
            <a:br>
              <a:rPr lang="en-US" sz="500" dirty="0"/>
            </a:br>
            <a:r>
              <a:rPr lang="en-US" sz="500" dirty="0"/>
              <a:t>use of its members. Each member acknowledges and agrees that this report and the information contained herein (collectively, the “Report”) are confidential and proprietary to EAB. By accepting delivery of this Report, each member agrees to abide by the terms as stated herein, including </a:t>
            </a:r>
            <a:br>
              <a:rPr lang="en-US" sz="500" dirty="0"/>
            </a:br>
            <a:r>
              <a:rPr lang="en-US" sz="500" dirty="0"/>
              <a:t>the following:</a:t>
            </a:r>
          </a:p>
          <a:p>
            <a:pPr marL="112713" indent="-112713">
              <a:spcBef>
                <a:spcPts val="400"/>
              </a:spcBef>
            </a:pPr>
            <a:r>
              <a:rPr lang="en-US" sz="500" dirty="0"/>
              <a:t>1.	All right, title, and interest in and to this Report is owned by an EAB Organization. Except as stated herein, no right, license, permission, or interest of any kind in this Report is intended to be given, transferred to, or acquired by a member. Each member is authorized to use this Report only to the extent expressly authorized herein.</a:t>
            </a:r>
          </a:p>
          <a:p>
            <a:pPr marL="112713" indent="-112713">
              <a:spcBef>
                <a:spcPts val="400"/>
              </a:spcBef>
            </a:pPr>
            <a:r>
              <a:rPr lang="en-US" sz="500" dirty="0"/>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2713" indent="-112713">
              <a:spcBef>
                <a:spcPts val="400"/>
              </a:spcBef>
            </a:pPr>
            <a:r>
              <a:rPr lang="en-US" sz="500" dirty="0"/>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2713" indent="-112713">
              <a:spcBef>
                <a:spcPts val="400"/>
              </a:spcBef>
            </a:pPr>
            <a:r>
              <a:rPr lang="en-US" sz="500" dirty="0"/>
              <a:t>4.	Each member shall not remove from this Report any confidential markings, copyright notices, and/or other similar indicia herein.</a:t>
            </a:r>
          </a:p>
          <a:p>
            <a:pPr marL="112713" indent="-112713">
              <a:spcBef>
                <a:spcPts val="400"/>
              </a:spcBef>
            </a:pPr>
            <a:r>
              <a:rPr lang="en-US" sz="500" dirty="0"/>
              <a:t>5.	Each member is responsible for any breach of its obligations as stated herein by any of its employees or agents.</a:t>
            </a:r>
          </a:p>
          <a:p>
            <a:pPr marL="112713" indent="-112713">
              <a:spcBef>
                <a:spcPts val="400"/>
              </a:spcBef>
            </a:pPr>
            <a:r>
              <a:rPr lang="en-US" sz="500" dirty="0"/>
              <a:t>6.	If a member is unwilling to abide by any</a:t>
            </a:r>
            <a:r>
              <a:rPr lang="en-US" sz="500" baseline="0" dirty="0"/>
              <a:t> </a:t>
            </a:r>
            <a:r>
              <a:rPr lang="en-US" sz="500" dirty="0"/>
              <a:t>of the foregoing obligations, then such member shall promptly return this Report and all copies thereof to EAB.</a:t>
            </a:r>
          </a:p>
        </p:txBody>
      </p:sp>
    </p:spTree>
    <p:custDataLst>
      <p:tags r:id="rId1"/>
    </p:custDataLst>
    <p:extLst>
      <p:ext uri="{BB962C8B-B14F-4D97-AF65-F5344CB8AC3E}">
        <p14:creationId xmlns:p14="http://schemas.microsoft.com/office/powerpoint/2010/main" val="3809430448"/>
      </p:ext>
    </p:extLst>
  </p:cSld>
  <p:clrMapOvr>
    <a:masterClrMapping/>
  </p:clrMapOvr>
  <p:extLst>
    <p:ext uri="{DCECCB84-F9BA-43D5-87BE-67443E8EF086}">
      <p15:sldGuideLst xmlns:p15="http://schemas.microsoft.com/office/powerpoint/2012/main">
        <p15:guide id="1" orient="horz" pos="480">
          <p15:clr>
            <a:srgbClr val="FBAE40"/>
          </p15:clr>
        </p15:guide>
        <p15:guide id="2" pos="71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455320" y="3309301"/>
            <a:ext cx="1234440" cy="472307"/>
          </a:xfrm>
          <a:prstGeom prst="rect">
            <a:avLst/>
          </a:prstGeom>
        </p:spPr>
      </p:pic>
      <p:sp>
        <p:nvSpPr>
          <p:cNvPr id="14" name="Title 1"/>
          <p:cNvSpPr>
            <a:spLocks noGrp="1"/>
          </p:cNvSpPr>
          <p:nvPr>
            <p:ph type="title" hasCustomPrompt="1"/>
          </p:nvPr>
        </p:nvSpPr>
        <p:spPr bwMode="gray">
          <a:xfrm>
            <a:off x="1451412" y="4824861"/>
            <a:ext cx="5029200" cy="775597"/>
          </a:xfrm>
          <a:prstGeom prst="rect">
            <a:avLst/>
          </a:prstGeom>
        </p:spPr>
        <p:txBody>
          <a:bodyPr wrap="square" lIns="0" tIns="0" rIns="0" bIns="0" anchor="b" anchorCtr="0">
            <a:spAutoFit/>
          </a:bodyPr>
          <a:lstStyle>
            <a:lvl1pPr>
              <a:lnSpc>
                <a:spcPct val="90000"/>
              </a:lnSpc>
              <a:defRPr sz="2800" b="0" baseline="0">
                <a:solidFill>
                  <a:schemeClr val="tx1"/>
                </a:solidFill>
              </a:defRPr>
            </a:lvl1pPr>
          </a:lstStyle>
          <a:p>
            <a:r>
              <a:rPr lang="en-US" dirty="0"/>
              <a:t>Divider Title – Rockwell 28pt Regular, Title Case</a:t>
            </a:r>
          </a:p>
        </p:txBody>
      </p:sp>
      <p:sp>
        <p:nvSpPr>
          <p:cNvPr id="15" name="Text Placeholder 16"/>
          <p:cNvSpPr>
            <a:spLocks noGrp="1"/>
          </p:cNvSpPr>
          <p:nvPr>
            <p:ph type="body" sz="quarter" idx="22" hasCustomPrompt="1"/>
          </p:nvPr>
        </p:nvSpPr>
        <p:spPr bwMode="gray">
          <a:xfrm>
            <a:off x="1451412" y="5786992"/>
            <a:ext cx="5029200" cy="169277"/>
          </a:xfrm>
        </p:spPr>
        <p:txBody>
          <a:bodyPr/>
          <a:lstStyle>
            <a:lvl1pPr marL="0" indent="0">
              <a:spcBef>
                <a:spcPts val="0"/>
              </a:spcBef>
              <a:buNone/>
              <a:defRPr sz="1100">
                <a:solidFill>
                  <a:schemeClr val="tx1"/>
                </a:solidFill>
              </a:defRPr>
            </a:lvl1pPr>
            <a:lvl2pPr>
              <a:spcBef>
                <a:spcPts val="0"/>
              </a:spcBef>
              <a:defRPr sz="1100"/>
            </a:lvl2pPr>
            <a:lvl3pPr>
              <a:spcBef>
                <a:spcPts val="0"/>
              </a:spcBef>
              <a:defRPr sz="1100"/>
            </a:lvl3pPr>
            <a:lvl4pPr>
              <a:spcBef>
                <a:spcPts val="0"/>
              </a:spcBef>
              <a:defRPr sz="1100"/>
            </a:lvl4pPr>
            <a:lvl5pPr>
              <a:spcBef>
                <a:spcPts val="0"/>
              </a:spcBef>
              <a:defRPr sz="1100"/>
            </a:lvl5pPr>
          </a:lstStyle>
          <a:p>
            <a:pPr lvl="0"/>
            <a:r>
              <a:rPr lang="en-US" dirty="0"/>
              <a:t>Divider Subtitle – Verdana 11pt Regular, Title Case</a:t>
            </a:r>
          </a:p>
        </p:txBody>
      </p:sp>
      <p:sp>
        <p:nvSpPr>
          <p:cNvPr id="16" name="Text Placeholder 20"/>
          <p:cNvSpPr>
            <a:spLocks noGrp="1"/>
          </p:cNvSpPr>
          <p:nvPr>
            <p:ph type="body" sz="quarter" idx="23" hasCustomPrompt="1"/>
          </p:nvPr>
        </p:nvSpPr>
        <p:spPr bwMode="gray">
          <a:xfrm>
            <a:off x="1451412" y="7051159"/>
            <a:ext cx="2286000" cy="543739"/>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cxnSp>
        <p:nvCxnSpPr>
          <p:cNvPr id="19" name="Straight Connector 18"/>
          <p:cNvCxnSpPr/>
          <p:nvPr userDrawn="1"/>
        </p:nvCxnSpPr>
        <p:spPr bwMode="gray">
          <a:xfrm>
            <a:off x="1451412" y="6631720"/>
            <a:ext cx="5043885"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23"/>
          <p:cNvSpPr>
            <a:spLocks noGrp="1"/>
          </p:cNvSpPr>
          <p:nvPr>
            <p:ph type="body" sz="quarter" idx="24" hasCustomPrompt="1"/>
          </p:nvPr>
        </p:nvSpPr>
        <p:spPr bwMode="gray">
          <a:xfrm>
            <a:off x="5195834" y="6636850"/>
            <a:ext cx="1299013" cy="205151"/>
          </a:xfrm>
          <a:prstGeom prst="round2SameRect">
            <a:avLst>
              <a:gd name="adj1" fmla="val 0"/>
              <a:gd name="adj2" fmla="val 20202"/>
            </a:avLst>
          </a:prstGeom>
          <a:solidFill>
            <a:schemeClr val="tx2"/>
          </a:solidFill>
        </p:spPr>
        <p:txBody>
          <a:bodyPr wrap="none" lIns="45720" tIns="27432" rIns="45720" bIns="27432" anchor="ctr" anchorCtr="0"/>
          <a:lstStyle>
            <a:lvl1pPr marL="0" indent="0" algn="r">
              <a:spcBef>
                <a:spcPts val="0"/>
              </a:spcBef>
              <a:buNone/>
              <a:defRPr cap="all" spc="50" baseline="0">
                <a:solidFill>
                  <a:schemeClr val="bg1"/>
                </a:solidFill>
                <a:latin typeface="+mj-lt"/>
              </a:defRPr>
            </a:lvl1pPr>
            <a:lvl2pPr marL="112713" indent="0">
              <a:buNone/>
              <a:defRPr cap="all" spc="40">
                <a:solidFill>
                  <a:schemeClr val="bg1"/>
                </a:solidFill>
                <a:latin typeface="+mj-lt"/>
              </a:defRPr>
            </a:lvl2pPr>
            <a:lvl3pPr marL="230187" indent="0">
              <a:buNone/>
              <a:defRPr cap="all" spc="40">
                <a:solidFill>
                  <a:schemeClr val="bg1"/>
                </a:solidFill>
                <a:latin typeface="+mj-lt"/>
              </a:defRPr>
            </a:lvl3pPr>
            <a:lvl4pPr marL="342900" indent="0">
              <a:buNone/>
              <a:defRPr cap="all" spc="40">
                <a:solidFill>
                  <a:schemeClr val="bg1"/>
                </a:solidFill>
                <a:latin typeface="+mj-lt"/>
              </a:defRPr>
            </a:lvl4pPr>
            <a:lvl5pPr marL="458787" indent="0">
              <a:buNone/>
              <a:defRPr cap="all" spc="40">
                <a:solidFill>
                  <a:schemeClr val="bg1"/>
                </a:solidFill>
                <a:latin typeface="+mj-lt"/>
              </a:defRPr>
            </a:lvl5pPr>
          </a:lstStyle>
          <a:p>
            <a:pPr lvl="0"/>
            <a:r>
              <a:rPr lang="en-US" dirty="0"/>
              <a:t>Insert break type</a:t>
            </a:r>
          </a:p>
        </p:txBody>
      </p:sp>
      <p:sp>
        <p:nvSpPr>
          <p:cNvPr id="22" name="Text Placeholder 27"/>
          <p:cNvSpPr>
            <a:spLocks noGrp="1"/>
          </p:cNvSpPr>
          <p:nvPr>
            <p:ph type="body" sz="quarter" idx="25" hasCustomPrompt="1"/>
          </p:nvPr>
        </p:nvSpPr>
        <p:spPr bwMode="gray">
          <a:xfrm>
            <a:off x="6495296" y="6312606"/>
            <a:ext cx="824429" cy="1384995"/>
          </a:xfrm>
        </p:spPr>
        <p:txBody>
          <a:bodyPr/>
          <a:lstStyle>
            <a:lvl1pPr marL="0" indent="0" algn="r">
              <a:spcBef>
                <a:spcPts val="0"/>
              </a:spcBef>
              <a:buNone/>
              <a:defRPr sz="9000">
                <a:solidFill>
                  <a:schemeClr val="accent1"/>
                </a:solidFill>
                <a:latin typeface="+mj-lt"/>
              </a:defRPr>
            </a:lvl1pPr>
            <a:lvl2pPr>
              <a:defRPr sz="9000"/>
            </a:lvl2pPr>
            <a:lvl3pPr>
              <a:defRPr sz="9000"/>
            </a:lvl3pPr>
            <a:lvl4pPr>
              <a:defRPr sz="9000"/>
            </a:lvl4pPr>
            <a:lvl5pPr>
              <a:defRPr sz="9000"/>
            </a:lvl5pPr>
          </a:lstStyle>
          <a:p>
            <a:pPr lvl="0"/>
            <a:r>
              <a:rPr lang="en-US" dirty="0"/>
              <a:t>#</a:t>
            </a:r>
          </a:p>
        </p:txBody>
      </p:sp>
      <p:sp>
        <p:nvSpPr>
          <p:cNvPr id="9" name="Text Placeholder 1"/>
          <p:cNvSpPr txBox="1">
            <a:spLocks/>
          </p:cNvSpPr>
          <p:nvPr userDrawn="1"/>
        </p:nvSpPr>
        <p:spPr bwMode="gray">
          <a:xfrm>
            <a:off x="7901812" y="6631720"/>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82217661"/>
      </p:ext>
    </p:extLst>
  </p:cSld>
  <p:clrMapOvr>
    <a:masterClrMapping/>
  </p:clrMapOvr>
  <p:extLst>
    <p:ext uri="{DCECCB84-F9BA-43D5-87BE-67443E8EF086}">
      <p15:sldGuideLst xmlns:p15="http://schemas.microsoft.com/office/powerpoint/2012/main">
        <p15:guide id="1" pos="913">
          <p15:clr>
            <a:srgbClr val="FBAE40"/>
          </p15:clr>
        </p15:guide>
        <p15:guide id="2" orient="horz" pos="3528" userDrawn="1">
          <p15:clr>
            <a:srgbClr val="FBAE40"/>
          </p15:clr>
        </p15:guide>
        <p15:guide id="3" orient="horz" pos="364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12763" y="714775"/>
            <a:ext cx="6702425" cy="276999"/>
          </a:xfrm>
        </p:spPr>
        <p:txBody>
          <a:bodyPr>
            <a:spAutoFit/>
          </a:bodyPr>
          <a:lstStyle/>
          <a:p>
            <a:r>
              <a:rPr lang="en-US" dirty="0"/>
              <a:t>Page Title – Rockwell 20pt Regular, Title Case</a:t>
            </a:r>
          </a:p>
        </p:txBody>
      </p:sp>
      <p:sp>
        <p:nvSpPr>
          <p:cNvPr id="59" name="Text Placeholder 3"/>
          <p:cNvSpPr>
            <a:spLocks noGrp="1"/>
          </p:cNvSpPr>
          <p:nvPr>
            <p:ph type="body" sz="quarter" idx="10" hasCustomPrompt="1"/>
          </p:nvPr>
        </p:nvSpPr>
        <p:spPr bwMode="gray">
          <a:xfrm>
            <a:off x="962025" y="1480297"/>
            <a:ext cx="6400800" cy="4129189"/>
          </a:xfrm>
        </p:spPr>
        <p:txBody>
          <a:bodyPr>
            <a:noAutofit/>
          </a:bodyPr>
          <a:lstStyle>
            <a:lvl1pPr marL="0" marR="0" indent="0" algn="l" defTabSz="1018879" rtl="0" eaLnBrk="1" fontAlgn="auto" latinLnBrk="0" hangingPunct="1">
              <a:lnSpc>
                <a:spcPct val="100000"/>
              </a:lnSpc>
              <a:spcBef>
                <a:spcPts val="1000"/>
              </a:spcBef>
              <a:spcAft>
                <a:spcPts val="0"/>
              </a:spcAft>
              <a:buClr>
                <a:schemeClr val="tx1"/>
              </a:buClr>
              <a:buSzTx/>
              <a:buFont typeface="Arial" pitchFamily="34" charset="0"/>
              <a:buNone/>
              <a:tabLst>
                <a:tab pos="6309360" algn="r"/>
              </a:tabLst>
              <a:defRPr sz="1000"/>
            </a:lvl1pPr>
            <a:lvl2pPr marL="112713" indent="0">
              <a:spcBef>
                <a:spcPts val="1000"/>
              </a:spcBef>
              <a:buNone/>
              <a:defRPr sz="1000"/>
            </a:lvl2pPr>
            <a:lvl3pPr marL="230187" indent="0">
              <a:spcBef>
                <a:spcPts val="1000"/>
              </a:spcBef>
              <a:buNone/>
              <a:defRPr sz="1000"/>
            </a:lvl3pPr>
            <a:lvl4pPr marL="342900" indent="0">
              <a:spcBef>
                <a:spcPts val="1000"/>
              </a:spcBef>
              <a:buNone/>
              <a:defRPr sz="1000"/>
            </a:lvl4pPr>
            <a:lvl5pPr marL="458787" indent="0">
              <a:spcBef>
                <a:spcPts val="1000"/>
              </a:spcBef>
              <a:buNone/>
              <a:defRPr sz="1000"/>
            </a:lvl5pPr>
          </a:lstStyle>
          <a:p>
            <a:pPr lvl="0"/>
            <a:r>
              <a:rPr lang="en-US" dirty="0"/>
              <a:t>Type Section Title, tab, then page number, then period space, period space, </a:t>
            </a:r>
            <a:r>
              <a:rPr lang="en-US" dirty="0" err="1"/>
              <a:t>etc</a:t>
            </a:r>
            <a:r>
              <a:rPr lang="en-US" dirty="0"/>
              <a:t>	. . . . . . . . . . . . X</a:t>
            </a:r>
            <a:br>
              <a:rPr lang="en-US" dirty="0"/>
            </a:br>
            <a:r>
              <a:rPr lang="en-US" dirty="0"/>
              <a:t>Type Section Title, tab, then page number, then period space, period space, </a:t>
            </a:r>
            <a:r>
              <a:rPr lang="en-US" dirty="0" err="1"/>
              <a:t>etc</a:t>
            </a:r>
            <a:r>
              <a:rPr lang="en-US" dirty="0"/>
              <a:t>	. . . . . . . . . . . . X</a:t>
            </a:r>
            <a:br>
              <a:rPr lang="en-US" dirty="0"/>
            </a:br>
            <a:r>
              <a:rPr lang="en-US" dirty="0"/>
              <a:t>Type Section Title, tab, then page number, then period space, period space, </a:t>
            </a:r>
            <a:r>
              <a:rPr lang="en-US" dirty="0" err="1"/>
              <a:t>etc</a:t>
            </a:r>
            <a:r>
              <a:rPr lang="en-US" dirty="0"/>
              <a:t>	. . . . . . . . . . . . X</a:t>
            </a:r>
            <a:br>
              <a:rPr lang="en-US" dirty="0"/>
            </a:br>
            <a:r>
              <a:rPr lang="en-US" dirty="0"/>
              <a:t>Type Section Title, tab, then page number, then period space, period space, </a:t>
            </a:r>
            <a:r>
              <a:rPr lang="en-US" dirty="0" err="1"/>
              <a:t>etc</a:t>
            </a:r>
            <a:r>
              <a:rPr lang="en-US" dirty="0"/>
              <a:t>	. . . . . . . . . . . . X</a:t>
            </a:r>
            <a:br>
              <a:rPr lang="en-US" dirty="0"/>
            </a:br>
            <a:r>
              <a:rPr lang="en-US" dirty="0"/>
              <a:t>Type Section Title, tab, then page number, then period space, period space, </a:t>
            </a:r>
            <a:r>
              <a:rPr lang="en-US" dirty="0" err="1"/>
              <a:t>etc</a:t>
            </a:r>
            <a:r>
              <a:rPr lang="en-US" dirty="0"/>
              <a:t>	. . . . . . . . . . . . X</a:t>
            </a:r>
            <a:br>
              <a:rPr lang="en-US" dirty="0"/>
            </a:br>
            <a:r>
              <a:rPr lang="en-US" dirty="0"/>
              <a:t>Type Section Title, tab, then page number, then period space, period space, </a:t>
            </a:r>
            <a:r>
              <a:rPr lang="en-US" dirty="0" err="1"/>
              <a:t>etc</a:t>
            </a:r>
            <a:r>
              <a:rPr lang="en-US" dirty="0"/>
              <a:t>	. . . . . . . . . . . . X</a:t>
            </a:r>
            <a:br>
              <a:rPr lang="en-US" dirty="0"/>
            </a:br>
            <a:r>
              <a:rPr lang="en-US" dirty="0"/>
              <a:t>Type Section Title, tab, then page number, then period space, period space, </a:t>
            </a:r>
            <a:r>
              <a:rPr lang="en-US" dirty="0" err="1"/>
              <a:t>etc</a:t>
            </a:r>
            <a:r>
              <a:rPr lang="en-US" dirty="0"/>
              <a:t>	. . . . . . . . . . . . X</a:t>
            </a:r>
          </a:p>
        </p:txBody>
      </p:sp>
      <p:cxnSp>
        <p:nvCxnSpPr>
          <p:cNvPr id="6" name="Straight Connector 5"/>
          <p:cNvCxnSpPr/>
          <p:nvPr userDrawn="1"/>
        </p:nvCxnSpPr>
        <p:spPr bwMode="gray">
          <a:xfrm>
            <a:off x="504032" y="1037059"/>
            <a:ext cx="6754018"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bwMode="gray">
          <a:xfrm>
            <a:off x="7923572" y="1480297"/>
            <a:ext cx="2489481" cy="4844381"/>
          </a:xfrm>
          <a:prstGeom prst="rect">
            <a:avLst/>
          </a:prstGeom>
          <a:solidFill>
            <a:srgbClr val="009900"/>
          </a:solidFill>
        </p:spPr>
        <p:txBody>
          <a:bodyPr wrap="square" lIns="91440" rIns="91440" rtlCol="0">
            <a:noAutofit/>
          </a:bodyPr>
          <a:lstStyle/>
          <a:p>
            <a:pPr>
              <a:spcBef>
                <a:spcPts val="500"/>
              </a:spcBef>
            </a:pPr>
            <a:r>
              <a:rPr lang="en-US" sz="1500" dirty="0">
                <a:solidFill>
                  <a:schemeClr val="bg1"/>
                </a:solidFill>
                <a:latin typeface="Arial" panose="020B0604020202020204" pitchFamily="34" charset="0"/>
                <a:cs typeface="Arial" panose="020B0604020202020204" pitchFamily="34" charset="0"/>
              </a:rPr>
              <a:t>Formatting Your Table</a:t>
            </a:r>
            <a:br>
              <a:rPr lang="en-US" sz="1500" dirty="0">
                <a:solidFill>
                  <a:schemeClr val="bg1"/>
                </a:solidFill>
                <a:latin typeface="Arial" panose="020B0604020202020204" pitchFamily="34" charset="0"/>
                <a:cs typeface="Arial" panose="020B0604020202020204" pitchFamily="34" charset="0"/>
              </a:rPr>
            </a:br>
            <a:r>
              <a:rPr lang="en-US" sz="1500" dirty="0">
                <a:solidFill>
                  <a:schemeClr val="bg1"/>
                </a:solidFill>
                <a:latin typeface="Arial" panose="020B0604020202020204" pitchFamily="34" charset="0"/>
                <a:cs typeface="Arial" panose="020B0604020202020204" pitchFamily="34" charset="0"/>
              </a:rPr>
              <a:t>of Contents (ToC)</a:t>
            </a:r>
          </a:p>
          <a:p>
            <a:pPr>
              <a:spcBef>
                <a:spcPts val="300"/>
              </a:spcBef>
            </a:pPr>
            <a:r>
              <a:rPr lang="en-US" sz="1000" dirty="0">
                <a:solidFill>
                  <a:schemeClr val="bg1"/>
                </a:solidFill>
                <a:latin typeface="Arial" panose="020B0604020202020204" pitchFamily="34" charset="0"/>
                <a:cs typeface="Arial" panose="020B0604020202020204" pitchFamily="34" charset="0"/>
              </a:rPr>
              <a:t>To format your ToC correctly and have the page numbers perfectly align to the right margin, you will need to perform the following steps:</a:t>
            </a:r>
          </a:p>
          <a:p>
            <a:pPr marL="171450" indent="-171450">
              <a:spcBef>
                <a:spcPts val="10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directly</a:t>
            </a:r>
            <a:r>
              <a:rPr lang="en-US" sz="1000" baseline="0" dirty="0">
                <a:solidFill>
                  <a:schemeClr val="bg1"/>
                </a:solidFill>
                <a:latin typeface="Arial" panose="020B0604020202020204" pitchFamily="34" charset="0"/>
                <a:cs typeface="Arial" panose="020B0604020202020204" pitchFamily="34" charset="0"/>
              </a:rPr>
              <a:t> into the </a:t>
            </a:r>
            <a:r>
              <a:rPr lang="en-US" sz="1000" baseline="0" dirty="0" err="1">
                <a:solidFill>
                  <a:schemeClr val="bg1"/>
                </a:solidFill>
                <a:latin typeface="Arial" panose="020B0604020202020204" pitchFamily="34" charset="0"/>
                <a:cs typeface="Arial" panose="020B0604020202020204" pitchFamily="34" charset="0"/>
              </a:rPr>
              <a:t>ToC</a:t>
            </a:r>
            <a:r>
              <a:rPr lang="en-US" sz="1000" baseline="0" dirty="0">
                <a:solidFill>
                  <a:schemeClr val="bg1"/>
                </a:solidFill>
                <a:latin typeface="Arial" panose="020B0604020202020204" pitchFamily="34" charset="0"/>
                <a:cs typeface="Arial" panose="020B0604020202020204" pitchFamily="34" charset="0"/>
              </a:rPr>
              <a:t> placeholder with what the section should be called</a:t>
            </a:r>
            <a:endParaRPr lang="en-US" sz="1000" dirty="0">
              <a:solidFill>
                <a:schemeClr val="bg1"/>
              </a:solidFill>
              <a:latin typeface="Arial" panose="020B0604020202020204" pitchFamily="34" charset="0"/>
              <a:cs typeface="Arial" panose="020B0604020202020204" pitchFamily="34" charset="0"/>
            </a:endParaRP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Hit the “Tab” key</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Type in the correct page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Nudge your cursor to the left with</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arrow key until it is directly before the number</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Alternate between “period” and “space” until it builds back to the </a:t>
            </a:r>
            <a:r>
              <a:rPr lang="en-US" sz="1000" dirty="0" err="1">
                <a:solidFill>
                  <a:schemeClr val="bg1"/>
                </a:solidFill>
                <a:latin typeface="Arial" panose="020B0604020202020204" pitchFamily="34" charset="0"/>
                <a:cs typeface="Arial" panose="020B0604020202020204" pitchFamily="34" charset="0"/>
              </a:rPr>
              <a:t>ToC</a:t>
            </a:r>
            <a:r>
              <a:rPr lang="en-US" sz="1000" dirty="0">
                <a:solidFill>
                  <a:schemeClr val="bg1"/>
                </a:solidFill>
                <a:latin typeface="Arial" panose="020B0604020202020204" pitchFamily="34" charset="0"/>
                <a:cs typeface="Arial" panose="020B0604020202020204" pitchFamily="34" charset="0"/>
              </a:rPr>
              <a:t> content. This is called a “Leader” and should look something like this:</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 . . . . . . . . . . . . . . . . )</a:t>
            </a:r>
          </a:p>
          <a:p>
            <a:pPr marL="171450" indent="-171450">
              <a:spcBef>
                <a:spcPts val="600"/>
              </a:spcBef>
              <a:buFont typeface="+mj-lt"/>
              <a:buAutoNum type="arabicParenR"/>
            </a:pPr>
            <a:r>
              <a:rPr lang="en-US" sz="1000" dirty="0">
                <a:solidFill>
                  <a:schemeClr val="bg1"/>
                </a:solidFill>
                <a:latin typeface="Arial" panose="020B0604020202020204" pitchFamily="34" charset="0"/>
                <a:cs typeface="Arial" panose="020B0604020202020204" pitchFamily="34" charset="0"/>
              </a:rPr>
              <a:t>Repeat steps 1–5 for each level in</a:t>
            </a:r>
            <a:br>
              <a:rPr lang="en-US" sz="1000"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the ToC</a:t>
            </a:r>
          </a:p>
          <a:p>
            <a:pPr marL="171450" indent="-171450">
              <a:spcBef>
                <a:spcPts val="300"/>
              </a:spcBef>
              <a:buFont typeface="+mj-lt"/>
              <a:buAutoNum type="arabicParenR"/>
            </a:pPr>
            <a:endParaRPr lang="en-US" sz="1000" dirty="0">
              <a:solidFill>
                <a:schemeClr val="bg1"/>
              </a:solidFill>
              <a:latin typeface="Arial" panose="020B0604020202020204" pitchFamily="34" charset="0"/>
              <a:cs typeface="Arial" panose="020B0604020202020204" pitchFamily="34" charset="0"/>
            </a:endParaRPr>
          </a:p>
          <a:p>
            <a:pPr>
              <a:spcBef>
                <a:spcPts val="300"/>
              </a:spcBef>
            </a:pPr>
            <a:r>
              <a:rPr lang="en-US" sz="1000" dirty="0">
                <a:solidFill>
                  <a:schemeClr val="bg1"/>
                </a:solidFill>
                <a:latin typeface="Arial" panose="020B0604020202020204" pitchFamily="34" charset="0"/>
                <a:cs typeface="Arial" panose="020B0604020202020204" pitchFamily="34" charset="0"/>
              </a:rPr>
              <a:t>NOTE: Since PPT does not have an automated feature for this and it’s quite labor intensive, it’s strongly advised that you complete the ToC last. </a:t>
            </a:r>
          </a:p>
        </p:txBody>
      </p:sp>
    </p:spTree>
    <p:custDataLst>
      <p:tags r:id="rId1"/>
    </p:custDataLst>
    <p:extLst>
      <p:ext uri="{BB962C8B-B14F-4D97-AF65-F5344CB8AC3E}">
        <p14:creationId xmlns:p14="http://schemas.microsoft.com/office/powerpoint/2010/main" val="800689824"/>
      </p:ext>
    </p:extLst>
  </p:cSld>
  <p:clrMapOvr>
    <a:masterClrMapping/>
  </p:clrMapOvr>
  <p:extLst>
    <p:ext uri="{DCECCB84-F9BA-43D5-87BE-67443E8EF086}">
      <p15:sldGuideLst xmlns:p15="http://schemas.microsoft.com/office/powerpoint/2012/main">
        <p15:guide id="1" pos="60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4" name="Text Placeholder 3"/>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5" name="Text Placeholder 7"/>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9" name="Text Placeholder 6"/>
          <p:cNvSpPr>
            <a:spLocks noGrp="1"/>
          </p:cNvSpPr>
          <p:nvPr>
            <p:ph type="body" sz="quarter" idx="43" hasCustomPrompt="1"/>
          </p:nvPr>
        </p:nvSpPr>
        <p:spPr bwMode="gray">
          <a:xfrm>
            <a:off x="6075680" y="9234686"/>
            <a:ext cx="1188720" cy="307777"/>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1" name="Text Placeholder 6"/>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510382" y="714775"/>
            <a:ext cx="6751637" cy="276999"/>
          </a:xfrm>
        </p:spPr>
        <p:txBody>
          <a:bodyPr wrap="square">
            <a:spAutoFit/>
          </a:bodyPr>
          <a:lstStyle>
            <a:lvl1pPr>
              <a:defRPr/>
            </a:lvl1pPr>
          </a:lstStyle>
          <a:p>
            <a:r>
              <a:rPr lang="en-US" dirty="0"/>
              <a:t>Page Title – Rockwell 20pt Regular, Title Case</a:t>
            </a:r>
          </a:p>
        </p:txBody>
      </p:sp>
      <p:cxnSp>
        <p:nvCxnSpPr>
          <p:cNvPr id="9" name="Straight Connector 8"/>
          <p:cNvCxnSpPr/>
          <p:nvPr userDrawn="1"/>
        </p:nvCxnSpPr>
        <p:spPr bwMode="gray">
          <a:xfrm>
            <a:off x="508000" y="1037059"/>
            <a:ext cx="6756400"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6649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Top and Bottom">
    <p:spTree>
      <p:nvGrpSpPr>
        <p:cNvPr id="1" name=""/>
        <p:cNvGrpSpPr/>
        <p:nvPr/>
      </p:nvGrpSpPr>
      <p:grpSpPr>
        <a:xfrm>
          <a:off x="0" y="0"/>
          <a:ext cx="0" cy="0"/>
          <a:chOff x="0" y="0"/>
          <a:chExt cx="0" cy="0"/>
        </a:xfrm>
      </p:grpSpPr>
      <p:sp>
        <p:nvSpPr>
          <p:cNvPr id="13" name="Text Placeholder 3"/>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4" name="Text Placeholder 7"/>
          <p:cNvSpPr>
            <a:spLocks noGrp="1"/>
          </p:cNvSpPr>
          <p:nvPr>
            <p:ph type="body" sz="quarter" idx="29" hasCustomPrompt="1"/>
          </p:nvPr>
        </p:nvSpPr>
        <p:spPr bwMode="gray">
          <a:xfrm>
            <a:off x="510382" y="459719"/>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3" name="Text Placeholder 2"/>
          <p:cNvSpPr>
            <a:spLocks noGrp="1"/>
          </p:cNvSpPr>
          <p:nvPr>
            <p:ph type="body" sz="quarter" idx="36" hasCustomPrompt="1"/>
          </p:nvPr>
        </p:nvSpPr>
        <p:spPr bwMode="gray">
          <a:xfrm>
            <a:off x="736600" y="1743572"/>
            <a:ext cx="5943600" cy="979564"/>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6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5" name="Text Placeholder 4"/>
          <p:cNvSpPr>
            <a:spLocks noGrp="1"/>
          </p:cNvSpPr>
          <p:nvPr>
            <p:ph type="body" sz="quarter" idx="37" hasCustomPrompt="1"/>
          </p:nvPr>
        </p:nvSpPr>
        <p:spPr bwMode="gray">
          <a:xfrm>
            <a:off x="736600" y="7253618"/>
            <a:ext cx="5943600" cy="1311962"/>
          </a:xfrm>
        </p:spPr>
        <p:txBody>
          <a:bodyPr>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WIDTH              Section Text – Verdana 9pt Regular. Click to add MAX NUMBER OF LINES IS 12                                  text. Click to add text. Click to add text. Click to —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a:t>
            </a:r>
          </a:p>
        </p:txBody>
      </p:sp>
      <p:sp>
        <p:nvSpPr>
          <p:cNvPr id="7" name="Picture Placeholder 6"/>
          <p:cNvSpPr>
            <a:spLocks noGrp="1"/>
          </p:cNvSpPr>
          <p:nvPr>
            <p:ph type="pic" sz="quarter" idx="38" hasCustomPrompt="1"/>
          </p:nvPr>
        </p:nvSpPr>
        <p:spPr bwMode="gray">
          <a:xfrm>
            <a:off x="736600" y="3115047"/>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SLIDE CONTENT</a:t>
            </a:r>
          </a:p>
        </p:txBody>
      </p:sp>
      <p:sp>
        <p:nvSpPr>
          <p:cNvPr id="25" name="Text Placeholder 6"/>
          <p:cNvSpPr>
            <a:spLocks noGrp="1"/>
          </p:cNvSpPr>
          <p:nvPr>
            <p:ph type="body" sz="quarter" idx="43" hasCustomPrompt="1"/>
          </p:nvPr>
        </p:nvSpPr>
        <p:spPr bwMode="gray">
          <a:xfrm>
            <a:off x="6075680" y="9234296"/>
            <a:ext cx="1188720" cy="307777"/>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6" name="Text Placeholder 6"/>
          <p:cNvSpPr>
            <a:spLocks noGrp="1"/>
          </p:cNvSpPr>
          <p:nvPr>
            <p:ph type="body" sz="quarter" idx="44" hasCustomPrompt="1"/>
          </p:nvPr>
        </p:nvSpPr>
        <p:spPr bwMode="gray">
          <a:xfrm>
            <a:off x="508000" y="9311241"/>
            <a:ext cx="1965960" cy="230832"/>
          </a:xfrm>
        </p:spPr>
        <p:txBody>
          <a:bodyPr anchor="b" anchorCtr="0"/>
          <a:lstStyle>
            <a:lvl1pPr marL="112713" indent="-112713">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 name="Title 1"/>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cxnSp>
        <p:nvCxnSpPr>
          <p:cNvPr id="16" name="Straight Connector 15"/>
          <p:cNvCxnSpPr/>
          <p:nvPr userDrawn="1"/>
        </p:nvCxnSpPr>
        <p:spPr bwMode="gray">
          <a:xfrm>
            <a:off x="508000" y="1037059"/>
            <a:ext cx="6756400"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617151"/>
      </p:ext>
    </p:extLst>
  </p:cSld>
  <p:clrMapOvr>
    <a:masterClrMapping/>
  </p:clrMapOvr>
  <p:extLst>
    <p:ext uri="{DCECCB84-F9BA-43D5-87BE-67443E8EF086}">
      <p15:sldGuideLst xmlns:p15="http://schemas.microsoft.com/office/powerpoint/2012/main">
        <p15:guide id="1" orient="horz" pos="1097">
          <p15:clr>
            <a:srgbClr val="FBAE40"/>
          </p15:clr>
        </p15:guide>
        <p15:guide id="2" pos="46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2 Column Top">
    <p:spTree>
      <p:nvGrpSpPr>
        <p:cNvPr id="1" name=""/>
        <p:cNvGrpSpPr/>
        <p:nvPr/>
      </p:nvGrpSpPr>
      <p:grpSpPr>
        <a:xfrm>
          <a:off x="0" y="0"/>
          <a:ext cx="0" cy="0"/>
          <a:chOff x="0" y="0"/>
          <a:chExt cx="0" cy="0"/>
        </a:xfrm>
      </p:grpSpPr>
      <p:sp>
        <p:nvSpPr>
          <p:cNvPr id="16" name="Text Placeholder 3"/>
          <p:cNvSpPr>
            <a:spLocks noGrp="1"/>
          </p:cNvSpPr>
          <p:nvPr>
            <p:ph type="body" sz="quarter" idx="28" hasCustomPrompt="1"/>
          </p:nvPr>
        </p:nvSpPr>
        <p:spPr bwMode="gray">
          <a:xfrm>
            <a:off x="510382" y="1110761"/>
            <a:ext cx="6751637" cy="200055"/>
          </a:xfrm>
        </p:spPr>
        <p:txBody>
          <a:bodyPr/>
          <a:lstStyle>
            <a:lvl1pPr marL="0" indent="0">
              <a:spcBef>
                <a:spcPts val="0"/>
              </a:spcBef>
              <a:buNone/>
              <a:defRPr sz="1300">
                <a:solidFill>
                  <a:schemeClr val="tx1"/>
                </a:solidFill>
              </a:defRPr>
            </a:lvl1pPr>
          </a:lstStyle>
          <a:p>
            <a:pPr lvl="0"/>
            <a:r>
              <a:rPr lang="en-US" dirty="0"/>
              <a:t>Page Subtitle – Verdana 13pt Regular, Title Case</a:t>
            </a:r>
          </a:p>
        </p:txBody>
      </p:sp>
      <p:sp>
        <p:nvSpPr>
          <p:cNvPr id="17" name="Text Placeholder 7"/>
          <p:cNvSpPr>
            <a:spLocks noGrp="1"/>
          </p:cNvSpPr>
          <p:nvPr>
            <p:ph type="body" sz="quarter" idx="29" hasCustomPrompt="1"/>
          </p:nvPr>
        </p:nvSpPr>
        <p:spPr bwMode="gray">
          <a:xfrm>
            <a:off x="510382" y="459581"/>
            <a:ext cx="2327560" cy="123111"/>
          </a:xfrm>
        </p:spPr>
        <p:txBody>
          <a:bodyPr wrap="none"/>
          <a:lstStyle>
            <a:lvl1pPr marL="0" indent="0">
              <a:spcBef>
                <a:spcPts val="0"/>
              </a:spcBef>
              <a:buNone/>
              <a:defRPr sz="800">
                <a:solidFill>
                  <a:schemeClr val="tx1"/>
                </a:solidFill>
              </a:defRPr>
            </a:lvl1pPr>
            <a:lvl2pPr>
              <a:spcBef>
                <a:spcPts val="0"/>
              </a:spcBef>
              <a:defRPr sz="800"/>
            </a:lvl2pPr>
            <a:lvl3pPr>
              <a:spcBef>
                <a:spcPts val="0"/>
              </a:spcBef>
              <a:defRPr sz="800"/>
            </a:lvl3pPr>
            <a:lvl4pPr>
              <a:spcBef>
                <a:spcPts val="0"/>
              </a:spcBef>
              <a:defRPr sz="800"/>
            </a:lvl4pPr>
            <a:lvl5pPr>
              <a:spcBef>
                <a:spcPts val="0"/>
              </a:spcBef>
              <a:defRPr sz="800"/>
            </a:lvl5pPr>
          </a:lstStyle>
          <a:p>
            <a:pPr lvl="0"/>
            <a:r>
              <a:rPr lang="en-US" dirty="0"/>
              <a:t>Top Kicker – Verdana 8pt Regular, Title Case</a:t>
            </a:r>
          </a:p>
        </p:txBody>
      </p:sp>
      <p:sp>
        <p:nvSpPr>
          <p:cNvPr id="19" name="Text Placeholder 4"/>
          <p:cNvSpPr>
            <a:spLocks noGrp="1"/>
          </p:cNvSpPr>
          <p:nvPr>
            <p:ph type="body" sz="quarter" idx="37" hasCustomPrompt="1"/>
          </p:nvPr>
        </p:nvSpPr>
        <p:spPr bwMode="gray">
          <a:xfrm>
            <a:off x="510382" y="1743572"/>
            <a:ext cx="6750993" cy="2825389"/>
          </a:xfrm>
        </p:spPr>
        <p:txBody>
          <a:bodyPr numCol="2" spcCol="320040">
            <a:noAutofit/>
          </a:bodyPr>
          <a:lstStyle>
            <a:lvl1pPr marL="0" indent="0">
              <a:lnSpc>
                <a:spcPct val="120000"/>
              </a:lnSpc>
              <a:spcBef>
                <a:spcPts val="800"/>
              </a:spcBef>
              <a:buNone/>
              <a:defRPr>
                <a:solidFill>
                  <a:schemeClr val="tx1"/>
                </a:solidFill>
              </a:defRPr>
            </a:lvl1pPr>
            <a:lvl2pPr>
              <a:lnSpc>
                <a:spcPct val="120000"/>
              </a:lnSpc>
              <a:spcBef>
                <a:spcPts val="800"/>
              </a:spcBef>
              <a:defRPr/>
            </a:lvl2pPr>
            <a:lvl3pPr>
              <a:lnSpc>
                <a:spcPct val="120000"/>
              </a:lnSpc>
              <a:spcBef>
                <a:spcPts val="800"/>
              </a:spcBef>
              <a:defRPr/>
            </a:lvl3pPr>
            <a:lvl4pPr>
              <a:lnSpc>
                <a:spcPct val="120000"/>
              </a:lnSpc>
              <a:spcBef>
                <a:spcPts val="800"/>
              </a:spcBef>
              <a:defRPr/>
            </a:lvl4pPr>
            <a:lvl5pPr>
              <a:lnSpc>
                <a:spcPct val="120000"/>
              </a:lnSpc>
              <a:spcBef>
                <a:spcPts val="800"/>
              </a:spcBef>
              <a:defRPr/>
            </a:lvl5pPr>
          </a:lstStyle>
          <a:p>
            <a:pPr lvl="0"/>
            <a:r>
              <a:rPr lang="en-US" dirty="0"/>
              <a:t>DO NOT ALTER BOX PLACEMENT OR COLUMN WIDTH MAX NUMBER OF LINES IS 18 IN EACH COLUMN              —                                                                          Section Text – Verdana 9pt Regular.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a:t>
            </a:r>
          </a:p>
        </p:txBody>
      </p:sp>
      <p:sp>
        <p:nvSpPr>
          <p:cNvPr id="20" name="Picture Placeholder 6"/>
          <p:cNvSpPr>
            <a:spLocks noGrp="1"/>
          </p:cNvSpPr>
          <p:nvPr>
            <p:ph type="pic" sz="quarter" idx="38" hasCustomPrompt="1"/>
          </p:nvPr>
        </p:nvSpPr>
        <p:spPr bwMode="gray">
          <a:xfrm>
            <a:off x="513407" y="5102768"/>
            <a:ext cx="5852160" cy="3749040"/>
          </a:xfrm>
          <a:pattFill prst="ltUpDiag">
            <a:fgClr>
              <a:schemeClr val="accent1"/>
            </a:fgClr>
            <a:bgClr>
              <a:schemeClr val="bg1"/>
            </a:bgClr>
          </a:pattFill>
        </p:spPr>
        <p:txBody>
          <a:bodyPr anchor="ctr">
            <a:noAutofit/>
          </a:bodyPr>
          <a:lstStyle>
            <a:lvl1pPr marL="0" indent="0" algn="ctr">
              <a:buNone/>
              <a:defRPr sz="1500" b="1">
                <a:solidFill>
                  <a:schemeClr val="tx1"/>
                </a:solidFill>
              </a:defRPr>
            </a:lvl1pPr>
          </a:lstStyle>
          <a:p>
            <a:r>
              <a:rPr lang="en-US" dirty="0"/>
              <a:t>SLIDE REGION</a:t>
            </a:r>
            <a:br>
              <a:rPr lang="en-US" dirty="0"/>
            </a:br>
            <a:br>
              <a:rPr lang="en-US" dirty="0"/>
            </a:br>
            <a:br>
              <a:rPr lang="en-US" dirty="0"/>
            </a:br>
            <a:br>
              <a:rPr lang="en-US" dirty="0"/>
            </a:br>
            <a:br>
              <a:rPr lang="en-US" dirty="0"/>
            </a:br>
            <a:br>
              <a:rPr lang="en-US" dirty="0"/>
            </a:br>
            <a:r>
              <a:rPr lang="en-US" dirty="0"/>
              <a:t>DELETE THIS BOX AFTER</a:t>
            </a:r>
            <a:br>
              <a:rPr lang="en-US" dirty="0"/>
            </a:br>
            <a:r>
              <a:rPr lang="en-US" dirty="0"/>
              <a:t>COPYING AND PASTING SLIDE CONTENT</a:t>
            </a:r>
          </a:p>
        </p:txBody>
      </p:sp>
      <p:sp>
        <p:nvSpPr>
          <p:cNvPr id="25" name="Text Placeholder 6"/>
          <p:cNvSpPr>
            <a:spLocks noGrp="1"/>
          </p:cNvSpPr>
          <p:nvPr>
            <p:ph type="body" sz="quarter" idx="43" hasCustomPrompt="1"/>
          </p:nvPr>
        </p:nvSpPr>
        <p:spPr bwMode="gray">
          <a:xfrm>
            <a:off x="6075680" y="9234686"/>
            <a:ext cx="1188720" cy="307777"/>
          </a:xfrm>
        </p:spPr>
        <p:txBody>
          <a:bodyPr anchor="b" anchorCtr="0"/>
          <a:lstStyle>
            <a:lvl1pPr marL="0" indent="0">
              <a:spcBef>
                <a:spcPts val="0"/>
              </a:spcBef>
              <a:buNone/>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Source: Click to add source. Use a single space after “Source:” and a period at the end of the source. Stretch box to the left as needed.</a:t>
            </a:r>
          </a:p>
        </p:txBody>
      </p:sp>
      <p:sp>
        <p:nvSpPr>
          <p:cNvPr id="26" name="Text Placeholder 6"/>
          <p:cNvSpPr>
            <a:spLocks noGrp="1"/>
          </p:cNvSpPr>
          <p:nvPr>
            <p:ph type="body" sz="quarter" idx="44" hasCustomPrompt="1"/>
          </p:nvPr>
        </p:nvSpPr>
        <p:spPr bwMode="gray">
          <a:xfrm>
            <a:off x="508000" y="9311631"/>
            <a:ext cx="1965960" cy="230832"/>
          </a:xfrm>
        </p:spPr>
        <p:txBody>
          <a:bodyPr anchor="b" anchorCtr="0"/>
          <a:lstStyle>
            <a:lvl1pPr marL="114300" indent="-114300">
              <a:spcBef>
                <a:spcPts val="100"/>
              </a:spcBef>
              <a:buFont typeface="+mj-lt"/>
              <a:buAutoNum type="arabicParenR"/>
              <a:defRPr sz="500">
                <a:solidFill>
                  <a:schemeClr val="tx1"/>
                </a:solidFill>
              </a:defRPr>
            </a:lvl1pPr>
            <a:lvl2pPr marL="112713" indent="0">
              <a:spcBef>
                <a:spcPts val="0"/>
              </a:spcBef>
              <a:buNone/>
              <a:defRPr sz="500"/>
            </a:lvl2pPr>
            <a:lvl3pPr marL="230187" indent="0">
              <a:spcBef>
                <a:spcPts val="0"/>
              </a:spcBef>
              <a:buNone/>
              <a:defRPr sz="500"/>
            </a:lvl3pPr>
            <a:lvl4pPr marL="342900" indent="0">
              <a:spcBef>
                <a:spcPts val="0"/>
              </a:spcBef>
              <a:buNone/>
              <a:defRPr sz="500"/>
            </a:lvl4pPr>
            <a:lvl5pPr marL="458787"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510382" y="714775"/>
            <a:ext cx="6751637" cy="276999"/>
          </a:xfrm>
        </p:spPr>
        <p:txBody>
          <a:bodyPr wrap="square">
            <a:spAutoFit/>
          </a:bodyPr>
          <a:lstStyle/>
          <a:p>
            <a:r>
              <a:rPr lang="en-US" dirty="0"/>
              <a:t>Page Title – Rockwell 20pt Regular, Title Case</a:t>
            </a:r>
          </a:p>
        </p:txBody>
      </p:sp>
      <p:cxnSp>
        <p:nvCxnSpPr>
          <p:cNvPr id="12" name="Straight Connector 11"/>
          <p:cNvCxnSpPr/>
          <p:nvPr userDrawn="1"/>
        </p:nvCxnSpPr>
        <p:spPr bwMode="gray">
          <a:xfrm>
            <a:off x="508000" y="1037059"/>
            <a:ext cx="6756400"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07664487"/>
      </p:ext>
    </p:extLst>
  </p:cSld>
  <p:clrMapOvr>
    <a:masterClrMapping/>
  </p:clrMapOvr>
  <p:extLst>
    <p:ext uri="{DCECCB84-F9BA-43D5-87BE-67443E8EF086}">
      <p15:sldGuideLst xmlns:p15="http://schemas.microsoft.com/office/powerpoint/2012/main">
        <p15:guide id="1" orient="horz" pos="109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www.eab.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2" name="Title Placeholder 11"/>
          <p:cNvSpPr>
            <a:spLocks noGrp="1"/>
          </p:cNvSpPr>
          <p:nvPr>
            <p:ph type="title"/>
          </p:nvPr>
        </p:nvSpPr>
        <p:spPr bwMode="gray">
          <a:xfrm>
            <a:off x="512763" y="700183"/>
            <a:ext cx="6702425" cy="276999"/>
          </a:xfrm>
          <a:prstGeom prst="rect">
            <a:avLst/>
          </a:prstGeom>
        </p:spPr>
        <p:txBody>
          <a:bodyPr vert="horz" lIns="0" tIns="0" rIns="0" bIns="0" rtlCol="0" anchor="b" anchorCtr="0">
            <a:spAutoFit/>
          </a:bodyPr>
          <a:lstStyle/>
          <a:p>
            <a:r>
              <a:rPr lang="en-US" dirty="0"/>
              <a:t>Page Title – Rockwell 20pt Regular, Title Case</a:t>
            </a:r>
          </a:p>
        </p:txBody>
      </p:sp>
      <p:sp>
        <p:nvSpPr>
          <p:cNvPr id="15" name="TextBox 14"/>
          <p:cNvSpPr txBox="1"/>
          <p:nvPr userDrawn="1"/>
        </p:nvSpPr>
        <p:spPr bwMode="gray">
          <a:xfrm>
            <a:off x="508793" y="9652160"/>
            <a:ext cx="2185888" cy="84639"/>
          </a:xfrm>
          <a:prstGeom prst="rect">
            <a:avLst/>
          </a:prstGeom>
          <a:noFill/>
        </p:spPr>
        <p:txBody>
          <a:bodyPr wrap="square" lIns="0" tIns="0" rIns="0" bIns="0" rtlCol="0">
            <a:spAutoFit/>
          </a:bodyPr>
          <a:lstStyle/>
          <a:p>
            <a:pPr marL="0" marR="0" lvl="0" indent="0" algn="l" defTabSz="1018879"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chemeClr val="accent3"/>
                </a:solidFill>
                <a:effectLst/>
                <a:uLnTx/>
                <a:uFillTx/>
                <a:latin typeface="+mn-lt"/>
                <a:ea typeface="+mn-ea"/>
                <a:cs typeface="+mn-cs"/>
              </a:rPr>
              <a:t>©2018 EAB Global, Inc. • All Rights Reserved</a:t>
            </a:r>
          </a:p>
        </p:txBody>
      </p:sp>
      <p:sp>
        <p:nvSpPr>
          <p:cNvPr id="17" name="Slide Number Placeholder 5"/>
          <p:cNvSpPr txBox="1">
            <a:spLocks/>
          </p:cNvSpPr>
          <p:nvPr userDrawn="1"/>
        </p:nvSpPr>
        <p:spPr bwMode="gray">
          <a:xfrm>
            <a:off x="3678414" y="9636771"/>
            <a:ext cx="415573" cy="115416"/>
          </a:xfrm>
          <a:prstGeom prst="rect">
            <a:avLst/>
          </a:prstGeom>
        </p:spPr>
        <p:txBody>
          <a:bodyPr vert="horz" wrap="square" lIns="0" tIns="0" rIns="0" bIns="0" rtlCol="0" anchor="t">
            <a:spAutoFit/>
          </a:bodyPr>
          <a:lstStyle>
            <a:defPPr>
              <a:defRPr lang="en-US"/>
            </a:defPPr>
            <a:lvl1pPr marL="0" algn="ctr" defTabSz="1018879" rtl="0" eaLnBrk="1" latinLnBrk="0" hangingPunct="1">
              <a:defRPr sz="9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fld id="{D1524D41-16DC-4D92-9EF9-071B213BE0F5}" type="slidenum">
              <a:rPr lang="en-US" sz="750" smtClean="0">
                <a:solidFill>
                  <a:schemeClr val="tx1"/>
                </a:solidFill>
              </a:rPr>
              <a:pPr/>
              <a:t>‹#›</a:t>
            </a:fld>
            <a:endParaRPr lang="en-US" sz="750" dirty="0">
              <a:solidFill>
                <a:schemeClr val="tx1"/>
              </a:solidFill>
            </a:endParaRPr>
          </a:p>
        </p:txBody>
      </p:sp>
      <p:sp>
        <p:nvSpPr>
          <p:cNvPr id="18" name="TextBox 17">
            <a:hlinkClick r:id="rId18"/>
          </p:cNvPr>
          <p:cNvSpPr txBox="1"/>
          <p:nvPr userDrawn="1"/>
        </p:nvSpPr>
        <p:spPr bwMode="gray">
          <a:xfrm>
            <a:off x="6851968" y="9608017"/>
            <a:ext cx="412750" cy="172924"/>
          </a:xfrm>
          <a:prstGeom prst="rect">
            <a:avLst/>
          </a:prstGeom>
          <a:noFill/>
        </p:spPr>
        <p:txBody>
          <a:bodyPr wrap="square" lIns="0" tIns="0" rIns="0" bIns="0" rtlCol="0" anchor="ctr" anchorCtr="0">
            <a:noAutofit/>
          </a:bodyPr>
          <a:lstStyle/>
          <a:p>
            <a:pPr marL="0" marR="0" lvl="0" indent="0" algn="r" defTabSz="1018879" rtl="0" eaLnBrk="1" fontAlgn="auto" latinLnBrk="0" hangingPunct="1">
              <a:lnSpc>
                <a:spcPct val="100000"/>
              </a:lnSpc>
              <a:spcBef>
                <a:spcPts val="0"/>
              </a:spcBef>
              <a:spcAft>
                <a:spcPts val="0"/>
              </a:spcAft>
              <a:buClrTx/>
              <a:buSzTx/>
              <a:buFontTx/>
              <a:buNone/>
              <a:tabLst/>
              <a:defRPr/>
            </a:pPr>
            <a:r>
              <a:rPr kumimoji="0" lang="en-US" sz="550" b="1" i="0" u="none" strike="noStrike" kern="1200" cap="none" spc="0" normalizeH="0" baseline="0" noProof="0" dirty="0">
                <a:ln>
                  <a:noFill/>
                </a:ln>
                <a:solidFill>
                  <a:schemeClr val="accent3"/>
                </a:solidFill>
                <a:effectLst/>
                <a:uLnTx/>
                <a:uFillTx/>
                <a:latin typeface="+mn-lt"/>
                <a:ea typeface="+mn-ea"/>
                <a:cs typeface="+mn-cs"/>
              </a:rPr>
              <a:t>eab.com</a:t>
            </a:r>
          </a:p>
        </p:txBody>
      </p:sp>
      <p:sp>
        <p:nvSpPr>
          <p:cNvPr id="21" name="Text Placeholder 20"/>
          <p:cNvSpPr>
            <a:spLocks noGrp="1"/>
          </p:cNvSpPr>
          <p:nvPr>
            <p:ph type="body" idx="1"/>
          </p:nvPr>
        </p:nvSpPr>
        <p:spPr bwMode="gray">
          <a:xfrm>
            <a:off x="3051957" y="4149472"/>
            <a:ext cx="1668487"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17"/>
    </p:custDataLst>
    <p:extLst>
      <p:ext uri="{BB962C8B-B14F-4D97-AF65-F5344CB8AC3E}">
        <p14:creationId xmlns:p14="http://schemas.microsoft.com/office/powerpoint/2010/main" val="669924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 id="2147483663" r:id="rId13"/>
    <p:sldLayoutId id="2147483664" r:id="rId14"/>
    <p:sldLayoutId id="2147483665" r:id="rId15"/>
  </p:sldLayoutIdLst>
  <p:txStyles>
    <p:titleStyle>
      <a:lvl1pPr algn="l" defTabSz="1341150" rtl="0" eaLnBrk="1" latinLnBrk="0" hangingPunct="1">
        <a:lnSpc>
          <a:spcPct val="90000"/>
        </a:lnSpc>
        <a:spcBef>
          <a:spcPct val="0"/>
        </a:spcBef>
        <a:buNone/>
        <a:defRPr sz="2000" kern="1200" spc="50" baseline="0">
          <a:solidFill>
            <a:schemeClr val="accent5"/>
          </a:solidFill>
          <a:latin typeface="+mj-lt"/>
          <a:ea typeface="+mj-ea"/>
          <a:cs typeface="+mj-cs"/>
        </a:defRPr>
      </a:lvl1pPr>
    </p:titleStyle>
    <p:body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0" userDrawn="1">
          <p15:clr>
            <a:srgbClr val="C35EA4"/>
          </p15:clr>
        </p15:guide>
        <p15:guide id="2" pos="4576" userDrawn="1">
          <p15:clr>
            <a:srgbClr val="C35EA4"/>
          </p15:clr>
        </p15:guide>
        <p15:guide id="3" orient="horz" pos="288" userDrawn="1">
          <p15:clr>
            <a:srgbClr val="C35EA4"/>
          </p15:clr>
        </p15:guide>
        <p15:guide id="4" orient="horz" pos="6012" userDrawn="1">
          <p15:clr>
            <a:srgbClr val="C35E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helpcenter.eab.com/hc/en-us/articles/360014604914-Student-Home" TargetMode="External"/><Relationship Id="rId13" Type="http://schemas.openxmlformats.org/officeDocument/2006/relationships/hyperlink" Target="https://helpcenter.eab.com/hc/en-us/articles/360014178053-Alerts" TargetMode="External"/><Relationship Id="rId3" Type="http://schemas.openxmlformats.org/officeDocument/2006/relationships/hyperlink" Target="https://cudenver.campus-training3.eab.com/" TargetMode="External"/><Relationship Id="rId7" Type="http://schemas.openxmlformats.org/officeDocument/2006/relationships/hyperlink" Target="mailto:Student.Success@ucdenver.edu" TargetMode="External"/><Relationship Id="rId12" Type="http://schemas.openxmlformats.org/officeDocument/2006/relationships/hyperlink" Target="https://helpcenter.eab.com/hc/en-us/articles/360011460434-Campaigns-Progress-Report-Campaigns" TargetMode="Externa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hyperlink" Target="https://helpcenter.eab.com/hc/en-us/articles/360058411574-Tips-for-Syncing-Your-Calendar" TargetMode="External"/><Relationship Id="rId11" Type="http://schemas.openxmlformats.org/officeDocument/2006/relationships/hyperlink" Target="https://helpcenter.eab.com/hc/en-us/articles/360014083914-Notes" TargetMode="External"/><Relationship Id="rId5" Type="http://schemas.openxmlformats.org/officeDocument/2006/relationships/hyperlink" Target="https://helpcenter.eab.com/hc/en-us/articles/360014072874-My-Availability" TargetMode="External"/><Relationship Id="rId15" Type="http://schemas.openxmlformats.org/officeDocument/2006/relationships/hyperlink" Target="https://helpcenter.eab.com/hc/en-us/articles/360014175873-Advanced-Search" TargetMode="External"/><Relationship Id="rId10" Type="http://schemas.openxmlformats.org/officeDocument/2006/relationships/hyperlink" Target="https://helpcenter.eab.com/hc/en-us/articles/360014178813-Appointment-Summaries" TargetMode="External"/><Relationship Id="rId4" Type="http://schemas.openxmlformats.org/officeDocument/2006/relationships/hyperlink" Target="https://cudenver.campus.eab.com/" TargetMode="External"/><Relationship Id="rId9" Type="http://schemas.openxmlformats.org/officeDocument/2006/relationships/hyperlink" Target="https://helpcenter.eab.com/hc/en-us/articles/360014188693-Emailing-and-Texting-Students" TargetMode="External"/><Relationship Id="rId14" Type="http://schemas.openxmlformats.org/officeDocument/2006/relationships/hyperlink" Target="https://helpcenter.eab.com/hc/en-us/articles/360011092253-Campaigns-Appointment-Campaign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support.gradesfirst.com/hc/en-us/articles/360014178813-Appointment-Summaries" TargetMode="External"/><Relationship Id="rId2" Type="http://schemas.openxmlformats.org/officeDocument/2006/relationships/hyperlink" Target="https://helpcenter.eab.com/hc/en-us/articles/360014178813-Appointment-Summaries" TargetMode="Externa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hyperlink" Target="https://support.gradesfirst.com/hc/en-us/articles/360014190973-Documenting-a-Student-Interaction" TargetMode="Externa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helpcenter.eab.com/hc/en-us/articles/360014085734-Launching-a-Progress-Report-Campaign" TargetMode="Externa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hyperlink" Target="https://support.gradesfirst.com/hc/en-us/articles/360014190973-Documenting-a-Student-Interaction" TargetMode="Externa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0.png"/><Relationship Id="rId2" Type="http://schemas.openxmlformats.org/officeDocument/2006/relationships/hyperlink" Target="https://helpcenter.eab.com/hc/en-us/articles/360014178053-Alerts" TargetMode="Externa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hyperlink" Target="https://support.gradesfirst.com/hc/en-us/articles/360014190973-Documenting-a-Student-Interaction" TargetMode="Externa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helpcenter.eab.com/hc/en-us/articles/360011092253-Campaigns-Appointment-Campaigns" TargetMode="External"/><Relationship Id="rId1" Type="http://schemas.openxmlformats.org/officeDocument/2006/relationships/slideLayout" Target="../slideLayouts/slideLayout7.xml"/><Relationship Id="rId6" Type="http://schemas.openxmlformats.org/officeDocument/2006/relationships/hyperlink" Target="https://support.gradesfirst.com/hc/en-us/articles/1500000239982-Launching-an-Appointment-Campaign" TargetMode="External"/><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support.gradesfirst.com/hc/en-us/articles/1500000239982-Launching-an-Appointment-Campaig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support.gradesfirst.com/hc/en-us/articles/360011092253" TargetMode="Externa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hyperlink" Target="https://helpcenter.eab.com/hc/en-us/articles/360014185453-Student-Lists" TargetMode="External"/><Relationship Id="rId2" Type="http://schemas.openxmlformats.org/officeDocument/2006/relationships/hyperlink" Target="https://helpcenter.eab.com/hc/en-us/articles/360014109434-Saved-Searches" TargetMode="Externa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hyperlink" Target="https://helpcenter.eab.com/hc/en-us/articles/1500003172381-Help-Center-Overview-Video" TargetMode="Externa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support.gradesfirst.com/hc/en-us/articles/360014072874-My-Availability" TargetMode="Externa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helpcenter.eab.com/hc/en-us/articles/360014072874-My-Availability"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hyperlink" Target="https://support.gradesfirst.com/hc/en-us/articles/360014072874-My-Availability" TargetMode="Externa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support.gradesfirst.com/hc/en-us/articles/360055661913" TargetMode="External"/><Relationship Id="rId2" Type="http://schemas.openxmlformats.org/officeDocument/2006/relationships/hyperlink" Target="https://helpcenter.eab.com/hc/en-us/articles/360058410514-Syncing-Your-Office-365-Calendar-to-Navigate" TargetMode="Externa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helpcenter.eab.com/hc/en-us/articles/360060227253-Syncing-Your-Google-Calendar-to-Navigate" TargetMode="Externa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hyperlink" Target="https://helpcenter.eab.com/hc/en-us/articles/360014188693-Emailing-and-Texting-Students" TargetMode="External"/><Relationship Id="rId1" Type="http://schemas.openxmlformats.org/officeDocument/2006/relationships/slideLayout" Target="../slideLayouts/slideLayout7.xml"/><Relationship Id="rId6" Type="http://schemas.openxmlformats.org/officeDocument/2006/relationships/hyperlink" Target="https://support.gradesfirst.com/hc/en-us/articles/360014188693-Emailing-and-Texting-Students" TargetMode="External"/><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gray">
          <a:xfrm>
            <a:off x="587828" y="9013372"/>
            <a:ext cx="6890657" cy="185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4"/>
          <p:cNvSpPr txBox="1"/>
          <p:nvPr/>
        </p:nvSpPr>
        <p:spPr bwMode="gray">
          <a:xfrm>
            <a:off x="4168554" y="869681"/>
            <a:ext cx="3032346" cy="37296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marL="0" marR="0" algn="r">
              <a:spcBef>
                <a:spcPts val="0"/>
              </a:spcBef>
              <a:spcAft>
                <a:spcPts val="0"/>
              </a:spcAft>
            </a:pPr>
            <a:r>
              <a:rPr lang="en-US" sz="1400" dirty="0">
                <a:solidFill>
                  <a:srgbClr val="004A88"/>
                </a:solidFill>
                <a:effectLst/>
                <a:latin typeface="Rockwell" panose="02060603020205020403" pitchFamily="18" charset="0"/>
                <a:ea typeface="Verdana" panose="020B0604030504040204" pitchFamily="34" charset="0"/>
                <a:cs typeface="Times New Roman" panose="02020603050405020304" pitchFamily="18" charset="0"/>
              </a:rPr>
              <a:t>Student Success Collaborative</a:t>
            </a:r>
          </a:p>
          <a:p>
            <a:pPr marL="0" marR="0" algn="r">
              <a:spcBef>
                <a:spcPts val="0"/>
              </a:spcBef>
              <a:spcAft>
                <a:spcPts val="0"/>
              </a:spcAft>
            </a:pPr>
            <a:r>
              <a:rPr lang="en-US" sz="1400" dirty="0">
                <a:solidFill>
                  <a:srgbClr val="004A88"/>
                </a:solidFill>
                <a:latin typeface="Rockwell"/>
                <a:ea typeface="Verdana"/>
                <a:cs typeface="Times New Roman"/>
              </a:rPr>
              <a:t>Navigate360</a:t>
            </a:r>
            <a:r>
              <a:rPr lang="en-US" sz="1400" dirty="0">
                <a:solidFill>
                  <a:srgbClr val="004A88"/>
                </a:solidFill>
                <a:effectLst/>
                <a:latin typeface="Rockwell"/>
                <a:ea typeface="Verdana"/>
                <a:cs typeface="Times New Roman"/>
              </a:rPr>
              <a:t> </a:t>
            </a:r>
            <a:endParaRPr lang="en-US" sz="1000" dirty="0">
              <a:solidFill>
                <a:srgbClr val="4F5861"/>
              </a:solidFill>
              <a:effectLst/>
              <a:latin typeface="Rockwell"/>
              <a:ea typeface="Verdana"/>
              <a:cs typeface="Times New Roman"/>
            </a:endParaRPr>
          </a:p>
        </p:txBody>
      </p:sp>
      <p:sp>
        <p:nvSpPr>
          <p:cNvPr id="6" name="TextBox 5"/>
          <p:cNvSpPr txBox="1"/>
          <p:nvPr/>
        </p:nvSpPr>
        <p:spPr bwMode="gray">
          <a:xfrm>
            <a:off x="809625" y="1840836"/>
            <a:ext cx="6391275" cy="246221"/>
          </a:xfrm>
          <a:prstGeom prst="rect">
            <a:avLst/>
          </a:prstGeom>
          <a:noFill/>
        </p:spPr>
        <p:txBody>
          <a:bodyPr wrap="square" lIns="0" tIns="0" rIns="0" bIns="0" rtlCol="0" anchor="t">
            <a:spAutoFit/>
          </a:bodyPr>
          <a:lstStyle/>
          <a:p>
            <a:pPr>
              <a:spcBef>
                <a:spcPts val="500"/>
              </a:spcBef>
            </a:pPr>
            <a:r>
              <a:rPr lang="en-US" sz="1600">
                <a:solidFill>
                  <a:schemeClr val="accent5"/>
                </a:solidFill>
              </a:rPr>
              <a:t>Quick Start Guide for Navigate360 </a:t>
            </a:r>
          </a:p>
        </p:txBody>
      </p:sp>
      <p:cxnSp>
        <p:nvCxnSpPr>
          <p:cNvPr id="11" name="Straight Connector 10"/>
          <p:cNvCxnSpPr/>
          <p:nvPr/>
        </p:nvCxnSpPr>
        <p:spPr bwMode="gray">
          <a:xfrm>
            <a:off x="809625" y="2138675"/>
            <a:ext cx="639127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gray">
          <a:xfrm>
            <a:off x="933450" y="2491353"/>
            <a:ext cx="6143625" cy="1505027"/>
          </a:xfrm>
          <a:prstGeom prst="rect">
            <a:avLst/>
          </a:prstGeom>
          <a:noFill/>
        </p:spPr>
        <p:txBody>
          <a:bodyPr wrap="square" lIns="0" tIns="0" rIns="0" bIns="0" rtlCol="0" anchor="t">
            <a:spAutoFit/>
          </a:bodyPr>
          <a:lstStyle/>
          <a:p>
            <a:pPr>
              <a:lnSpc>
                <a:spcPct val="120000"/>
              </a:lnSpc>
              <a:spcBef>
                <a:spcPts val="800"/>
              </a:spcBef>
            </a:pPr>
            <a:r>
              <a:rPr lang="en-US" sz="1100" dirty="0">
                <a:solidFill>
                  <a:srgbClr val="4F5861"/>
                </a:solidFill>
                <a:latin typeface="Verdana"/>
                <a:ea typeface="Verdana"/>
                <a:cs typeface="Times New Roman"/>
              </a:rPr>
              <a:t>1. Log in to Navigate360 using your SSO credentials! Once logged in, links below will take you directly to the Help Center with How-to steps, videos, and best practices.</a:t>
            </a:r>
          </a:p>
          <a:p>
            <a:pPr>
              <a:lnSpc>
                <a:spcPct val="120000"/>
              </a:lnSpc>
              <a:spcBef>
                <a:spcPts val="800"/>
              </a:spcBef>
            </a:pPr>
            <a:r>
              <a:rPr lang="en-US" sz="1100" dirty="0">
                <a:latin typeface="Verdana"/>
                <a:ea typeface="Verdana"/>
                <a:cs typeface="Times New Roman"/>
              </a:rPr>
              <a:t>Training site URL: </a:t>
            </a:r>
            <a:r>
              <a:rPr lang="en-US" sz="1100" dirty="0">
                <a:latin typeface="Verdana"/>
                <a:ea typeface="Verdana"/>
                <a:cs typeface="Times New Roman"/>
                <a:hlinkClick r:id="rId3"/>
              </a:rPr>
              <a:t>https://cudenver.campus-training3.eab.com/</a:t>
            </a:r>
            <a:r>
              <a:rPr lang="en-US" sz="1100" dirty="0">
                <a:latin typeface="Verdana"/>
                <a:ea typeface="Verdana"/>
                <a:cs typeface="Times New Roman"/>
              </a:rPr>
              <a:t> -  available for training/practice only </a:t>
            </a:r>
          </a:p>
          <a:p>
            <a:pPr>
              <a:lnSpc>
                <a:spcPct val="120000"/>
              </a:lnSpc>
              <a:spcBef>
                <a:spcPts val="800"/>
              </a:spcBef>
            </a:pPr>
            <a:r>
              <a:rPr lang="en-US" sz="1100" b="1" dirty="0">
                <a:solidFill>
                  <a:schemeClr val="tx2"/>
                </a:solidFill>
                <a:latin typeface="Verdana"/>
                <a:ea typeface="Verdana"/>
                <a:cs typeface="Times New Roman"/>
              </a:rPr>
              <a:t>PRODUCTION SITE URL: </a:t>
            </a:r>
            <a:r>
              <a:rPr lang="en-US" sz="1100" dirty="0">
                <a:latin typeface="Verdana"/>
                <a:ea typeface="Verdana"/>
                <a:cs typeface="Times New Roman"/>
                <a:hlinkClick r:id="rId4"/>
              </a:rPr>
              <a:t>https://cudenver.campus.eab.com/</a:t>
            </a:r>
            <a:r>
              <a:rPr lang="en-US" sz="1100" dirty="0">
                <a:latin typeface="Verdana"/>
                <a:ea typeface="Verdana"/>
                <a:cs typeface="Times New Roman"/>
              </a:rPr>
              <a:t> – </a:t>
            </a:r>
            <a:endParaRPr lang="en-US" sz="1100" b="1" dirty="0">
              <a:solidFill>
                <a:srgbClr val="333E48"/>
              </a:solidFill>
              <a:latin typeface="Verdana"/>
              <a:ea typeface="Verdana"/>
              <a:cs typeface="Times New Roman"/>
            </a:endParaRPr>
          </a:p>
          <a:p>
            <a:pPr>
              <a:lnSpc>
                <a:spcPct val="120000"/>
              </a:lnSpc>
              <a:spcBef>
                <a:spcPts val="800"/>
              </a:spcBef>
            </a:pPr>
            <a:endParaRPr lang="en-US" sz="1100" dirty="0">
              <a:solidFill>
                <a:schemeClr val="accent4"/>
              </a:solidFill>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4" name="TextBox 13"/>
          <p:cNvSpPr txBox="1"/>
          <p:nvPr/>
        </p:nvSpPr>
        <p:spPr bwMode="gray">
          <a:xfrm>
            <a:off x="809625" y="2238909"/>
            <a:ext cx="2095500" cy="221599"/>
          </a:xfrm>
          <a:prstGeom prst="rect">
            <a:avLst/>
          </a:prstGeom>
          <a:solidFill>
            <a:schemeClr val="accent5"/>
          </a:solidFill>
        </p:spPr>
        <p:txBody>
          <a:bodyPr wrap="square" lIns="0" tIns="0" rIns="0" bIns="0" rtlCol="0">
            <a:spAutoFit/>
          </a:bodyPr>
          <a:lstStyle/>
          <a:p>
            <a:pPr algn="ctr">
              <a:lnSpc>
                <a:spcPct val="120000"/>
              </a:lnSpc>
              <a:spcBef>
                <a:spcPts val="800"/>
              </a:spcBef>
            </a:pPr>
            <a:r>
              <a:rPr lang="en-US" sz="1200" dirty="0">
                <a:solidFill>
                  <a:schemeClr val="bg1"/>
                </a:solidFill>
                <a:latin typeface="+mj-lt"/>
                <a:ea typeface="Verdana" panose="020B0604030504040204" pitchFamily="34" charset="0"/>
                <a:cs typeface="Times New Roman" panose="02020603050405020304" pitchFamily="18" charset="0"/>
              </a:rPr>
              <a:t>GETTING STARTED</a:t>
            </a:r>
            <a:endParaRPr lang="en-US" sz="1050" dirty="0">
              <a:solidFill>
                <a:schemeClr val="bg1"/>
              </a:solidFill>
              <a:effectLst/>
              <a:latin typeface="+mj-lt"/>
              <a:ea typeface="Verdana" panose="020B0604030504040204" pitchFamily="34" charset="0"/>
              <a:cs typeface="Times New Roman" panose="02020603050405020304" pitchFamily="18" charset="0"/>
            </a:endParaRPr>
          </a:p>
        </p:txBody>
      </p:sp>
      <p:sp>
        <p:nvSpPr>
          <p:cNvPr id="16" name="TextBox 15"/>
          <p:cNvSpPr txBox="1"/>
          <p:nvPr/>
        </p:nvSpPr>
        <p:spPr bwMode="gray">
          <a:xfrm>
            <a:off x="933447" y="3713416"/>
            <a:ext cx="6143625" cy="181588"/>
          </a:xfrm>
          <a:prstGeom prst="rect">
            <a:avLst/>
          </a:prstGeom>
          <a:noFill/>
        </p:spPr>
        <p:txBody>
          <a:bodyPr wrap="square" lIns="0" tIns="0" rIns="0" bIns="0" rtlCol="0">
            <a:spAutoFit/>
          </a:bodyPr>
          <a:lstStyle/>
          <a:p>
            <a:pPr>
              <a:lnSpc>
                <a:spcPct val="120000"/>
              </a:lnSpc>
              <a:spcBef>
                <a:spcPts val="800"/>
              </a:spcBef>
            </a:pPr>
            <a:r>
              <a:rPr lang="en-US" sz="1100" dirty="0">
                <a:solidFill>
                  <a:srgbClr val="4F5861"/>
                </a:solidFill>
                <a:latin typeface="Verdana" panose="020B0604030504040204" pitchFamily="34" charset="0"/>
                <a:ea typeface="Verdana" panose="020B0604030504040204" pitchFamily="34" charset="0"/>
                <a:cs typeface="Times New Roman" panose="02020603050405020304" pitchFamily="18" charset="0"/>
              </a:rPr>
              <a:t>2. Configure Availability and Calendar for Appointment Scheduling </a:t>
            </a:r>
          </a:p>
        </p:txBody>
      </p:sp>
      <p:sp>
        <p:nvSpPr>
          <p:cNvPr id="17" name="TextBox 16"/>
          <p:cNvSpPr txBox="1"/>
          <p:nvPr/>
        </p:nvSpPr>
        <p:spPr bwMode="gray">
          <a:xfrm>
            <a:off x="933446" y="3951862"/>
            <a:ext cx="6143625" cy="1006366"/>
          </a:xfrm>
          <a:prstGeom prst="rect">
            <a:avLst/>
          </a:prstGeom>
          <a:noFill/>
        </p:spPr>
        <p:txBody>
          <a:bodyPr wrap="square" lIns="0" tIns="0" rIns="0" bIns="0" rtlCol="0" anchor="t">
            <a:spAutoFit/>
          </a:bodyPr>
          <a:lstStyle/>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hlinkClick r:id="rId5"/>
              </a:rPr>
              <a:t>Set Up Your Availability </a:t>
            </a:r>
            <a:r>
              <a:rPr lang="en-US" sz="1000" dirty="0">
                <a:solidFill>
                  <a:srgbClr val="4F5861"/>
                </a:solidFill>
                <a:latin typeface="Verdana" panose="020B0604030504040204" pitchFamily="34" charset="0"/>
                <a:ea typeface="Verdana" panose="020B0604030504040204" pitchFamily="34" charset="0"/>
                <a:cs typeface="Times New Roman" panose="02020603050405020304" pitchFamily="18" charset="0"/>
              </a:rPr>
              <a:t>-  </a:t>
            </a:r>
            <a:r>
              <a:rPr lang="en-US" sz="1000" dirty="0"/>
              <a:t>This is an important first step that will allow you to then create appointments with students by selecting the ‘Add Time’ from your Staff home screen - see </a:t>
            </a:r>
            <a:r>
              <a:rPr lang="en-US" sz="1000" i="1" dirty="0"/>
              <a:t>Appendix A </a:t>
            </a:r>
            <a:r>
              <a:rPr lang="en-US" sz="1000" dirty="0"/>
              <a:t>for detailed instructions on setting up your Availability. </a:t>
            </a:r>
            <a:endParaRPr lang="en-US" sz="1000" dirty="0">
              <a:solidFill>
                <a:srgbClr val="FF0000"/>
              </a:solidFill>
              <a:latin typeface="Verdana" panose="020B0604030504040204" pitchFamily="34" charset="0"/>
              <a:ea typeface="Verdana" panose="020B0604030504040204" pitchFamily="34" charset="0"/>
              <a:cs typeface="Times New Roman" panose="02020603050405020304" pitchFamily="18" charset="0"/>
            </a:endParaRPr>
          </a:p>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a:ea typeface="Verdana"/>
                <a:cs typeface="Times New Roman"/>
                <a:hlinkClick r:id="rId6"/>
              </a:rPr>
              <a:t>Sync Your Calendar </a:t>
            </a:r>
            <a:r>
              <a:rPr lang="en-US" sz="1000" dirty="0">
                <a:solidFill>
                  <a:srgbClr val="4F5861"/>
                </a:solidFill>
                <a:latin typeface="Verdana"/>
                <a:ea typeface="Verdana"/>
                <a:cs typeface="Times New Roman"/>
              </a:rPr>
              <a:t>- </a:t>
            </a:r>
            <a:r>
              <a:rPr lang="en-US" sz="1000" dirty="0"/>
              <a:t>This initiates the two-way sync between Navigate360 and your calendar. </a:t>
            </a:r>
            <a:r>
              <a:rPr lang="en-US" sz="1000" dirty="0">
                <a:solidFill>
                  <a:srgbClr val="FF0000"/>
                </a:solidFill>
              </a:rPr>
              <a:t> </a:t>
            </a:r>
            <a:r>
              <a:rPr lang="en-US" sz="1000" i="1" dirty="0"/>
              <a:t>See Appendix B </a:t>
            </a:r>
            <a:r>
              <a:rPr lang="en-US" sz="1000" dirty="0"/>
              <a:t>for detailed instructions.</a:t>
            </a:r>
            <a:endParaRPr lang="en-US" sz="1000" b="1" dirty="0">
              <a:solidFill>
                <a:srgbClr val="333E48"/>
              </a:solidFill>
              <a:highlight>
                <a:srgbClr val="FFFF00"/>
              </a:highlight>
              <a:latin typeface="Verdana" panose="020B0604030504040204" pitchFamily="34" charset="0"/>
              <a:ea typeface="Verdana" panose="020B0604030504040204" pitchFamily="34" charset="0"/>
              <a:cs typeface="Times New Roman" panose="02020603050405020304" pitchFamily="18" charset="0"/>
            </a:endParaRPr>
          </a:p>
        </p:txBody>
      </p:sp>
      <p:sp>
        <p:nvSpPr>
          <p:cNvPr id="18" name="TextBox 17"/>
          <p:cNvSpPr txBox="1"/>
          <p:nvPr/>
        </p:nvSpPr>
        <p:spPr bwMode="gray">
          <a:xfrm>
            <a:off x="809624" y="5309234"/>
            <a:ext cx="2095501" cy="221599"/>
          </a:xfrm>
          <a:prstGeom prst="rect">
            <a:avLst/>
          </a:prstGeom>
          <a:solidFill>
            <a:schemeClr val="accent5"/>
          </a:solidFill>
        </p:spPr>
        <p:txBody>
          <a:bodyPr wrap="square" lIns="0" tIns="0" rIns="0" bIns="0" rtlCol="0">
            <a:spAutoFit/>
          </a:bodyPr>
          <a:lstStyle/>
          <a:p>
            <a:pPr algn="ctr">
              <a:lnSpc>
                <a:spcPct val="120000"/>
              </a:lnSpc>
              <a:spcBef>
                <a:spcPts val="800"/>
              </a:spcBef>
            </a:pPr>
            <a:r>
              <a:rPr lang="en-US" sz="1200" dirty="0">
                <a:solidFill>
                  <a:schemeClr val="bg1"/>
                </a:solidFill>
                <a:latin typeface="+mj-lt"/>
                <a:ea typeface="Verdana" panose="020B0604030504040204" pitchFamily="34" charset="0"/>
                <a:cs typeface="Times New Roman" panose="02020603050405020304" pitchFamily="18" charset="0"/>
              </a:rPr>
              <a:t>KEY PLATFORM FEATURES</a:t>
            </a:r>
            <a:endParaRPr lang="en-US" sz="1050" dirty="0">
              <a:solidFill>
                <a:schemeClr val="bg1"/>
              </a:solidFill>
              <a:effectLst/>
              <a:latin typeface="+mj-lt"/>
              <a:ea typeface="Verdana" panose="020B0604030504040204" pitchFamily="34" charset="0"/>
              <a:cs typeface="Times New Roman" panose="02020603050405020304" pitchFamily="18" charset="0"/>
            </a:endParaRPr>
          </a:p>
        </p:txBody>
      </p:sp>
      <p:sp>
        <p:nvSpPr>
          <p:cNvPr id="19" name="TextBox 18"/>
          <p:cNvSpPr txBox="1"/>
          <p:nvPr/>
        </p:nvSpPr>
        <p:spPr bwMode="gray">
          <a:xfrm>
            <a:off x="933448" y="5569914"/>
            <a:ext cx="6143625" cy="1096710"/>
          </a:xfrm>
          <a:prstGeom prst="rect">
            <a:avLst/>
          </a:prstGeom>
          <a:noFill/>
        </p:spPr>
        <p:txBody>
          <a:bodyPr wrap="square" lIns="0" tIns="0" rIns="0" bIns="0" rtlCol="0">
            <a:spAutoFit/>
          </a:bodyPr>
          <a:lstStyle/>
          <a:p>
            <a:pPr>
              <a:lnSpc>
                <a:spcPct val="120000"/>
              </a:lnSpc>
              <a:spcBef>
                <a:spcPts val="800"/>
              </a:spcBef>
            </a:pPr>
            <a:r>
              <a:rPr lang="en-US" sz="1100" dirty="0">
                <a:solidFill>
                  <a:srgbClr val="4F5861"/>
                </a:solidFill>
                <a:latin typeface="Verdana" panose="020B0604030504040204" pitchFamily="34" charset="0"/>
                <a:ea typeface="Verdana" panose="020B0604030504040204" pitchFamily="34" charset="0"/>
                <a:cs typeface="Times New Roman" panose="02020603050405020304" pitchFamily="18" charset="0"/>
              </a:rPr>
              <a:t>Perform These Key Actions to Identify, Communicate With, and Support Students </a:t>
            </a:r>
            <a:r>
              <a:rPr lang="en-US" sz="1100" dirty="0">
                <a:solidFill>
                  <a:srgbClr val="4F5861"/>
                </a:solidFill>
                <a:highlight>
                  <a:srgbClr val="FFFF00"/>
                </a:highlight>
                <a:latin typeface="Verdana" panose="020B0604030504040204" pitchFamily="34" charset="0"/>
                <a:ea typeface="Verdana" panose="020B0604030504040204" pitchFamily="34" charset="0"/>
                <a:cs typeface="Times New Roman" panose="02020603050405020304" pitchFamily="18" charset="0"/>
              </a:rPr>
              <a:t>(Please note these features are permission-based at your institution)</a:t>
            </a:r>
            <a:br>
              <a:rPr lang="en-US" sz="1100" dirty="0">
                <a:solidFill>
                  <a:srgbClr val="4F5861"/>
                </a:solidFill>
                <a:highlight>
                  <a:srgbClr val="FFFF00"/>
                </a:highlight>
                <a:latin typeface="Verdana" panose="020B0604030504040204" pitchFamily="34" charset="0"/>
                <a:ea typeface="Verdana" panose="020B0604030504040204" pitchFamily="34" charset="0"/>
                <a:cs typeface="Times New Roman" panose="02020603050405020304" pitchFamily="18" charset="0"/>
              </a:rPr>
            </a:br>
            <a:r>
              <a:rPr lang="en-US" sz="1100" dirty="0">
                <a:solidFill>
                  <a:srgbClr val="4F5861"/>
                </a:solidFill>
                <a:latin typeface="Verdana" panose="020B0604030504040204" pitchFamily="34" charset="0"/>
                <a:ea typeface="Verdana" panose="020B0604030504040204" pitchFamily="34" charset="0"/>
                <a:cs typeface="Times New Roman" panose="02020603050405020304" pitchFamily="18" charset="0"/>
              </a:rPr>
              <a:t>For assistance please email </a:t>
            </a:r>
            <a:r>
              <a:rPr lang="en-US" sz="1100" dirty="0">
                <a:solidFill>
                  <a:srgbClr val="4F5861"/>
                </a:solidFill>
                <a:latin typeface="Verdana" panose="020B0604030504040204" pitchFamily="34" charset="0"/>
                <a:ea typeface="Verdana" panose="020B0604030504040204" pitchFamily="34" charset="0"/>
                <a:cs typeface="Times New Roman" panose="02020603050405020304" pitchFamily="18" charset="0"/>
                <a:hlinkClick r:id="rId7"/>
              </a:rPr>
              <a:t>Student.Success@ucdenver.edu</a:t>
            </a:r>
            <a:endParaRPr lang="en-US" sz="1100" dirty="0">
              <a:solidFill>
                <a:srgbClr val="4F5861"/>
              </a:solidFill>
              <a:latin typeface="Verdana" panose="020B0604030504040204" pitchFamily="34" charset="0"/>
              <a:ea typeface="Verdana" panose="020B0604030504040204" pitchFamily="34" charset="0"/>
              <a:cs typeface="Times New Roman" panose="02020603050405020304" pitchFamily="18" charset="0"/>
            </a:endParaRPr>
          </a:p>
          <a:p>
            <a:pPr>
              <a:lnSpc>
                <a:spcPct val="120000"/>
              </a:lnSpc>
              <a:spcBef>
                <a:spcPts val="800"/>
              </a:spcBef>
            </a:pPr>
            <a:br>
              <a:rPr lang="en-US" sz="1100" dirty="0">
                <a:solidFill>
                  <a:srgbClr val="4F5861"/>
                </a:solidFill>
                <a:highlight>
                  <a:srgbClr val="FFFF00"/>
                </a:highlight>
                <a:latin typeface="Verdana" panose="020B0604030504040204" pitchFamily="34" charset="0"/>
                <a:ea typeface="Verdana" panose="020B0604030504040204" pitchFamily="34" charset="0"/>
                <a:cs typeface="Times New Roman" panose="02020603050405020304" pitchFamily="18" charset="0"/>
              </a:rPr>
            </a:br>
            <a:endParaRPr lang="en-US" sz="1100" dirty="0">
              <a:solidFill>
                <a:srgbClr val="4F5861"/>
              </a:solidFill>
              <a:highlight>
                <a:srgbClr val="FFFF00"/>
              </a:highlight>
              <a:latin typeface="Verdana" panose="020B0604030504040204" pitchFamily="34" charset="0"/>
              <a:ea typeface="Verdana" panose="020B060403050404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FE88626F-77D7-4E00-B444-10F1BCE6E87F}"/>
              </a:ext>
            </a:extLst>
          </p:cNvPr>
          <p:cNvSpPr txBox="1"/>
          <p:nvPr/>
        </p:nvSpPr>
        <p:spPr bwMode="gray">
          <a:xfrm>
            <a:off x="933446" y="6261127"/>
            <a:ext cx="6143625" cy="3735318"/>
          </a:xfrm>
          <a:prstGeom prst="rect">
            <a:avLst/>
          </a:prstGeom>
          <a:noFill/>
        </p:spPr>
        <p:txBody>
          <a:bodyPr wrap="square" lIns="0" tIns="0" rIns="0" bIns="0" rtlCol="0" anchor="t">
            <a:spAutoFit/>
          </a:bodyPr>
          <a:lstStyle/>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Reference the </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hlinkClick r:id="rId8"/>
              </a:rPr>
              <a:t>Student Profile </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 </a:t>
            </a:r>
            <a:r>
              <a:rPr lang="en-US" sz="1000" dirty="0"/>
              <a:t>After clicking on a student’s name through the search results, your Staff Home, or the Quick Search, note their Academic progress and any areas of concern with the various tabs on a student’s profile</a:t>
            </a:r>
            <a:endPar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endParaRPr>
          </a:p>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hlinkClick r:id="rId9"/>
              </a:rPr>
              <a:t>Mass Email and Text </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a Group of Students – </a:t>
            </a:r>
            <a:r>
              <a:rPr lang="en-US" sz="1000" dirty="0"/>
              <a:t>Use ‘Send a Message’ from the ‘Actions’ drop-down to contact your advisees or other lists you’ve created in the platform – see </a:t>
            </a:r>
            <a:r>
              <a:rPr lang="en-US" sz="1000" i="1" dirty="0"/>
              <a:t>Appendix C</a:t>
            </a:r>
            <a:endPar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endParaRPr>
          </a:p>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Add </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hlinkClick r:id="rId10"/>
              </a:rPr>
              <a:t>Appointment Summary </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Reports or </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hlinkClick r:id="rId11"/>
              </a:rPr>
              <a:t>Notes</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 </a:t>
            </a:r>
            <a:r>
              <a:rPr lang="en-US" sz="1000" dirty="0"/>
              <a:t>Record your interactions and follow-ups from student meetings by adding an Appointment Summary Report (record associated with an appointment) or a Note (general record not associated with a specific meeting) – see </a:t>
            </a:r>
            <a:r>
              <a:rPr lang="en-US" sz="1000" i="1" dirty="0"/>
              <a:t>Appendix D</a:t>
            </a:r>
          </a:p>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a:ea typeface="Verdana"/>
                <a:cs typeface="Times New Roman"/>
              </a:rPr>
              <a:t>Create a </a:t>
            </a:r>
            <a:r>
              <a:rPr lang="en-US" sz="1000" b="1" dirty="0">
                <a:solidFill>
                  <a:srgbClr val="4F5861"/>
                </a:solidFill>
                <a:latin typeface="Verdana"/>
                <a:ea typeface="Verdana"/>
                <a:cs typeface="Times New Roman"/>
                <a:hlinkClick r:id="rId12"/>
              </a:rPr>
              <a:t>Progress Report </a:t>
            </a:r>
            <a:r>
              <a:rPr lang="en-US" sz="1000" b="1" dirty="0">
                <a:solidFill>
                  <a:srgbClr val="4F5861"/>
                </a:solidFill>
                <a:latin typeface="Verdana"/>
                <a:ea typeface="Verdana"/>
                <a:cs typeface="Times New Roman"/>
              </a:rPr>
              <a:t>or </a:t>
            </a:r>
            <a:r>
              <a:rPr lang="en-US" sz="1000" b="1" dirty="0">
                <a:solidFill>
                  <a:srgbClr val="4F5861"/>
                </a:solidFill>
                <a:latin typeface="Verdana"/>
                <a:ea typeface="Verdana"/>
                <a:cs typeface="Times New Roman"/>
                <a:hlinkClick r:id="rId13"/>
              </a:rPr>
              <a:t>Issue an Alert </a:t>
            </a:r>
            <a:r>
              <a:rPr lang="en-US" sz="1000" dirty="0">
                <a:solidFill>
                  <a:srgbClr val="4F5861"/>
                </a:solidFill>
                <a:latin typeface="Verdana"/>
                <a:ea typeface="Verdana"/>
                <a:cs typeface="Times New Roman"/>
              </a:rPr>
              <a:t>to initiate Alert interventions. Staff will intervene based on level of interventions – see </a:t>
            </a:r>
            <a:r>
              <a:rPr lang="en-US" sz="1000" i="1" dirty="0">
                <a:solidFill>
                  <a:srgbClr val="4F5861"/>
                </a:solidFill>
                <a:latin typeface="Verdana"/>
                <a:ea typeface="Verdana"/>
                <a:cs typeface="Times New Roman"/>
              </a:rPr>
              <a:t>Appendix E</a:t>
            </a:r>
            <a:endParaRPr lang="en-US" sz="1000" b="1" i="1" dirty="0">
              <a:solidFill>
                <a:srgbClr val="4F5861"/>
              </a:solidFill>
              <a:latin typeface="Verdana"/>
              <a:ea typeface="Verdana"/>
              <a:cs typeface="Times New Roman"/>
            </a:endParaRPr>
          </a:p>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Create an </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hlinkClick r:id="rId14"/>
              </a:rPr>
              <a:t>Appointment Campaign </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 </a:t>
            </a:r>
            <a:r>
              <a:rPr lang="en-US" sz="1000" dirty="0"/>
              <a:t>Use this to invite students set up an appointment during times you have designated – see </a:t>
            </a:r>
            <a:r>
              <a:rPr lang="en-US" sz="1000" i="1" dirty="0"/>
              <a:t>Appendix F</a:t>
            </a:r>
          </a:p>
          <a:p>
            <a:pPr marL="171450" indent="-171450">
              <a:lnSpc>
                <a:spcPct val="120000"/>
              </a:lnSpc>
              <a:spcBef>
                <a:spcPts val="800"/>
              </a:spcBef>
              <a:buFont typeface="Arial" panose="020B0604020202020204" pitchFamily="34" charset="0"/>
              <a:buChar char="•"/>
            </a:pP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Build an </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hlinkClick r:id="rId15"/>
              </a:rPr>
              <a:t>Advanced Search </a:t>
            </a:r>
            <a:r>
              <a:rPr lang="en-US" sz="1000" b="1" dirty="0">
                <a:solidFill>
                  <a:srgbClr val="4F5861"/>
                </a:solidFill>
                <a:latin typeface="Verdana" panose="020B0604030504040204" pitchFamily="34" charset="0"/>
                <a:ea typeface="Verdana" panose="020B0604030504040204" pitchFamily="34" charset="0"/>
                <a:cs typeface="Times New Roman" panose="02020603050405020304" pitchFamily="18" charset="0"/>
              </a:rPr>
              <a:t>- </a:t>
            </a:r>
            <a:r>
              <a:rPr lang="en-US" sz="1000" dirty="0"/>
              <a:t>Use Saved Searches and Lists to create your own caseload of students through student population filters – see </a:t>
            </a:r>
            <a:r>
              <a:rPr lang="en-US" sz="1000" i="1" dirty="0"/>
              <a:t>Appendix G</a:t>
            </a:r>
          </a:p>
          <a:p>
            <a:pPr marL="171450" indent="-171450">
              <a:lnSpc>
                <a:spcPct val="120000"/>
              </a:lnSpc>
              <a:spcBef>
                <a:spcPts val="800"/>
              </a:spcBef>
              <a:buFont typeface="Arial" panose="020B0604020202020204" pitchFamily="34" charset="0"/>
              <a:buChar char="•"/>
            </a:pPr>
            <a:endParaRPr lang="en-US" sz="1000" dirty="0"/>
          </a:p>
        </p:txBody>
      </p:sp>
    </p:spTree>
    <p:custDataLst>
      <p:tags r:id="rId1"/>
    </p:custDataLst>
    <p:extLst>
      <p:ext uri="{BB962C8B-B14F-4D97-AF65-F5344CB8AC3E}">
        <p14:creationId xmlns:p14="http://schemas.microsoft.com/office/powerpoint/2010/main" val="2866783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Documenting a Student Interaction</a:t>
            </a:r>
          </a:p>
        </p:txBody>
      </p:sp>
      <p:sp>
        <p:nvSpPr>
          <p:cNvPr id="6" name="Title 5"/>
          <p:cNvSpPr>
            <a:spLocks noGrp="1"/>
          </p:cNvSpPr>
          <p:nvPr>
            <p:ph type="title"/>
          </p:nvPr>
        </p:nvSpPr>
        <p:spPr>
          <a:xfrm>
            <a:off x="510382" y="742475"/>
            <a:ext cx="6751637" cy="249299"/>
          </a:xfrm>
        </p:spPr>
        <p:txBody>
          <a:bodyPr/>
          <a:lstStyle/>
          <a:p>
            <a:r>
              <a:rPr lang="en-US" sz="1800" dirty="0"/>
              <a:t>Appendix D: Add Appointment Summary Reports</a:t>
            </a:r>
          </a:p>
        </p:txBody>
      </p:sp>
      <p:sp>
        <p:nvSpPr>
          <p:cNvPr id="7" name="TextBox 6"/>
          <p:cNvSpPr txBox="1"/>
          <p:nvPr/>
        </p:nvSpPr>
        <p:spPr bwMode="gray">
          <a:xfrm>
            <a:off x="553926" y="1492976"/>
            <a:ext cx="6708093" cy="1800493"/>
          </a:xfrm>
          <a:prstGeom prst="rect">
            <a:avLst/>
          </a:prstGeom>
          <a:noFill/>
        </p:spPr>
        <p:txBody>
          <a:bodyPr wrap="square" lIns="0" tIns="0" rIns="0" bIns="0" rtlCol="0">
            <a:spAutoFit/>
          </a:bodyPr>
          <a:lstStyle/>
          <a:p>
            <a:pPr marL="0" marR="0"/>
            <a:r>
              <a:rPr lang="en-US" sz="900" dirty="0">
                <a:solidFill>
                  <a:srgbClr val="4F5861"/>
                </a:solidFill>
                <a:effectLst/>
                <a:latin typeface="Verdana" panose="020B0604030504040204" pitchFamily="34" charset="0"/>
                <a:ea typeface="Times New Roman" panose="02020603050405020304" pitchFamily="18" charset="0"/>
                <a:hlinkClick r:id="rId2"/>
              </a:rPr>
              <a:t>Summary Reports </a:t>
            </a:r>
            <a:r>
              <a:rPr lang="en-US" sz="900" dirty="0">
                <a:solidFill>
                  <a:srgbClr val="4F5861"/>
                </a:solidFill>
                <a:effectLst/>
                <a:latin typeface="Verdana" panose="020B0604030504040204" pitchFamily="34" charset="0"/>
                <a:ea typeface="Times New Roman" panose="02020603050405020304" pitchFamily="18" charset="0"/>
              </a:rPr>
              <a:t>can be created during or after meeting with students. You can add a summary report to an appointment scheduled in advance, create a summary report for a walk-in appointment, mark a student as a no show, or edit existing summary reports.</a:t>
            </a:r>
            <a:endParaRPr lang="en-US" sz="1100" dirty="0">
              <a:effectLst/>
              <a:latin typeface="Times New Roman" panose="02020603050405020304" pitchFamily="18" charset="0"/>
              <a:ea typeface="Times New Roman" panose="02020603050405020304" pitchFamily="18" charset="0"/>
            </a:endParaRPr>
          </a:p>
          <a:p>
            <a:pPr marL="0" marR="0"/>
            <a:endParaRPr lang="en-US" sz="900" b="1" dirty="0">
              <a:solidFill>
                <a:srgbClr val="4F5861"/>
              </a:solidFill>
              <a:effectLst/>
              <a:latin typeface="Verdana" panose="020B0604030504040204" pitchFamily="34" charset="0"/>
              <a:ea typeface="Times New Roman" panose="02020603050405020304" pitchFamily="18" charset="0"/>
            </a:endParaRPr>
          </a:p>
          <a:p>
            <a:pPr marL="0" marR="0"/>
            <a:r>
              <a:rPr lang="en-US" sz="900" b="1" dirty="0">
                <a:solidFill>
                  <a:srgbClr val="4F5861"/>
                </a:solidFill>
                <a:effectLst/>
                <a:latin typeface="Verdana" panose="020B0604030504040204" pitchFamily="34" charset="0"/>
                <a:ea typeface="Times New Roman" panose="02020603050405020304" pitchFamily="18" charset="0"/>
              </a:rPr>
              <a:t>For Scheduled Appointments</a:t>
            </a:r>
            <a:r>
              <a:rPr lang="en-US" sz="900" dirty="0">
                <a:solidFill>
                  <a:srgbClr val="4F5861"/>
                </a:solidFill>
                <a:effectLst/>
                <a:latin typeface="Verdana" panose="020B0604030504040204" pitchFamily="34" charset="0"/>
                <a:ea typeface="Times New Roman" panose="02020603050405020304" pitchFamily="18" charset="0"/>
              </a:rPr>
              <a:t>: There are several different ways to create an Appointment Summary Report for scheduled appointments. </a:t>
            </a:r>
            <a:r>
              <a:rPr lang="en-US" sz="900" b="1" dirty="0">
                <a:solidFill>
                  <a:srgbClr val="4F5861"/>
                </a:solidFill>
                <a:effectLst/>
                <a:latin typeface="Verdana" panose="020B0604030504040204" pitchFamily="34" charset="0"/>
                <a:ea typeface="Times New Roman" panose="02020603050405020304" pitchFamily="18" charset="0"/>
              </a:rPr>
              <a:t>Add Appointment Summary</a:t>
            </a:r>
            <a:r>
              <a:rPr lang="en-US" sz="900" dirty="0">
                <a:solidFill>
                  <a:srgbClr val="4F5861"/>
                </a:solidFill>
                <a:effectLst/>
                <a:latin typeface="Verdana" panose="020B0604030504040204" pitchFamily="34" charset="0"/>
                <a:ea typeface="Times New Roman" panose="02020603050405020304" pitchFamily="18" charset="0"/>
              </a:rPr>
              <a:t> is an option in the Actions drop-down menu throughout the platform. The easiest way to access your appointments is from your Staff Home page. Under the </a:t>
            </a:r>
            <a:r>
              <a:rPr lang="en-US" sz="900" b="1" dirty="0">
                <a:solidFill>
                  <a:srgbClr val="4F5861"/>
                </a:solidFill>
                <a:effectLst/>
                <a:latin typeface="Verdana" panose="020B0604030504040204" pitchFamily="34" charset="0"/>
                <a:ea typeface="Times New Roman" panose="02020603050405020304" pitchFamily="18" charset="0"/>
              </a:rPr>
              <a:t>Students</a:t>
            </a:r>
            <a:r>
              <a:rPr lang="en-US" sz="900" dirty="0">
                <a:solidFill>
                  <a:srgbClr val="4F5861"/>
                </a:solidFill>
                <a:effectLst/>
                <a:latin typeface="Verdana" panose="020B0604030504040204" pitchFamily="34" charset="0"/>
                <a:ea typeface="Times New Roman" panose="02020603050405020304" pitchFamily="18" charset="0"/>
              </a:rPr>
              <a:t> tab on Staff Home, scroll down and find your Recent Appointments. From this section, you can click on a student and select </a:t>
            </a:r>
            <a:r>
              <a:rPr lang="en-US" sz="900" b="1" dirty="0">
                <a:solidFill>
                  <a:srgbClr val="4F5861"/>
                </a:solidFill>
                <a:effectLst/>
                <a:latin typeface="Verdana" panose="020B0604030504040204" pitchFamily="34" charset="0"/>
                <a:ea typeface="Times New Roman" panose="02020603050405020304" pitchFamily="18" charset="0"/>
              </a:rPr>
              <a:t>Add Appointment Summary</a:t>
            </a:r>
            <a:r>
              <a:rPr lang="en-US" sz="900" dirty="0">
                <a:solidFill>
                  <a:srgbClr val="4F5861"/>
                </a:solidFill>
                <a:effectLst/>
                <a:latin typeface="Verdana" panose="020B0604030504040204" pitchFamily="34" charset="0"/>
                <a:ea typeface="Times New Roman" panose="02020603050405020304" pitchFamily="18" charset="0"/>
              </a:rPr>
              <a:t> from the Actions drop-down menu. You can also access this section from the </a:t>
            </a:r>
            <a:r>
              <a:rPr lang="en-US" sz="900" b="1" dirty="0">
                <a:solidFill>
                  <a:srgbClr val="4F5861"/>
                </a:solidFill>
                <a:effectLst/>
                <a:latin typeface="Verdana" panose="020B0604030504040204" pitchFamily="34" charset="0"/>
                <a:ea typeface="Times New Roman" panose="02020603050405020304" pitchFamily="18" charset="0"/>
              </a:rPr>
              <a:t>Upcoming Appointments</a:t>
            </a:r>
            <a:r>
              <a:rPr lang="en-US" sz="900" dirty="0">
                <a:solidFill>
                  <a:srgbClr val="4F5861"/>
                </a:solidFill>
                <a:effectLst/>
                <a:latin typeface="Verdana" panose="020B0604030504040204" pitchFamily="34" charset="0"/>
                <a:ea typeface="Times New Roman" panose="02020603050405020304" pitchFamily="18" charset="0"/>
              </a:rPr>
              <a:t> tab of Staff Home.</a:t>
            </a:r>
            <a:endParaRPr lang="en-US" sz="1100" dirty="0">
              <a:effectLst/>
              <a:latin typeface="Times New Roman" panose="02020603050405020304" pitchFamily="18" charset="0"/>
              <a:ea typeface="Times New Roman" panose="02020603050405020304" pitchFamily="18" charset="0"/>
            </a:endParaRPr>
          </a:p>
          <a:p>
            <a:pPr marL="0" marR="0"/>
            <a:endParaRPr lang="en-US" sz="900" b="1" dirty="0">
              <a:solidFill>
                <a:srgbClr val="4F5861"/>
              </a:solidFill>
              <a:effectLst/>
              <a:latin typeface="Verdana" panose="020B0604030504040204" pitchFamily="34" charset="0"/>
              <a:ea typeface="Times New Roman" panose="02020603050405020304" pitchFamily="18" charset="0"/>
            </a:endParaRPr>
          </a:p>
          <a:p>
            <a:pPr marL="0" marR="0"/>
            <a:r>
              <a:rPr lang="en-US" sz="900" b="1" dirty="0">
                <a:solidFill>
                  <a:srgbClr val="4F5861"/>
                </a:solidFill>
                <a:effectLst/>
                <a:latin typeface="Verdana" panose="020B0604030504040204" pitchFamily="34" charset="0"/>
                <a:ea typeface="Times New Roman" panose="02020603050405020304" pitchFamily="18" charset="0"/>
              </a:rPr>
              <a:t>Note</a:t>
            </a:r>
            <a:r>
              <a:rPr lang="en-US" sz="900" dirty="0">
                <a:solidFill>
                  <a:srgbClr val="4F5861"/>
                </a:solidFill>
                <a:effectLst/>
                <a:latin typeface="Verdana" panose="020B0604030504040204" pitchFamily="34" charset="0"/>
                <a:ea typeface="Times New Roman" panose="02020603050405020304" pitchFamily="18" charset="0"/>
              </a:rPr>
              <a:t>: It is important to always create Appointment Summary Reports from the scheduled appointment itself, rather than ad-hoc, to ensure the Summary Report is tied to that specific appointment.</a:t>
            </a:r>
            <a:endParaRPr lang="en-US" sz="1100" dirty="0">
              <a:effectLst/>
              <a:latin typeface="Times New Roman" panose="02020603050405020304" pitchFamily="18" charset="0"/>
              <a:ea typeface="Times New Roman" panose="02020603050405020304" pitchFamily="18" charset="0"/>
            </a:endParaRPr>
          </a:p>
        </p:txBody>
      </p:sp>
      <p:pic>
        <p:nvPicPr>
          <p:cNvPr id="16" name="Picture 15">
            <a:extLst>
              <a:ext uri="{FF2B5EF4-FFF2-40B4-BE49-F238E27FC236}">
                <a16:creationId xmlns:a16="http://schemas.microsoft.com/office/drawing/2014/main" id="{FC2FFB50-300C-484D-B101-C5400A1539A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01697" y="3390108"/>
            <a:ext cx="5438775" cy="1780540"/>
          </a:xfrm>
          <a:prstGeom prst="rect">
            <a:avLst/>
          </a:prstGeom>
          <a:noFill/>
          <a:ln>
            <a:noFill/>
          </a:ln>
        </p:spPr>
      </p:pic>
      <p:sp>
        <p:nvSpPr>
          <p:cNvPr id="17" name="TextBox 16">
            <a:extLst>
              <a:ext uri="{FF2B5EF4-FFF2-40B4-BE49-F238E27FC236}">
                <a16:creationId xmlns:a16="http://schemas.microsoft.com/office/drawing/2014/main" id="{6AF29A55-1AAC-4D67-93F9-386BC91A6048}"/>
              </a:ext>
            </a:extLst>
          </p:cNvPr>
          <p:cNvSpPr txBox="1"/>
          <p:nvPr/>
        </p:nvSpPr>
        <p:spPr bwMode="gray">
          <a:xfrm>
            <a:off x="553926" y="5367180"/>
            <a:ext cx="6708093" cy="1138773"/>
          </a:xfrm>
          <a:prstGeom prst="rect">
            <a:avLst/>
          </a:prstGeom>
          <a:noFill/>
        </p:spPr>
        <p:txBody>
          <a:bodyPr wrap="square" lIns="0" tIns="0" rIns="0" bIns="0" rtlCol="0">
            <a:spAutoFit/>
          </a:bodyPr>
          <a:lstStyle/>
          <a:p>
            <a:pPr marL="0" marR="0"/>
            <a:r>
              <a:rPr lang="en-US" sz="900" b="1" dirty="0">
                <a:solidFill>
                  <a:srgbClr val="4F5861"/>
                </a:solidFill>
                <a:effectLst/>
                <a:ea typeface="Times New Roman" panose="02020603050405020304" pitchFamily="18" charset="0"/>
              </a:rPr>
              <a:t>For Drop-in Appointments</a:t>
            </a:r>
            <a:r>
              <a:rPr lang="en-US" sz="900" dirty="0">
                <a:solidFill>
                  <a:srgbClr val="4F5861"/>
                </a:solidFill>
                <a:effectLst/>
                <a:ea typeface="Times New Roman" panose="02020603050405020304" pitchFamily="18" charset="0"/>
              </a:rPr>
              <a:t>: There are several different ways to create an ad-hoc Appointment Summary Report for walk-in appointments. </a:t>
            </a:r>
            <a:r>
              <a:rPr lang="en-US" sz="900" b="1" dirty="0">
                <a:solidFill>
                  <a:srgbClr val="4F5861"/>
                </a:solidFill>
                <a:effectLst/>
                <a:ea typeface="Times New Roman" panose="02020603050405020304" pitchFamily="18" charset="0"/>
              </a:rPr>
              <a:t>Create Appointment Summary</a:t>
            </a:r>
            <a:r>
              <a:rPr lang="en-US" sz="900" dirty="0">
                <a:solidFill>
                  <a:srgbClr val="4F5861"/>
                </a:solidFill>
                <a:effectLst/>
                <a:ea typeface="Times New Roman" panose="02020603050405020304" pitchFamily="18" charset="0"/>
              </a:rPr>
              <a:t> is an option in the </a:t>
            </a:r>
            <a:r>
              <a:rPr lang="en-US" sz="900" b="1" dirty="0">
                <a:solidFill>
                  <a:srgbClr val="4F5861"/>
                </a:solidFill>
                <a:effectLst/>
                <a:ea typeface="Times New Roman" panose="02020603050405020304" pitchFamily="18" charset="0"/>
              </a:rPr>
              <a:t>Actions</a:t>
            </a:r>
            <a:r>
              <a:rPr lang="en-US" sz="900" dirty="0">
                <a:solidFill>
                  <a:srgbClr val="4F5861"/>
                </a:solidFill>
                <a:effectLst/>
                <a:ea typeface="Times New Roman" panose="02020603050405020304" pitchFamily="18" charset="0"/>
              </a:rPr>
              <a:t> drop-down menu throughout the platform. The easiest way to create an ad-hoc Appointment Summary Report for a walk-in appointment is from Staff Home or a student profile. Under the Students tab of Staff Home, find the specific student in your My Assigned Students section, or click the drop-down to find the student from one of your saved lists. From this section, you can click on a student and select Create Appointment Summary from the Actions drop down. This will create an Appointment Summary and add that appointment to your calendar in the past.</a:t>
            </a:r>
            <a:endParaRPr lang="en-US" sz="900" dirty="0">
              <a:effectLst/>
              <a:ea typeface="Times New Roman" panose="02020603050405020304" pitchFamily="18" charset="0"/>
            </a:endParaRPr>
          </a:p>
          <a:p>
            <a:pPr marL="0" marR="0"/>
            <a:endParaRPr lang="en-US" sz="1100" dirty="0">
              <a:effectLst/>
              <a:latin typeface="Times New Roman" panose="02020603050405020304" pitchFamily="18" charset="0"/>
              <a:ea typeface="Times New Roman" panose="02020603050405020304" pitchFamily="18" charset="0"/>
            </a:endParaRPr>
          </a:p>
        </p:txBody>
      </p:sp>
      <p:pic>
        <p:nvPicPr>
          <p:cNvPr id="18" name="Picture 17">
            <a:extLst>
              <a:ext uri="{FF2B5EF4-FFF2-40B4-BE49-F238E27FC236}">
                <a16:creationId xmlns:a16="http://schemas.microsoft.com/office/drawing/2014/main" id="{D0ED10AA-9CE7-4820-9BE3-2D490744BE4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674162" y="6456821"/>
            <a:ext cx="4341706" cy="2448507"/>
          </a:xfrm>
          <a:prstGeom prst="rect">
            <a:avLst/>
          </a:prstGeom>
          <a:noFill/>
          <a:ln>
            <a:noFill/>
          </a:ln>
        </p:spPr>
      </p:pic>
      <p:grpSp>
        <p:nvGrpSpPr>
          <p:cNvPr id="8" name="Group 7">
            <a:extLst>
              <a:ext uri="{FF2B5EF4-FFF2-40B4-BE49-F238E27FC236}">
                <a16:creationId xmlns:a16="http://schemas.microsoft.com/office/drawing/2014/main" id="{3C934605-833F-4BC3-BD56-A7EA239F070C}"/>
              </a:ext>
            </a:extLst>
          </p:cNvPr>
          <p:cNvGrpSpPr/>
          <p:nvPr/>
        </p:nvGrpSpPr>
        <p:grpSpPr>
          <a:xfrm>
            <a:off x="4406538" y="9109588"/>
            <a:ext cx="2855481" cy="412674"/>
            <a:chOff x="1129665" y="8534965"/>
            <a:chExt cx="2855481" cy="412674"/>
          </a:xfrm>
        </p:grpSpPr>
        <p:pic>
          <p:nvPicPr>
            <p:cNvPr id="9" name="Graphic 8" descr="Badge Question Mark with solid fill">
              <a:extLst>
                <a:ext uri="{FF2B5EF4-FFF2-40B4-BE49-F238E27FC236}">
                  <a16:creationId xmlns:a16="http://schemas.microsoft.com/office/drawing/2014/main" id="{9EDC7A82-D3FE-4396-B64A-5304A4AC85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9665" y="8557738"/>
              <a:ext cx="389901" cy="389901"/>
            </a:xfrm>
            <a:prstGeom prst="rect">
              <a:avLst/>
            </a:prstGeom>
          </p:spPr>
        </p:pic>
        <p:sp>
          <p:nvSpPr>
            <p:cNvPr id="10" name="TextBox 9">
              <a:extLst>
                <a:ext uri="{FF2B5EF4-FFF2-40B4-BE49-F238E27FC236}">
                  <a16:creationId xmlns:a16="http://schemas.microsoft.com/office/drawing/2014/main" id="{878151FB-14F3-4CD4-A75D-7F915FF4F80C}"/>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7"/>
                </a:rPr>
                <a:t>Help Center</a:t>
              </a:r>
              <a:r>
                <a:rPr lang="en-US" sz="1000" b="1" dirty="0"/>
                <a:t>!</a:t>
              </a:r>
              <a:endParaRPr lang="en-US" sz="1000" b="1" dirty="0">
                <a:solidFill>
                  <a:schemeClr val="tx1"/>
                </a:solidFill>
              </a:endParaRPr>
            </a:p>
          </p:txBody>
        </p:sp>
        <p:sp>
          <p:nvSpPr>
            <p:cNvPr id="11" name="Rectangle 10">
              <a:extLst>
                <a:ext uri="{FF2B5EF4-FFF2-40B4-BE49-F238E27FC236}">
                  <a16:creationId xmlns:a16="http://schemas.microsoft.com/office/drawing/2014/main" id="{7A3701F4-789A-49CB-8835-170F81687E77}"/>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5111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Documenting an Advising Interaction</a:t>
            </a:r>
          </a:p>
        </p:txBody>
      </p:sp>
      <p:sp>
        <p:nvSpPr>
          <p:cNvPr id="6" name="Title 5"/>
          <p:cNvSpPr>
            <a:spLocks noGrp="1"/>
          </p:cNvSpPr>
          <p:nvPr>
            <p:ph type="title"/>
          </p:nvPr>
        </p:nvSpPr>
        <p:spPr>
          <a:xfrm>
            <a:off x="510382" y="742475"/>
            <a:ext cx="6751637" cy="249299"/>
          </a:xfrm>
        </p:spPr>
        <p:txBody>
          <a:bodyPr/>
          <a:lstStyle/>
          <a:p>
            <a:r>
              <a:rPr lang="en-US" sz="1800" dirty="0"/>
              <a:t>Appendix D: Add Ad Hoc Appointment Summary Reports</a:t>
            </a:r>
          </a:p>
        </p:txBody>
      </p:sp>
      <p:sp>
        <p:nvSpPr>
          <p:cNvPr id="7" name="TextBox 6"/>
          <p:cNvSpPr txBox="1"/>
          <p:nvPr/>
        </p:nvSpPr>
        <p:spPr bwMode="gray">
          <a:xfrm>
            <a:off x="553926" y="1492976"/>
            <a:ext cx="6708093" cy="415498"/>
          </a:xfrm>
          <a:prstGeom prst="rect">
            <a:avLst/>
          </a:prstGeom>
          <a:noFill/>
        </p:spPr>
        <p:txBody>
          <a:bodyPr wrap="square" lIns="0" tIns="0" rIns="0" bIns="0" rtlCol="0" anchor="t">
            <a:spAutoFit/>
          </a:bodyPr>
          <a:lstStyle/>
          <a:p>
            <a:pPr marL="0" marR="0"/>
            <a:r>
              <a:rPr lang="en-US" sz="900" dirty="0">
                <a:solidFill>
                  <a:srgbClr val="4F5861"/>
                </a:solidFill>
                <a:effectLst/>
                <a:latin typeface="Verdana"/>
                <a:ea typeface="Times New Roman" panose="02020603050405020304" pitchFamily="18" charset="0"/>
              </a:rPr>
              <a:t>You can also create an ad hoc Appointment Summary Report from a student’s profile page. </a:t>
            </a:r>
            <a:r>
              <a:rPr lang="en-US" sz="900" dirty="0">
                <a:solidFill>
                  <a:srgbClr val="4F5861"/>
                </a:solidFill>
                <a:latin typeface="Verdana"/>
                <a:ea typeface="Times New Roman" panose="02020603050405020304" pitchFamily="18" charset="0"/>
              </a:rPr>
              <a:t>Navigate360</a:t>
            </a:r>
            <a:r>
              <a:rPr lang="en-US" sz="900" dirty="0">
                <a:solidFill>
                  <a:srgbClr val="4F5861"/>
                </a:solidFill>
                <a:effectLst/>
                <a:latin typeface="Verdana"/>
                <a:ea typeface="Times New Roman" panose="02020603050405020304" pitchFamily="18" charset="0"/>
              </a:rPr>
              <a:t> to that specific student’s profile and click </a:t>
            </a:r>
            <a:r>
              <a:rPr lang="en-US" sz="900" b="1" dirty="0">
                <a:solidFill>
                  <a:srgbClr val="4F5861"/>
                </a:solidFill>
                <a:effectLst/>
                <a:latin typeface="Verdana"/>
                <a:ea typeface="Times New Roman" panose="02020603050405020304" pitchFamily="18" charset="0"/>
              </a:rPr>
              <a:t>Report on Appointment</a:t>
            </a:r>
            <a:r>
              <a:rPr lang="en-US" sz="900" dirty="0">
                <a:solidFill>
                  <a:srgbClr val="4F5861"/>
                </a:solidFill>
                <a:effectLst/>
                <a:latin typeface="Verdana"/>
                <a:ea typeface="Times New Roman" panose="02020603050405020304" pitchFamily="18" charset="0"/>
              </a:rPr>
              <a:t> from the Actions menu on the right. This will create an Appointment Summary and add that appointment to your calendar in the past.</a:t>
            </a:r>
            <a:endParaRPr lang="en-US" sz="1100" dirty="0">
              <a:effectLst/>
              <a:latin typeface="Verdana"/>
              <a:ea typeface="Times New Roman" panose="02020603050405020304" pitchFamily="18" charset="0"/>
            </a:endParaRPr>
          </a:p>
        </p:txBody>
      </p:sp>
      <p:pic>
        <p:nvPicPr>
          <p:cNvPr id="10" name="Picture 9">
            <a:extLst>
              <a:ext uri="{FF2B5EF4-FFF2-40B4-BE49-F238E27FC236}">
                <a16:creationId xmlns:a16="http://schemas.microsoft.com/office/drawing/2014/main" id="{19EEF60C-0920-4144-8F01-A63DDF9A008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75017" y="2482520"/>
            <a:ext cx="2961346" cy="3413184"/>
          </a:xfrm>
          <a:prstGeom prst="rect">
            <a:avLst/>
          </a:prstGeom>
          <a:noFill/>
          <a:ln>
            <a:noFill/>
          </a:ln>
        </p:spPr>
      </p:pic>
      <p:sp>
        <p:nvSpPr>
          <p:cNvPr id="21" name="TextBox 20">
            <a:extLst>
              <a:ext uri="{FF2B5EF4-FFF2-40B4-BE49-F238E27FC236}">
                <a16:creationId xmlns:a16="http://schemas.microsoft.com/office/drawing/2014/main" id="{1AC01555-28F2-4B4B-AFB5-0A1CFF06C586}"/>
              </a:ext>
            </a:extLst>
          </p:cNvPr>
          <p:cNvSpPr txBox="1"/>
          <p:nvPr/>
        </p:nvSpPr>
        <p:spPr bwMode="gray">
          <a:xfrm>
            <a:off x="510380" y="2090633"/>
            <a:ext cx="2755333" cy="4447371"/>
          </a:xfrm>
          <a:prstGeom prst="rect">
            <a:avLst/>
          </a:prstGeom>
          <a:noFill/>
        </p:spPr>
        <p:txBody>
          <a:bodyPr wrap="square" lIns="91440" tIns="45720" rIns="91440" bIns="45720" anchor="t">
            <a:spAutoFit/>
          </a:bodyPr>
          <a:lstStyle/>
          <a:p>
            <a:pPr marL="0" marR="0"/>
            <a:r>
              <a:rPr lang="en-US" sz="900" b="1" dirty="0">
                <a:solidFill>
                  <a:srgbClr val="4F5861"/>
                </a:solidFill>
                <a:effectLst/>
                <a:ea typeface="Times New Roman" panose="02020603050405020304" pitchFamily="18" charset="0"/>
              </a:rPr>
              <a:t>Reminder:</a:t>
            </a:r>
            <a:r>
              <a:rPr lang="en-US" sz="900" dirty="0">
                <a:solidFill>
                  <a:srgbClr val="4F5861"/>
                </a:solidFill>
                <a:effectLst/>
                <a:ea typeface="Times New Roman" panose="02020603050405020304" pitchFamily="18" charset="0"/>
              </a:rPr>
              <a:t> When creating an ad-hoc Appointment Summary Report to track </a:t>
            </a:r>
            <a:r>
              <a:rPr lang="en-US" sz="900" dirty="0">
                <a:solidFill>
                  <a:srgbClr val="4F5861"/>
                </a:solidFill>
                <a:ea typeface="Times New Roman" panose="02020603050405020304" pitchFamily="18" charset="0"/>
              </a:rPr>
              <a:t>drop</a:t>
            </a:r>
            <a:r>
              <a:rPr lang="en-US" sz="900" dirty="0">
                <a:solidFill>
                  <a:srgbClr val="4F5861"/>
                </a:solidFill>
                <a:effectLst/>
                <a:ea typeface="Times New Roman" panose="02020603050405020304" pitchFamily="18" charset="0"/>
              </a:rPr>
              <a:t>-in appointments, the </a:t>
            </a:r>
            <a:r>
              <a:rPr lang="en-US" sz="900" dirty="0">
                <a:solidFill>
                  <a:srgbClr val="4F5861"/>
                </a:solidFill>
                <a:ea typeface="Times New Roman" panose="02020603050405020304" pitchFamily="18" charset="0"/>
              </a:rPr>
              <a:t>Navigate360</a:t>
            </a:r>
            <a:r>
              <a:rPr lang="en-US" sz="900" dirty="0">
                <a:solidFill>
                  <a:srgbClr val="4F5861"/>
                </a:solidFill>
                <a:effectLst/>
                <a:ea typeface="Times New Roman" panose="02020603050405020304" pitchFamily="18" charset="0"/>
              </a:rPr>
              <a:t> platform will create the relevant appointment on your calendar for the date and time you selected in the past. Creating that appointment helps our system keep track of all appointments happening with students, regardless of whether they were scheduled or walk-ins. If you sync your professional calendar to the </a:t>
            </a:r>
            <a:r>
              <a:rPr lang="en-US" sz="900" dirty="0">
                <a:solidFill>
                  <a:srgbClr val="4F5861"/>
                </a:solidFill>
                <a:ea typeface="Times New Roman" panose="02020603050405020304" pitchFamily="18" charset="0"/>
              </a:rPr>
              <a:t>Navigate360</a:t>
            </a:r>
            <a:r>
              <a:rPr lang="en-US" sz="900" dirty="0">
                <a:solidFill>
                  <a:srgbClr val="4F5861"/>
                </a:solidFill>
                <a:effectLst/>
                <a:ea typeface="Times New Roman" panose="02020603050405020304" pitchFamily="18" charset="0"/>
              </a:rPr>
              <a:t> platform, this appointment created in the past will also sync to that calendar.</a:t>
            </a:r>
          </a:p>
          <a:p>
            <a:pPr marL="0" marR="0"/>
            <a:endParaRPr lang="en-US" sz="900" dirty="0">
              <a:effectLst/>
              <a:ea typeface="Times New Roman" panose="02020603050405020304" pitchFamily="18" charset="0"/>
            </a:endParaRPr>
          </a:p>
          <a:p>
            <a:pPr marL="0" marR="0"/>
            <a:r>
              <a:rPr lang="en-US" sz="900" b="1" dirty="0">
                <a:solidFill>
                  <a:srgbClr val="4F5861"/>
                </a:solidFill>
                <a:effectLst/>
                <a:ea typeface="Times New Roman" panose="02020603050405020304" pitchFamily="18" charset="0"/>
              </a:rPr>
              <a:t>For No-Show Appointments: </a:t>
            </a:r>
            <a:r>
              <a:rPr lang="en-US" sz="900" dirty="0">
                <a:solidFill>
                  <a:srgbClr val="4F5861"/>
                </a:solidFill>
                <a:effectLst/>
                <a:ea typeface="Times New Roman" panose="02020603050405020304" pitchFamily="18" charset="0"/>
              </a:rPr>
              <a:t> The primary way to mark a student as a no-show for a scheduled appointment is from Staff Home. On the </a:t>
            </a:r>
            <a:r>
              <a:rPr lang="en-US" sz="900" b="1" dirty="0">
                <a:solidFill>
                  <a:srgbClr val="4F5861"/>
                </a:solidFill>
                <a:effectLst/>
                <a:ea typeface="Times New Roman" panose="02020603050405020304" pitchFamily="18" charset="0"/>
              </a:rPr>
              <a:t>Students</a:t>
            </a:r>
            <a:r>
              <a:rPr lang="en-US" sz="900" dirty="0">
                <a:solidFill>
                  <a:srgbClr val="4F5861"/>
                </a:solidFill>
                <a:effectLst/>
                <a:ea typeface="Times New Roman" panose="02020603050405020304" pitchFamily="18" charset="0"/>
              </a:rPr>
              <a:t> tab, scroll down and find your Recent Appointments. From this section, you can click on a student and select </a:t>
            </a:r>
            <a:r>
              <a:rPr lang="en-US" sz="900" b="1" dirty="0">
                <a:solidFill>
                  <a:srgbClr val="4F5861"/>
                </a:solidFill>
                <a:effectLst/>
                <a:ea typeface="Times New Roman" panose="02020603050405020304" pitchFamily="18" charset="0"/>
              </a:rPr>
              <a:t>Mark No-Show</a:t>
            </a:r>
            <a:r>
              <a:rPr lang="en-US" sz="900" dirty="0">
                <a:solidFill>
                  <a:srgbClr val="4F5861"/>
                </a:solidFill>
                <a:effectLst/>
                <a:ea typeface="Times New Roman" panose="02020603050405020304" pitchFamily="18" charset="0"/>
              </a:rPr>
              <a:t> from the Actions drop down. You can also access this section from the </a:t>
            </a:r>
            <a:r>
              <a:rPr lang="en-US" sz="900" b="1" dirty="0">
                <a:solidFill>
                  <a:srgbClr val="4F5861"/>
                </a:solidFill>
                <a:effectLst/>
                <a:ea typeface="Times New Roman" panose="02020603050405020304" pitchFamily="18" charset="0"/>
              </a:rPr>
              <a:t>Upcoming Appointments</a:t>
            </a:r>
            <a:r>
              <a:rPr lang="en-US" sz="900" dirty="0">
                <a:solidFill>
                  <a:srgbClr val="4F5861"/>
                </a:solidFill>
                <a:effectLst/>
                <a:ea typeface="Times New Roman" panose="02020603050405020304" pitchFamily="18" charset="0"/>
              </a:rPr>
              <a:t> tab of your homepage. Marking a student as a no-show still adds a Summary Report to the appointment. The only difference is that the box next to the student’s name called </a:t>
            </a:r>
            <a:r>
              <a:rPr lang="en-US" sz="900" b="1" dirty="0">
                <a:solidFill>
                  <a:srgbClr val="4F5861"/>
                </a:solidFill>
                <a:effectLst/>
                <a:ea typeface="Times New Roman" panose="02020603050405020304" pitchFamily="18" charset="0"/>
              </a:rPr>
              <a:t>Attended</a:t>
            </a:r>
            <a:r>
              <a:rPr lang="en-US" sz="900" dirty="0">
                <a:solidFill>
                  <a:srgbClr val="4F5861"/>
                </a:solidFill>
                <a:effectLst/>
                <a:ea typeface="Times New Roman" panose="02020603050405020304" pitchFamily="18" charset="0"/>
              </a:rPr>
              <a:t> will not be checked. See the screenshot below.</a:t>
            </a:r>
          </a:p>
          <a:p>
            <a:pPr marL="0" marR="0"/>
            <a:endParaRPr lang="en-US" sz="1000" dirty="0">
              <a:solidFill>
                <a:srgbClr val="4F5861"/>
              </a:solidFill>
              <a:latin typeface="Verdana" panose="020B0604030504040204" pitchFamily="34" charset="0"/>
              <a:ea typeface="Times New Roman" panose="02020603050405020304" pitchFamily="18" charset="0"/>
            </a:endParaRPr>
          </a:p>
          <a:p>
            <a:pPr marL="0" marR="0"/>
            <a:endParaRPr lang="en-US" sz="12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23A48795-5972-497C-920A-5B43CA4E2A3C}"/>
              </a:ext>
            </a:extLst>
          </p:cNvPr>
          <p:cNvSpPr txBox="1"/>
          <p:nvPr/>
        </p:nvSpPr>
        <p:spPr bwMode="gray">
          <a:xfrm rot="10800000" flipV="1">
            <a:off x="510380" y="6240544"/>
            <a:ext cx="6608877" cy="959237"/>
          </a:xfrm>
          <a:prstGeom prst="rect">
            <a:avLst/>
          </a:prstGeom>
          <a:solidFill>
            <a:schemeClr val="bg1"/>
          </a:solidFill>
        </p:spPr>
        <p:txBody>
          <a:bodyPr wrap="square" lIns="0" tIns="0" rIns="0" bIns="0" rtlCol="0" anchor="t">
            <a:spAutoFit/>
          </a:bodyPr>
          <a:lstStyle/>
          <a:p>
            <a:pPr>
              <a:spcBef>
                <a:spcPts val="500"/>
              </a:spcBef>
            </a:pPr>
            <a:endParaRPr lang="en-US" sz="1200" dirty="0">
              <a:solidFill>
                <a:srgbClr val="4F5861"/>
              </a:solidFill>
              <a:effectLst/>
              <a:latin typeface="Verdana" panose="020B0604030504040204" pitchFamily="34" charset="0"/>
              <a:ea typeface="Verdana" panose="020B0604030504040204" pitchFamily="34" charset="0"/>
              <a:cs typeface="Times New Roman" panose="02020603050405020304" pitchFamily="18" charset="0"/>
            </a:endParaRPr>
          </a:p>
          <a:p>
            <a:pPr algn="ctr">
              <a:spcBef>
                <a:spcPts val="500"/>
              </a:spcBef>
            </a:pPr>
            <a:r>
              <a:rPr lang="en-US" sz="1200" b="1" dirty="0">
                <a:solidFill>
                  <a:srgbClr val="4F5861"/>
                </a:solidFill>
                <a:effectLst/>
                <a:latin typeface="Verdana"/>
                <a:ea typeface="Verdana"/>
                <a:cs typeface="Times New Roman"/>
              </a:rPr>
              <a:t>Important Note: </a:t>
            </a:r>
            <a:r>
              <a:rPr lang="en-US" sz="1200" dirty="0">
                <a:solidFill>
                  <a:srgbClr val="4F5861"/>
                </a:solidFill>
                <a:effectLst/>
                <a:latin typeface="Verdana"/>
                <a:ea typeface="Verdana"/>
                <a:cs typeface="Times New Roman"/>
              </a:rPr>
              <a:t>Any information you enter into </a:t>
            </a:r>
            <a:r>
              <a:rPr lang="en-US" sz="1200" dirty="0">
                <a:solidFill>
                  <a:srgbClr val="4F5861"/>
                </a:solidFill>
                <a:latin typeface="Verdana"/>
                <a:ea typeface="Verdana"/>
                <a:cs typeface="Times New Roman"/>
              </a:rPr>
              <a:t>Navigate360</a:t>
            </a:r>
            <a:r>
              <a:rPr lang="en-US" sz="1200" dirty="0">
                <a:solidFill>
                  <a:srgbClr val="4F5861"/>
                </a:solidFill>
                <a:effectLst/>
                <a:latin typeface="Verdana"/>
                <a:ea typeface="Verdana"/>
                <a:cs typeface="Times New Roman"/>
              </a:rPr>
              <a:t> pertaining to a student becomes a part of their official student record and may be subpoenaed by that student, as outlined in the Family Educational Rights and Privacy Act (FERPA).</a:t>
            </a:r>
          </a:p>
          <a:p>
            <a:pPr>
              <a:spcBef>
                <a:spcPts val="500"/>
              </a:spcBef>
            </a:pPr>
            <a:endParaRPr lang="en-US" sz="600" dirty="0">
              <a:solidFill>
                <a:schemeClr val="tx1"/>
              </a:solidFill>
            </a:endParaRPr>
          </a:p>
        </p:txBody>
      </p:sp>
      <p:grpSp>
        <p:nvGrpSpPr>
          <p:cNvPr id="8" name="Group 7">
            <a:extLst>
              <a:ext uri="{FF2B5EF4-FFF2-40B4-BE49-F238E27FC236}">
                <a16:creationId xmlns:a16="http://schemas.microsoft.com/office/drawing/2014/main" id="{7EB4A76B-84BE-4972-8655-768432062852}"/>
              </a:ext>
            </a:extLst>
          </p:cNvPr>
          <p:cNvGrpSpPr/>
          <p:nvPr/>
        </p:nvGrpSpPr>
        <p:grpSpPr>
          <a:xfrm>
            <a:off x="4406538" y="8947639"/>
            <a:ext cx="2855481" cy="412674"/>
            <a:chOff x="1129665" y="8534965"/>
            <a:chExt cx="2855481" cy="412674"/>
          </a:xfrm>
        </p:grpSpPr>
        <p:pic>
          <p:nvPicPr>
            <p:cNvPr id="9" name="Graphic 8" descr="Badge Question Mark with solid fill">
              <a:extLst>
                <a:ext uri="{FF2B5EF4-FFF2-40B4-BE49-F238E27FC236}">
                  <a16:creationId xmlns:a16="http://schemas.microsoft.com/office/drawing/2014/main" id="{10893959-33B9-45CB-855F-5AD766AAF4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665" y="8557738"/>
              <a:ext cx="389901" cy="389901"/>
            </a:xfrm>
            <a:prstGeom prst="rect">
              <a:avLst/>
            </a:prstGeom>
          </p:spPr>
        </p:pic>
        <p:sp>
          <p:nvSpPr>
            <p:cNvPr id="11" name="TextBox 10">
              <a:extLst>
                <a:ext uri="{FF2B5EF4-FFF2-40B4-BE49-F238E27FC236}">
                  <a16:creationId xmlns:a16="http://schemas.microsoft.com/office/drawing/2014/main" id="{792F0C6B-BFE8-4B85-9EF7-FF3075CB3383}"/>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5"/>
                </a:rPr>
                <a:t>Help Center</a:t>
              </a:r>
              <a:r>
                <a:rPr lang="en-US" sz="1000" b="1" dirty="0"/>
                <a:t>!</a:t>
              </a:r>
              <a:endParaRPr lang="en-US" sz="1000" b="1" dirty="0">
                <a:solidFill>
                  <a:schemeClr val="tx1"/>
                </a:solidFill>
              </a:endParaRPr>
            </a:p>
          </p:txBody>
        </p:sp>
        <p:sp>
          <p:nvSpPr>
            <p:cNvPr id="12" name="Rectangle 11">
              <a:extLst>
                <a:ext uri="{FF2B5EF4-FFF2-40B4-BE49-F238E27FC236}">
                  <a16:creationId xmlns:a16="http://schemas.microsoft.com/office/drawing/2014/main" id="{2D8C33F5-D8C1-44FC-BB19-49C9A3373FC0}"/>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51291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Submitting a Progress Report</a:t>
            </a:r>
          </a:p>
        </p:txBody>
      </p:sp>
      <p:sp>
        <p:nvSpPr>
          <p:cNvPr id="6" name="Title 5"/>
          <p:cNvSpPr>
            <a:spLocks noGrp="1"/>
          </p:cNvSpPr>
          <p:nvPr>
            <p:ph type="title"/>
          </p:nvPr>
        </p:nvSpPr>
        <p:spPr>
          <a:xfrm>
            <a:off x="510382" y="742475"/>
            <a:ext cx="6751637" cy="249299"/>
          </a:xfrm>
        </p:spPr>
        <p:txBody>
          <a:bodyPr/>
          <a:lstStyle/>
          <a:p>
            <a:r>
              <a:rPr lang="en-US" sz="1800" dirty="0"/>
              <a:t>Appendix E: Create a Progress Report or Issue an Alert</a:t>
            </a:r>
          </a:p>
        </p:txBody>
      </p:sp>
      <p:sp>
        <p:nvSpPr>
          <p:cNvPr id="7" name="TextBox 6"/>
          <p:cNvSpPr txBox="1"/>
          <p:nvPr/>
        </p:nvSpPr>
        <p:spPr bwMode="gray">
          <a:xfrm>
            <a:off x="510380" y="1538044"/>
            <a:ext cx="6708093" cy="276999"/>
          </a:xfrm>
          <a:prstGeom prst="rect">
            <a:avLst/>
          </a:prstGeom>
          <a:noFill/>
        </p:spPr>
        <p:txBody>
          <a:bodyPr wrap="square" lIns="0" tIns="0" rIns="0" bIns="0" rtlCol="0" anchor="t">
            <a:spAutoFit/>
          </a:bodyPr>
          <a:lstStyle/>
          <a:p>
            <a:pPr marL="0" marR="0"/>
            <a:r>
              <a:rPr lang="en-US" sz="900" dirty="0">
                <a:solidFill>
                  <a:srgbClr val="4F5861"/>
                </a:solidFill>
                <a:latin typeface="Verdana"/>
                <a:ea typeface="Times New Roman" panose="02020603050405020304" pitchFamily="18" charset="0"/>
              </a:rPr>
              <a:t>Navigate360’s</a:t>
            </a:r>
            <a:r>
              <a:rPr lang="en-US" sz="900" dirty="0">
                <a:solidFill>
                  <a:srgbClr val="4F5861"/>
                </a:solidFill>
                <a:effectLst/>
                <a:latin typeface="Verdana"/>
                <a:ea typeface="Times New Roman" panose="02020603050405020304" pitchFamily="18" charset="0"/>
              </a:rPr>
              <a:t> </a:t>
            </a:r>
            <a:r>
              <a:rPr lang="en-US" sz="900" dirty="0">
                <a:solidFill>
                  <a:srgbClr val="4F5861"/>
                </a:solidFill>
                <a:effectLst/>
                <a:latin typeface="Verdana"/>
                <a:ea typeface="Times New Roman" panose="02020603050405020304" pitchFamily="18" charset="0"/>
                <a:hlinkClick r:id="rId2"/>
              </a:rPr>
              <a:t>Progress Report </a:t>
            </a:r>
            <a:r>
              <a:rPr lang="en-US" sz="900" dirty="0">
                <a:solidFill>
                  <a:srgbClr val="4F5861"/>
                </a:solidFill>
                <a:effectLst/>
                <a:latin typeface="Verdana"/>
                <a:ea typeface="Times New Roman" panose="02020603050405020304" pitchFamily="18" charset="0"/>
              </a:rPr>
              <a:t>feature is used by faculty to share critical academic information on students enrolled in their courses. Use the instructions below to submit a Progress Report and mobilize support for a student.</a:t>
            </a:r>
            <a:endParaRPr lang="en-US" sz="1100" dirty="0">
              <a:effectLst/>
              <a:latin typeface="Verdana"/>
              <a:ea typeface="Times New Roman" panose="02020603050405020304" pitchFamily="18" charset="0"/>
            </a:endParaRPr>
          </a:p>
        </p:txBody>
      </p:sp>
      <p:grpSp>
        <p:nvGrpSpPr>
          <p:cNvPr id="8" name="Group 7">
            <a:extLst>
              <a:ext uri="{FF2B5EF4-FFF2-40B4-BE49-F238E27FC236}">
                <a16:creationId xmlns:a16="http://schemas.microsoft.com/office/drawing/2014/main" id="{7EB4A76B-84BE-4972-8655-768432062852}"/>
              </a:ext>
            </a:extLst>
          </p:cNvPr>
          <p:cNvGrpSpPr/>
          <p:nvPr/>
        </p:nvGrpSpPr>
        <p:grpSpPr>
          <a:xfrm>
            <a:off x="4406538" y="8947639"/>
            <a:ext cx="2855481" cy="412674"/>
            <a:chOff x="1129665" y="8534965"/>
            <a:chExt cx="2855481" cy="412674"/>
          </a:xfrm>
        </p:grpSpPr>
        <p:pic>
          <p:nvPicPr>
            <p:cNvPr id="9" name="Graphic 8" descr="Badge Question Mark with solid fill">
              <a:extLst>
                <a:ext uri="{FF2B5EF4-FFF2-40B4-BE49-F238E27FC236}">
                  <a16:creationId xmlns:a16="http://schemas.microsoft.com/office/drawing/2014/main" id="{10893959-33B9-45CB-855F-5AD766AAF4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665" y="8557738"/>
              <a:ext cx="389901" cy="389901"/>
            </a:xfrm>
            <a:prstGeom prst="rect">
              <a:avLst/>
            </a:prstGeom>
          </p:spPr>
        </p:pic>
        <p:sp>
          <p:nvSpPr>
            <p:cNvPr id="11" name="TextBox 10">
              <a:extLst>
                <a:ext uri="{FF2B5EF4-FFF2-40B4-BE49-F238E27FC236}">
                  <a16:creationId xmlns:a16="http://schemas.microsoft.com/office/drawing/2014/main" id="{792F0C6B-BFE8-4B85-9EF7-FF3075CB3383}"/>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5"/>
                </a:rPr>
                <a:t>Help Center</a:t>
              </a:r>
              <a:r>
                <a:rPr lang="en-US" sz="1000" b="1" dirty="0"/>
                <a:t>!</a:t>
              </a:r>
              <a:endParaRPr lang="en-US" sz="1000" b="1" dirty="0">
                <a:solidFill>
                  <a:schemeClr val="tx1"/>
                </a:solidFill>
              </a:endParaRPr>
            </a:p>
          </p:txBody>
        </p:sp>
        <p:sp>
          <p:nvSpPr>
            <p:cNvPr id="12" name="Rectangle 11">
              <a:extLst>
                <a:ext uri="{FF2B5EF4-FFF2-40B4-BE49-F238E27FC236}">
                  <a16:creationId xmlns:a16="http://schemas.microsoft.com/office/drawing/2014/main" id="{2D8C33F5-D8C1-44FC-BB19-49C9A3373FC0}"/>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1">
            <a:extLst>
              <a:ext uri="{FF2B5EF4-FFF2-40B4-BE49-F238E27FC236}">
                <a16:creationId xmlns:a16="http://schemas.microsoft.com/office/drawing/2014/main" id="{8BC9F72D-B713-4B1C-B1ED-68865684460D}"/>
              </a:ext>
            </a:extLst>
          </p:cNvPr>
          <p:cNvSpPr>
            <a:spLocks noChangeArrowheads="1"/>
          </p:cNvSpPr>
          <p:nvPr/>
        </p:nvSpPr>
        <p:spPr bwMode="auto">
          <a:xfrm>
            <a:off x="2483556" y="3751457"/>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1" name="Picture 20">
            <a:extLst>
              <a:ext uri="{FF2B5EF4-FFF2-40B4-BE49-F238E27FC236}">
                <a16:creationId xmlns:a16="http://schemas.microsoft.com/office/drawing/2014/main" id="{7991D437-4C7B-445B-BD7E-BFA16E763F58}"/>
              </a:ext>
            </a:extLst>
          </p:cNvPr>
          <p:cNvPicPr>
            <a:picLocks noChangeAspect="1"/>
          </p:cNvPicPr>
          <p:nvPr/>
        </p:nvPicPr>
        <p:blipFill>
          <a:blip r:embed="rId6"/>
          <a:stretch>
            <a:fillRect/>
          </a:stretch>
        </p:blipFill>
        <p:spPr>
          <a:xfrm>
            <a:off x="280956" y="4427377"/>
            <a:ext cx="7168297" cy="2723789"/>
          </a:xfrm>
          <a:prstGeom prst="rect">
            <a:avLst/>
          </a:prstGeom>
        </p:spPr>
      </p:pic>
      <p:sp>
        <p:nvSpPr>
          <p:cNvPr id="3" name="Rectangle 4">
            <a:extLst>
              <a:ext uri="{FF2B5EF4-FFF2-40B4-BE49-F238E27FC236}">
                <a16:creationId xmlns:a16="http://schemas.microsoft.com/office/drawing/2014/main" id="{33070BF2-1891-4BB3-844A-0F0703BF9772}"/>
              </a:ext>
            </a:extLst>
          </p:cNvPr>
          <p:cNvSpPr>
            <a:spLocks noChangeArrowheads="1"/>
          </p:cNvSpPr>
          <p:nvPr/>
        </p:nvSpPr>
        <p:spPr bwMode="auto">
          <a:xfrm>
            <a:off x="418469" y="1956384"/>
            <a:ext cx="6314173" cy="272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333D47"/>
                </a:solidFill>
                <a:effectLst/>
                <a:ea typeface="Verdana"/>
                <a:cs typeface="Verdana" panose="020B0604030504040204" pitchFamily="34" charset="0"/>
              </a:rPr>
              <a:t>Step 1: </a:t>
            </a:r>
            <a:r>
              <a:rPr kumimoji="0" lang="en-US" altLang="en-US" sz="900" b="0" i="0" u="none" strike="noStrike" cap="none" normalizeH="0" baseline="0" dirty="0">
                <a:ln>
                  <a:noFill/>
                </a:ln>
                <a:solidFill>
                  <a:srgbClr val="333D47"/>
                </a:solidFill>
                <a:effectLst/>
                <a:ea typeface="Verdana"/>
                <a:cs typeface="Verdana" panose="020B0604030504040204" pitchFamily="34" charset="0"/>
              </a:rPr>
              <a:t>Access the Progress Reports either directly from the request email or by logging in to the </a:t>
            </a:r>
            <a:r>
              <a:rPr lang="en-US" altLang="en-US" sz="900" dirty="0">
                <a:solidFill>
                  <a:srgbClr val="333D47"/>
                </a:solidFill>
                <a:ea typeface="Verdana"/>
                <a:cs typeface="Verdana" panose="020B0604030504040204" pitchFamily="34" charset="0"/>
              </a:rPr>
              <a:t>Navigate360</a:t>
            </a:r>
            <a:r>
              <a:rPr kumimoji="0" lang="en-US" altLang="en-US" sz="900" b="0" i="0" u="none" strike="noStrike" cap="none" normalizeH="0" baseline="0" dirty="0">
                <a:ln>
                  <a:noFill/>
                </a:ln>
                <a:solidFill>
                  <a:srgbClr val="333D47"/>
                </a:solidFill>
                <a:effectLst/>
                <a:ea typeface="Verdana"/>
                <a:cs typeface="Verdana" panose="020B0604030504040204" pitchFamily="34" charset="0"/>
              </a:rPr>
              <a:t> platform and toggling to the Professor home page.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333D47"/>
                </a:solidFill>
                <a:effectLst/>
                <a:ea typeface="Verdana" panose="020B0604030504040204" pitchFamily="34" charset="0"/>
                <a:cs typeface="Verdana" panose="020B0604030504040204" pitchFamily="34" charset="0"/>
              </a:rPr>
              <a:t>Step 2: </a:t>
            </a:r>
            <a:r>
              <a:rPr kumimoji="0" lang="en-US" altLang="en-US" sz="900" b="0" i="0" u="none" strike="noStrike" cap="none" normalizeH="0" baseline="0" dirty="0">
                <a:ln>
                  <a:noFill/>
                </a:ln>
                <a:solidFill>
                  <a:srgbClr val="333D47"/>
                </a:solidFill>
                <a:effectLst/>
                <a:ea typeface="Verdana" panose="020B0604030504040204" pitchFamily="34" charset="0"/>
                <a:cs typeface="Verdana" panose="020B0604030504040204" pitchFamily="34" charset="0"/>
              </a:rPr>
              <a:t>Click “Fill out Progress Report” from email or home page.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333D47"/>
                </a:solidFill>
                <a:effectLst/>
                <a:ea typeface="Verdana" panose="020B0604030504040204" pitchFamily="34" charset="0"/>
                <a:cs typeface="Verdana" panose="020B0604030504040204" pitchFamily="34" charset="0"/>
              </a:rPr>
              <a:t>Step 3: </a:t>
            </a:r>
            <a:r>
              <a:rPr kumimoji="0" lang="en-US" altLang="en-US" sz="900" b="0" i="0" u="none" strike="noStrike" cap="none" normalizeH="0" baseline="0" dirty="0">
                <a:ln>
                  <a:noFill/>
                </a:ln>
                <a:solidFill>
                  <a:srgbClr val="333D47"/>
                </a:solidFill>
                <a:effectLst/>
                <a:ea typeface="Verdana" panose="020B0604030504040204" pitchFamily="34" charset="0"/>
                <a:cs typeface="Verdana" panose="020B0604030504040204" pitchFamily="34" charset="0"/>
              </a:rPr>
              <a:t>In the feedback screen, you will see a list of course sections and students that feedback is being requested for. This may or may not include all the students enrolled in your courses this semester. Begin filling out feedback according to the instructions provided in the Progress Report request email.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333D47"/>
                </a:solidFill>
                <a:effectLst/>
                <a:ea typeface="Verdana" panose="020B0604030504040204" pitchFamily="34" charset="0"/>
                <a:cs typeface="Verdana" panose="020B0604030504040204" pitchFamily="34" charset="0"/>
              </a:rPr>
              <a:t>Step 4: </a:t>
            </a:r>
            <a:r>
              <a:rPr kumimoji="0" lang="en-US" altLang="en-US" sz="900" b="0" i="0" u="none" strike="noStrike" cap="none" normalizeH="0" baseline="0" dirty="0">
                <a:ln>
                  <a:noFill/>
                </a:ln>
                <a:solidFill>
                  <a:srgbClr val="333D47"/>
                </a:solidFill>
                <a:effectLst/>
                <a:ea typeface="Verdana" panose="020B0604030504040204" pitchFamily="34" charset="0"/>
                <a:cs typeface="Verdana" panose="020B0604030504040204" pitchFamily="34" charset="0"/>
              </a:rPr>
              <a:t>If you have feedback about a student, select “Yes” and choose an “Alert Reason” that indicates why you are submitting feedback on this student. You may choose more than one alert reason. Please fill out the remaining columns, including the comments section with additional detail that will help an advisor follow up with this student.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333D47"/>
                </a:solidFill>
                <a:effectLst/>
                <a:ea typeface="Verdana" panose="020B0604030504040204" pitchFamily="34" charset="0"/>
                <a:cs typeface="Verdana" panose="020B0604030504040204" pitchFamily="34" charset="0"/>
              </a:rPr>
              <a:t>Step 5: </a:t>
            </a:r>
            <a:r>
              <a:rPr kumimoji="0" lang="en-US" altLang="en-US" sz="900" b="0" i="0" u="none" strike="noStrike" cap="none" normalizeH="0" baseline="0" dirty="0">
                <a:ln>
                  <a:noFill/>
                </a:ln>
                <a:solidFill>
                  <a:srgbClr val="333D47"/>
                </a:solidFill>
                <a:effectLst/>
                <a:ea typeface="Verdana" panose="020B0604030504040204" pitchFamily="34" charset="0"/>
                <a:cs typeface="Verdana" panose="020B0604030504040204" pitchFamily="34" charset="0"/>
              </a:rPr>
              <a:t>When submitting your Progress Reports, you have the option to submit only the students you have filled out feedback for or to submit all students. If you choose to submit all students, the students who you have not filled out feedback for will be marked as “I do not have feedback about this student.”</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5">
            <a:extLst>
              <a:ext uri="{FF2B5EF4-FFF2-40B4-BE49-F238E27FC236}">
                <a16:creationId xmlns:a16="http://schemas.microsoft.com/office/drawing/2014/main" id="{8708E291-03F3-4130-BE12-C6CB50FC34A5}"/>
              </a:ext>
            </a:extLst>
          </p:cNvPr>
          <p:cNvSpPr>
            <a:spLocks noChangeArrowheads="1"/>
          </p:cNvSpPr>
          <p:nvPr/>
        </p:nvSpPr>
        <p:spPr bwMode="auto">
          <a:xfrm>
            <a:off x="280956" y="7402020"/>
            <a:ext cx="71682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333D47"/>
                </a:solidFill>
                <a:effectLst/>
                <a:ea typeface="Verdana" panose="020B0604030504040204" pitchFamily="34" charset="0"/>
                <a:cs typeface="Verdana" panose="020B0604030504040204" pitchFamily="34" charset="0"/>
              </a:rPr>
              <a:t>TIP</a:t>
            </a:r>
            <a:r>
              <a:rPr kumimoji="0" lang="en-US" altLang="en-US" sz="1000" b="0" i="0" u="none" strike="noStrike" cap="none" normalizeH="0" baseline="0" dirty="0">
                <a:ln>
                  <a:noFill/>
                </a:ln>
                <a:solidFill>
                  <a:srgbClr val="333D47"/>
                </a:solidFill>
                <a:effectLst/>
                <a:ea typeface="Verdana" panose="020B0604030504040204" pitchFamily="34" charset="0"/>
                <a:cs typeface="Verdana" panose="020B0604030504040204" pitchFamily="34" charset="0"/>
              </a:rPr>
              <a:t>: </a:t>
            </a:r>
            <a:r>
              <a:rPr kumimoji="0" lang="en-US" altLang="en-US" sz="1000" i="0" u="none" strike="noStrike" cap="none" normalizeH="0" baseline="0" dirty="0">
                <a:ln>
                  <a:noFill/>
                </a:ln>
                <a:solidFill>
                  <a:srgbClr val="333D47"/>
                </a:solidFill>
                <a:effectLst/>
                <a:ea typeface="Verdana" panose="020B0604030504040204" pitchFamily="34" charset="0"/>
                <a:cs typeface="Verdana" panose="020B0604030504040204" pitchFamily="34" charset="0"/>
              </a:rPr>
              <a:t>Use the glossary of Alert Reasons on the next page to understand what follow up action will be associated with each Alert Reason. </a:t>
            </a:r>
            <a:endParaRPr kumimoji="0" lang="en-US" altLang="en-US" sz="100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994398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Submitting an Ad-Hoc Alert</a:t>
            </a:r>
          </a:p>
        </p:txBody>
      </p:sp>
      <p:sp>
        <p:nvSpPr>
          <p:cNvPr id="6" name="Title 5"/>
          <p:cNvSpPr>
            <a:spLocks noGrp="1"/>
          </p:cNvSpPr>
          <p:nvPr>
            <p:ph type="title"/>
          </p:nvPr>
        </p:nvSpPr>
        <p:spPr>
          <a:xfrm>
            <a:off x="510382" y="742475"/>
            <a:ext cx="6751637" cy="249299"/>
          </a:xfrm>
        </p:spPr>
        <p:txBody>
          <a:bodyPr/>
          <a:lstStyle/>
          <a:p>
            <a:r>
              <a:rPr lang="en-US" sz="1800" dirty="0"/>
              <a:t>Appendix E: Create a Progress Report or Issue an Alert</a:t>
            </a:r>
          </a:p>
        </p:txBody>
      </p:sp>
      <p:sp>
        <p:nvSpPr>
          <p:cNvPr id="7" name="TextBox 6"/>
          <p:cNvSpPr txBox="1"/>
          <p:nvPr/>
        </p:nvSpPr>
        <p:spPr bwMode="gray">
          <a:xfrm>
            <a:off x="510380" y="1538044"/>
            <a:ext cx="6708093" cy="415498"/>
          </a:xfrm>
          <a:prstGeom prst="rect">
            <a:avLst/>
          </a:prstGeom>
          <a:noFill/>
        </p:spPr>
        <p:txBody>
          <a:bodyPr wrap="square" lIns="0" tIns="0" rIns="0" bIns="0" rtlCol="0" anchor="t">
            <a:spAutoFit/>
          </a:bodyPr>
          <a:lstStyle/>
          <a:p>
            <a:pPr marL="0" marR="0"/>
            <a:r>
              <a:rPr lang="en-US" sz="900" dirty="0">
                <a:solidFill>
                  <a:srgbClr val="4F5861"/>
                </a:solidFill>
                <a:latin typeface="Verdana"/>
                <a:ea typeface="Times New Roman" panose="02020603050405020304" pitchFamily="18" charset="0"/>
              </a:rPr>
              <a:t>Navigate360’s</a:t>
            </a:r>
            <a:r>
              <a:rPr lang="en-US" sz="900" dirty="0">
                <a:solidFill>
                  <a:srgbClr val="4F5861"/>
                </a:solidFill>
                <a:effectLst/>
                <a:latin typeface="Verdana"/>
                <a:ea typeface="Times New Roman" panose="02020603050405020304" pitchFamily="18" charset="0"/>
              </a:rPr>
              <a:t> </a:t>
            </a:r>
            <a:r>
              <a:rPr lang="en-US" sz="900" dirty="0">
                <a:solidFill>
                  <a:srgbClr val="4F5861"/>
                </a:solidFill>
                <a:effectLst/>
                <a:latin typeface="Verdana"/>
                <a:ea typeface="Times New Roman" panose="02020603050405020304" pitchFamily="18" charset="0"/>
                <a:hlinkClick r:id="rId2"/>
              </a:rPr>
              <a:t>ad hoc alerts </a:t>
            </a:r>
            <a:r>
              <a:rPr lang="en-US" sz="900" dirty="0">
                <a:solidFill>
                  <a:srgbClr val="4F5861"/>
                </a:solidFill>
                <a:effectLst/>
                <a:latin typeface="Verdana"/>
                <a:ea typeface="Times New Roman" panose="02020603050405020304" pitchFamily="18" charset="0"/>
              </a:rPr>
              <a:t>are used by faculty and staff to share critical information and to create referrals for student between support offices. Use the instructions below to submit an early alert and mobilize support for a student.</a:t>
            </a:r>
            <a:endParaRPr lang="en-US" sz="1100" dirty="0">
              <a:effectLst/>
              <a:latin typeface="Verdana"/>
              <a:ea typeface="Times New Roman" panose="02020603050405020304" pitchFamily="18" charset="0"/>
            </a:endParaRPr>
          </a:p>
        </p:txBody>
      </p:sp>
      <p:grpSp>
        <p:nvGrpSpPr>
          <p:cNvPr id="8" name="Group 7">
            <a:extLst>
              <a:ext uri="{FF2B5EF4-FFF2-40B4-BE49-F238E27FC236}">
                <a16:creationId xmlns:a16="http://schemas.microsoft.com/office/drawing/2014/main" id="{7EB4A76B-84BE-4972-8655-768432062852}"/>
              </a:ext>
            </a:extLst>
          </p:cNvPr>
          <p:cNvGrpSpPr/>
          <p:nvPr/>
        </p:nvGrpSpPr>
        <p:grpSpPr>
          <a:xfrm>
            <a:off x="4406538" y="8947639"/>
            <a:ext cx="2855481" cy="412674"/>
            <a:chOff x="1129665" y="8534965"/>
            <a:chExt cx="2855481" cy="412674"/>
          </a:xfrm>
        </p:grpSpPr>
        <p:pic>
          <p:nvPicPr>
            <p:cNvPr id="9" name="Graphic 8" descr="Badge Question Mark with solid fill">
              <a:extLst>
                <a:ext uri="{FF2B5EF4-FFF2-40B4-BE49-F238E27FC236}">
                  <a16:creationId xmlns:a16="http://schemas.microsoft.com/office/drawing/2014/main" id="{10893959-33B9-45CB-855F-5AD766AAF4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665" y="8557738"/>
              <a:ext cx="389901" cy="389901"/>
            </a:xfrm>
            <a:prstGeom prst="rect">
              <a:avLst/>
            </a:prstGeom>
          </p:spPr>
        </p:pic>
        <p:sp>
          <p:nvSpPr>
            <p:cNvPr id="11" name="TextBox 10">
              <a:extLst>
                <a:ext uri="{FF2B5EF4-FFF2-40B4-BE49-F238E27FC236}">
                  <a16:creationId xmlns:a16="http://schemas.microsoft.com/office/drawing/2014/main" id="{792F0C6B-BFE8-4B85-9EF7-FF3075CB3383}"/>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5"/>
                </a:rPr>
                <a:t>Help Center</a:t>
              </a:r>
              <a:r>
                <a:rPr lang="en-US" sz="1000" b="1" dirty="0"/>
                <a:t>!</a:t>
              </a:r>
              <a:endParaRPr lang="en-US" sz="1000" b="1" dirty="0">
                <a:solidFill>
                  <a:schemeClr val="tx1"/>
                </a:solidFill>
              </a:endParaRPr>
            </a:p>
          </p:txBody>
        </p:sp>
        <p:sp>
          <p:nvSpPr>
            <p:cNvPr id="12" name="Rectangle 11">
              <a:extLst>
                <a:ext uri="{FF2B5EF4-FFF2-40B4-BE49-F238E27FC236}">
                  <a16:creationId xmlns:a16="http://schemas.microsoft.com/office/drawing/2014/main" id="{2D8C33F5-D8C1-44FC-BB19-49C9A3373FC0}"/>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1">
            <a:extLst>
              <a:ext uri="{FF2B5EF4-FFF2-40B4-BE49-F238E27FC236}">
                <a16:creationId xmlns:a16="http://schemas.microsoft.com/office/drawing/2014/main" id="{8BC9F72D-B713-4B1C-B1ED-68865684460D}"/>
              </a:ext>
            </a:extLst>
          </p:cNvPr>
          <p:cNvSpPr>
            <a:spLocks noChangeArrowheads="1"/>
          </p:cNvSpPr>
          <p:nvPr/>
        </p:nvSpPr>
        <p:spPr bwMode="auto">
          <a:xfrm>
            <a:off x="2483556" y="3751457"/>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5">
            <a:extLst>
              <a:ext uri="{FF2B5EF4-FFF2-40B4-BE49-F238E27FC236}">
                <a16:creationId xmlns:a16="http://schemas.microsoft.com/office/drawing/2014/main" id="{8708E291-03F3-4130-BE12-C6CB50FC34A5}"/>
              </a:ext>
            </a:extLst>
          </p:cNvPr>
          <p:cNvSpPr>
            <a:spLocks noChangeArrowheads="1"/>
          </p:cNvSpPr>
          <p:nvPr/>
        </p:nvSpPr>
        <p:spPr bwMode="auto">
          <a:xfrm>
            <a:off x="4406538" y="3453796"/>
            <a:ext cx="28119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333D47"/>
                </a:solidFill>
                <a:effectLst/>
                <a:ea typeface="Verdana" panose="020B0604030504040204" pitchFamily="34" charset="0"/>
                <a:cs typeface="Verdana" panose="020B0604030504040204" pitchFamily="34" charset="0"/>
              </a:rPr>
              <a:t>TIP</a:t>
            </a:r>
            <a:r>
              <a:rPr kumimoji="0" lang="en-US" altLang="en-US" sz="1000" b="0" i="0" u="none" strike="noStrike" cap="none" normalizeH="0" baseline="0" dirty="0">
                <a:ln>
                  <a:noFill/>
                </a:ln>
                <a:solidFill>
                  <a:srgbClr val="333D47"/>
                </a:solidFill>
                <a:effectLst/>
                <a:ea typeface="Verdana" panose="020B0604030504040204" pitchFamily="34" charset="0"/>
                <a:cs typeface="Verdana" panose="020B0604030504040204" pitchFamily="34" charset="0"/>
              </a:rPr>
              <a:t>: </a:t>
            </a:r>
            <a:r>
              <a:rPr kumimoji="0" lang="en-US" altLang="en-US" sz="1000" i="0" u="none" strike="noStrike" cap="none" normalizeH="0" baseline="0" dirty="0">
                <a:ln>
                  <a:noFill/>
                </a:ln>
                <a:solidFill>
                  <a:srgbClr val="333D47"/>
                </a:solidFill>
                <a:effectLst/>
                <a:ea typeface="Verdana" panose="020B0604030504040204" pitchFamily="34" charset="0"/>
                <a:cs typeface="Verdana" panose="020B0604030504040204" pitchFamily="34" charset="0"/>
              </a:rPr>
              <a:t>Use the glossary of Alert Reasons on the next page to understand what follow up action will be associated with each Alert Reason. </a:t>
            </a:r>
            <a:endParaRPr kumimoji="0" lang="en-US" altLang="en-US" sz="1000" i="0" u="none" strike="noStrike" cap="none" normalizeH="0" baseline="0" dirty="0">
              <a:ln>
                <a:noFill/>
              </a:ln>
              <a:solidFill>
                <a:schemeClr val="tx1"/>
              </a:solidFill>
              <a:effectLst/>
            </a:endParaRPr>
          </a:p>
        </p:txBody>
      </p:sp>
      <p:pic>
        <p:nvPicPr>
          <p:cNvPr id="19" name="image4.png">
            <a:extLst>
              <a:ext uri="{FF2B5EF4-FFF2-40B4-BE49-F238E27FC236}">
                <a16:creationId xmlns:a16="http://schemas.microsoft.com/office/drawing/2014/main" id="{B7C8C320-A3C8-479A-9D81-F12E6B429FB8}"/>
              </a:ext>
            </a:extLst>
          </p:cNvPr>
          <p:cNvPicPr/>
          <p:nvPr/>
        </p:nvPicPr>
        <p:blipFill>
          <a:blip r:embed="rId6" cstate="print"/>
          <a:stretch>
            <a:fillRect/>
          </a:stretch>
        </p:blipFill>
        <p:spPr>
          <a:xfrm>
            <a:off x="4442619" y="2112704"/>
            <a:ext cx="2819400" cy="986790"/>
          </a:xfrm>
          <a:prstGeom prst="rect">
            <a:avLst/>
          </a:prstGeom>
        </p:spPr>
      </p:pic>
      <p:sp>
        <p:nvSpPr>
          <p:cNvPr id="16" name="TextBox 15">
            <a:extLst>
              <a:ext uri="{FF2B5EF4-FFF2-40B4-BE49-F238E27FC236}">
                <a16:creationId xmlns:a16="http://schemas.microsoft.com/office/drawing/2014/main" id="{1962AFD4-F016-45ED-9015-A295CD2887D4}"/>
              </a:ext>
            </a:extLst>
          </p:cNvPr>
          <p:cNvSpPr txBox="1"/>
          <p:nvPr/>
        </p:nvSpPr>
        <p:spPr bwMode="gray">
          <a:xfrm>
            <a:off x="510379" y="1968770"/>
            <a:ext cx="3715111" cy="2867452"/>
          </a:xfrm>
          <a:prstGeom prst="rect">
            <a:avLst/>
          </a:prstGeom>
          <a:noFill/>
        </p:spPr>
        <p:txBody>
          <a:bodyPr wrap="square" lIns="0" tIns="0" rIns="0" bIns="0" rtlCol="0">
            <a:spAutoFit/>
          </a:bodyPr>
          <a:lstStyle/>
          <a:p>
            <a:pPr>
              <a:spcBef>
                <a:spcPts val="500"/>
              </a:spcBef>
            </a:pPr>
            <a:r>
              <a:rPr lang="en-US" sz="900" b="1" dirty="0">
                <a:solidFill>
                  <a:schemeClr val="tx1"/>
                </a:solidFill>
              </a:rPr>
              <a:t>Step 1: </a:t>
            </a:r>
            <a:r>
              <a:rPr lang="en-US" sz="900" dirty="0">
                <a:solidFill>
                  <a:schemeClr val="tx1"/>
                </a:solidFill>
              </a:rPr>
              <a:t>Click the “Issue an Alert” link in the upper right-hand corner of your home page.</a:t>
            </a:r>
          </a:p>
          <a:p>
            <a:pPr>
              <a:spcBef>
                <a:spcPts val="500"/>
              </a:spcBef>
            </a:pPr>
            <a:r>
              <a:rPr lang="en-US" sz="900" b="1" dirty="0">
                <a:solidFill>
                  <a:schemeClr val="tx1"/>
                </a:solidFill>
              </a:rPr>
              <a:t>Step 2: </a:t>
            </a:r>
            <a:r>
              <a:rPr lang="en-US" sz="900" dirty="0">
                <a:solidFill>
                  <a:schemeClr val="tx1"/>
                </a:solidFill>
              </a:rPr>
              <a:t>Search for the student for whom you’d like to issue an</a:t>
            </a:r>
          </a:p>
          <a:p>
            <a:pPr>
              <a:spcBef>
                <a:spcPts val="500"/>
              </a:spcBef>
            </a:pPr>
            <a:r>
              <a:rPr lang="en-US" sz="900" dirty="0">
                <a:solidFill>
                  <a:schemeClr val="tx1"/>
                </a:solidFill>
              </a:rPr>
              <a:t>alert (using name or ID).</a:t>
            </a:r>
          </a:p>
          <a:p>
            <a:pPr>
              <a:spcBef>
                <a:spcPts val="500"/>
              </a:spcBef>
            </a:pPr>
            <a:r>
              <a:rPr lang="en-US" sz="900" b="1" dirty="0">
                <a:solidFill>
                  <a:schemeClr val="tx1"/>
                </a:solidFill>
              </a:rPr>
              <a:t>Step 3: </a:t>
            </a:r>
            <a:r>
              <a:rPr lang="en-US" sz="900" dirty="0">
                <a:solidFill>
                  <a:schemeClr val="tx1"/>
                </a:solidFill>
              </a:rPr>
              <a:t>Select the reason(s) you believe the student needs assistance. The reason(s) you choose will connect the student with the appropriate office. See more details</a:t>
            </a:r>
          </a:p>
          <a:p>
            <a:pPr>
              <a:spcBef>
                <a:spcPts val="500"/>
              </a:spcBef>
            </a:pPr>
            <a:r>
              <a:rPr lang="en-US" sz="900" dirty="0">
                <a:solidFill>
                  <a:schemeClr val="tx1"/>
                </a:solidFill>
              </a:rPr>
              <a:t>on the specific alert reasons below.</a:t>
            </a:r>
          </a:p>
          <a:p>
            <a:pPr>
              <a:spcBef>
                <a:spcPts val="500"/>
              </a:spcBef>
            </a:pPr>
            <a:r>
              <a:rPr lang="en-US" sz="900" b="1" dirty="0">
                <a:solidFill>
                  <a:schemeClr val="tx1"/>
                </a:solidFill>
              </a:rPr>
              <a:t>Step 4: </a:t>
            </a:r>
            <a:r>
              <a:rPr lang="en-US" sz="900" dirty="0">
                <a:solidFill>
                  <a:schemeClr val="tx1"/>
                </a:solidFill>
              </a:rPr>
              <a:t>If the alert is associated with a particular class, fill out that field.</a:t>
            </a:r>
          </a:p>
          <a:p>
            <a:pPr>
              <a:spcBef>
                <a:spcPts val="500"/>
              </a:spcBef>
            </a:pPr>
            <a:r>
              <a:rPr lang="en-US" sz="900" b="1" dirty="0">
                <a:solidFill>
                  <a:schemeClr val="tx1"/>
                </a:solidFill>
              </a:rPr>
              <a:t>Step 5: </a:t>
            </a:r>
            <a:r>
              <a:rPr lang="en-US" sz="900" dirty="0">
                <a:solidFill>
                  <a:schemeClr val="tx1"/>
                </a:solidFill>
              </a:rPr>
              <a:t>Lastly, please provide any relevant context around your reason for submitting the alert in the comments section. Comments will help the team reviewing alerts to connect the student with the right resources in a timely fashion.</a:t>
            </a:r>
          </a:p>
          <a:p>
            <a:pPr>
              <a:spcBef>
                <a:spcPts val="500"/>
              </a:spcBef>
            </a:pPr>
            <a:r>
              <a:rPr lang="en-US" sz="900" b="1" dirty="0">
                <a:solidFill>
                  <a:schemeClr val="tx1"/>
                </a:solidFill>
              </a:rPr>
              <a:t>Step 6: </a:t>
            </a:r>
            <a:r>
              <a:rPr lang="en-US" sz="900" dirty="0">
                <a:solidFill>
                  <a:schemeClr val="tx1"/>
                </a:solidFill>
              </a:rPr>
              <a:t>Issuing an alert may open a case. You will receive an email notification when the case has been resolved.</a:t>
            </a:r>
          </a:p>
          <a:p>
            <a:pPr>
              <a:spcBef>
                <a:spcPts val="500"/>
              </a:spcBef>
            </a:pPr>
            <a:endParaRPr lang="en-US" sz="900" dirty="0" err="1">
              <a:solidFill>
                <a:schemeClr val="tx1"/>
              </a:solidFill>
            </a:endParaRPr>
          </a:p>
        </p:txBody>
      </p:sp>
      <p:pic>
        <p:nvPicPr>
          <p:cNvPr id="24" name="Picture 23">
            <a:extLst>
              <a:ext uri="{FF2B5EF4-FFF2-40B4-BE49-F238E27FC236}">
                <a16:creationId xmlns:a16="http://schemas.microsoft.com/office/drawing/2014/main" id="{1EEACB7B-2081-43DF-A197-2BFFC2CB2914}"/>
              </a:ext>
            </a:extLst>
          </p:cNvPr>
          <p:cNvPicPr>
            <a:picLocks noChangeAspect="1"/>
          </p:cNvPicPr>
          <p:nvPr/>
        </p:nvPicPr>
        <p:blipFill>
          <a:blip r:embed="rId7"/>
          <a:stretch>
            <a:fillRect/>
          </a:stretch>
        </p:blipFill>
        <p:spPr>
          <a:xfrm>
            <a:off x="1514472" y="5126281"/>
            <a:ext cx="4587290" cy="2949438"/>
          </a:xfrm>
          <a:prstGeom prst="rect">
            <a:avLst/>
          </a:prstGeom>
        </p:spPr>
      </p:pic>
    </p:spTree>
    <p:extLst>
      <p:ext uri="{BB962C8B-B14F-4D97-AF65-F5344CB8AC3E}">
        <p14:creationId xmlns:p14="http://schemas.microsoft.com/office/powerpoint/2010/main" val="2078487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0382" y="742475"/>
            <a:ext cx="6751637" cy="249299"/>
          </a:xfrm>
        </p:spPr>
        <p:txBody>
          <a:bodyPr/>
          <a:lstStyle/>
          <a:p>
            <a:r>
              <a:rPr lang="en-US" sz="1800" dirty="0"/>
              <a:t>Appendix F: Creating an Appointment Campaign</a:t>
            </a:r>
          </a:p>
        </p:txBody>
      </p:sp>
      <p:sp>
        <p:nvSpPr>
          <p:cNvPr id="7" name="TextBox 6"/>
          <p:cNvSpPr txBox="1"/>
          <p:nvPr/>
        </p:nvSpPr>
        <p:spPr bwMode="gray">
          <a:xfrm>
            <a:off x="508000" y="1466850"/>
            <a:ext cx="6754019" cy="430887"/>
          </a:xfrm>
          <a:prstGeom prst="rect">
            <a:avLst/>
          </a:prstGeom>
          <a:noFill/>
        </p:spPr>
        <p:txBody>
          <a:bodyPr wrap="square" lIns="0" tIns="0" rIns="0" bIns="0" rtlCol="0">
            <a:spAutoFit/>
          </a:bodyPr>
          <a:lstStyle/>
          <a:p>
            <a:pPr>
              <a:spcBef>
                <a:spcPts val="500"/>
              </a:spcBef>
            </a:pPr>
            <a:r>
              <a:rPr lang="en-US" sz="900" b="1" dirty="0">
                <a:solidFill>
                  <a:schemeClr val="accent6"/>
                </a:solidFill>
              </a:rPr>
              <a:t>Navigating to Campaigns: </a:t>
            </a:r>
            <a:r>
              <a:rPr lang="en-US" sz="900" dirty="0"/>
              <a:t>While on the staff home screen, select “</a:t>
            </a:r>
            <a:r>
              <a:rPr lang="en-US" sz="900" dirty="0">
                <a:hlinkClick r:id="rId2"/>
              </a:rPr>
              <a:t>Appointment Campaigns</a:t>
            </a:r>
            <a:r>
              <a:rPr lang="en-US" sz="900" dirty="0"/>
              <a:t>” from the left-hand side Quick Links section. This will take you to the Campaigns tab.  From there, select Appointment Campaign from the right-hand side, under Actions.</a:t>
            </a:r>
            <a:endParaRPr lang="en-US" sz="900" dirty="0">
              <a:solidFill>
                <a:schemeClr val="tx1"/>
              </a:solidFill>
            </a:endParaRPr>
          </a:p>
        </p:txBody>
      </p:sp>
      <p:sp>
        <p:nvSpPr>
          <p:cNvPr id="8" name="TextBox 7"/>
          <p:cNvSpPr txBox="1"/>
          <p:nvPr/>
        </p:nvSpPr>
        <p:spPr bwMode="gray">
          <a:xfrm>
            <a:off x="508000" y="1987087"/>
            <a:ext cx="6754019" cy="2451953"/>
          </a:xfrm>
          <a:prstGeom prst="rect">
            <a:avLst/>
          </a:prstGeom>
          <a:noFill/>
        </p:spPr>
        <p:txBody>
          <a:bodyPr wrap="square" lIns="0" tIns="0" rIns="0" bIns="0" rtlCol="0">
            <a:spAutoFit/>
          </a:bodyPr>
          <a:lstStyle/>
          <a:p>
            <a:pPr>
              <a:spcBef>
                <a:spcPts val="500"/>
              </a:spcBef>
            </a:pPr>
            <a:r>
              <a:rPr lang="en-US" sz="900" b="1" dirty="0">
                <a:solidFill>
                  <a:schemeClr val="accent6"/>
                </a:solidFill>
              </a:rPr>
              <a:t>Define Campaign: </a:t>
            </a:r>
          </a:p>
          <a:p>
            <a:pPr marL="628650" lvl="1" indent="-171450">
              <a:spcBef>
                <a:spcPts val="500"/>
              </a:spcBef>
              <a:buFont typeface="Courier New" panose="02070309020205020404" pitchFamily="49" charset="0"/>
              <a:buChar char="o"/>
            </a:pPr>
            <a:r>
              <a:rPr lang="en-US" sz="900" dirty="0"/>
              <a:t>Name your campaign (Students will not see the name of the campaign)</a:t>
            </a:r>
          </a:p>
          <a:p>
            <a:pPr marL="628650" lvl="1" indent="-171450">
              <a:spcBef>
                <a:spcPts val="500"/>
              </a:spcBef>
              <a:buFont typeface="Courier New" panose="02070309020205020404" pitchFamily="49" charset="0"/>
              <a:buChar char="o"/>
            </a:pPr>
            <a:r>
              <a:rPr lang="en-US" sz="900" dirty="0"/>
              <a:t>Select “Advising” as the Care Unit (or the applicable Care Unit for your campaign)</a:t>
            </a:r>
          </a:p>
          <a:p>
            <a:pPr marL="628650" lvl="1" indent="-171450">
              <a:spcBef>
                <a:spcPts val="500"/>
              </a:spcBef>
              <a:buFont typeface="Courier New" panose="02070309020205020404" pitchFamily="49" charset="0"/>
              <a:buChar char="o"/>
            </a:pPr>
            <a:r>
              <a:rPr lang="en-US" sz="900" dirty="0"/>
              <a:t>Location- Choose your location.  NOTE:  Ensure that for the campaign availability you have created under “My Availability” you have selected that you will be available in the same location (Advisor’s office).</a:t>
            </a:r>
          </a:p>
          <a:p>
            <a:pPr marL="628650" lvl="1" indent="-171450">
              <a:spcBef>
                <a:spcPts val="500"/>
              </a:spcBef>
              <a:buFont typeface="Courier New" panose="02070309020205020404" pitchFamily="49" charset="0"/>
              <a:buChar char="o"/>
            </a:pPr>
            <a:r>
              <a:rPr lang="en-US" sz="900" dirty="0"/>
              <a:t>Under “Service”, choose the services for which you are available.  NOTE: This must match the availability you have set up on your staff home page, under “My Availability”. </a:t>
            </a:r>
          </a:p>
          <a:p>
            <a:pPr marL="628650" lvl="1" indent="-171450">
              <a:spcBef>
                <a:spcPts val="500"/>
              </a:spcBef>
              <a:buFont typeface="Courier New" panose="02070309020205020404" pitchFamily="49" charset="0"/>
              <a:buChar char="o"/>
            </a:pPr>
            <a:r>
              <a:rPr lang="en-US" sz="900" dirty="0"/>
              <a:t>Begin Date and End Date- choose the date range for which you want the campaign to run.  If a student tries to schedule outside of that time period, they will receive a message stating that the campaign has expired.  NOTE:  This must match the availability you have set up on your staff home page, under “My Availability”.  </a:t>
            </a:r>
          </a:p>
          <a:p>
            <a:pPr marL="628650" lvl="1" indent="-171450">
              <a:spcBef>
                <a:spcPts val="500"/>
              </a:spcBef>
              <a:buFont typeface="Courier New" panose="02070309020205020404" pitchFamily="49" charset="0"/>
              <a:buChar char="o"/>
            </a:pPr>
            <a:r>
              <a:rPr lang="en-US" sz="900" dirty="0"/>
              <a:t>Appointment Limit- how many appointments can the student schedule for the campaign?  (default is 1)</a:t>
            </a:r>
          </a:p>
          <a:p>
            <a:pPr marL="628650" lvl="1" indent="-171450">
              <a:spcBef>
                <a:spcPts val="500"/>
              </a:spcBef>
              <a:buFont typeface="Courier New" panose="02070309020205020404" pitchFamily="49" charset="0"/>
              <a:buChar char="o"/>
            </a:pPr>
            <a:r>
              <a:rPr lang="en-US" sz="900" dirty="0"/>
              <a:t>Appointment Length- how long do you want the appointment to last?</a:t>
            </a:r>
          </a:p>
          <a:p>
            <a:pPr marL="628650" lvl="1" indent="-171450">
              <a:spcBef>
                <a:spcPts val="500"/>
              </a:spcBef>
              <a:buFont typeface="Courier New" panose="02070309020205020404" pitchFamily="49" charset="0"/>
              <a:buChar char="o"/>
            </a:pPr>
            <a:r>
              <a:rPr lang="en-US" sz="900" dirty="0"/>
              <a:t>Select 1 slot per time (select more if you’d like more than 1 student to select the same time slot)</a:t>
            </a:r>
          </a:p>
        </p:txBody>
      </p:sp>
      <p:sp>
        <p:nvSpPr>
          <p:cNvPr id="9" name="TextBox 8"/>
          <p:cNvSpPr txBox="1"/>
          <p:nvPr/>
        </p:nvSpPr>
        <p:spPr bwMode="gray">
          <a:xfrm>
            <a:off x="508000" y="4666261"/>
            <a:ext cx="6754019" cy="276999"/>
          </a:xfrm>
          <a:prstGeom prst="rect">
            <a:avLst/>
          </a:prstGeom>
          <a:noFill/>
        </p:spPr>
        <p:txBody>
          <a:bodyPr wrap="square" lIns="0" tIns="0" rIns="0" bIns="0" rtlCol="0">
            <a:spAutoFit/>
          </a:bodyPr>
          <a:lstStyle/>
          <a:p>
            <a:pPr>
              <a:spcBef>
                <a:spcPts val="500"/>
              </a:spcBef>
            </a:pPr>
            <a:r>
              <a:rPr lang="en-US" sz="900" b="1" dirty="0">
                <a:solidFill>
                  <a:schemeClr val="accent6"/>
                </a:solidFill>
              </a:rPr>
              <a:t>Adding Students: </a:t>
            </a:r>
            <a:r>
              <a:rPr lang="en-US" sz="900" dirty="0"/>
              <a:t>Use the advanced search feature to search for students you would like to participate in the campaign.  Or choose one of your saved searches by clicking the drop-down arrow beside “Saved Searches”.  </a:t>
            </a:r>
          </a:p>
        </p:txBody>
      </p:sp>
      <p:pic>
        <p:nvPicPr>
          <p:cNvPr id="10" name="Picture 9"/>
          <p:cNvPicPr/>
          <p:nvPr/>
        </p:nvPicPr>
        <p:blipFill rotWithShape="1">
          <a:blip r:embed="rId3"/>
          <a:srcRect b="16395"/>
          <a:stretch/>
        </p:blipFill>
        <p:spPr>
          <a:xfrm>
            <a:off x="508000" y="5024755"/>
            <a:ext cx="4295140" cy="2014220"/>
          </a:xfrm>
          <a:prstGeom prst="rect">
            <a:avLst/>
          </a:prstGeom>
          <a:ln>
            <a:solidFill>
              <a:schemeClr val="accent1"/>
            </a:solidFill>
          </a:ln>
        </p:spPr>
      </p:pic>
      <p:sp>
        <p:nvSpPr>
          <p:cNvPr id="11" name="TextBox 10">
            <a:extLst>
              <a:ext uri="{FF2B5EF4-FFF2-40B4-BE49-F238E27FC236}">
                <a16:creationId xmlns:a16="http://schemas.microsoft.com/office/drawing/2014/main" id="{5FA4B09F-43D5-4D80-A747-7E1FC2D75E49}"/>
              </a:ext>
            </a:extLst>
          </p:cNvPr>
          <p:cNvSpPr txBox="1"/>
          <p:nvPr/>
        </p:nvSpPr>
        <p:spPr bwMode="gray">
          <a:xfrm>
            <a:off x="509190" y="7186425"/>
            <a:ext cx="6754019" cy="276999"/>
          </a:xfrm>
          <a:prstGeom prst="rect">
            <a:avLst/>
          </a:prstGeom>
          <a:noFill/>
        </p:spPr>
        <p:txBody>
          <a:bodyPr wrap="square" lIns="0" tIns="0" rIns="0" bIns="0" rtlCol="0">
            <a:spAutoFit/>
          </a:bodyPr>
          <a:lstStyle/>
          <a:p>
            <a:pPr>
              <a:spcBef>
                <a:spcPts val="500"/>
              </a:spcBef>
            </a:pPr>
            <a:r>
              <a:rPr lang="en-US" sz="900" b="1" dirty="0">
                <a:solidFill>
                  <a:schemeClr val="accent6"/>
                </a:solidFill>
              </a:rPr>
              <a:t>Adding Staff: </a:t>
            </a:r>
            <a:r>
              <a:rPr lang="en-US" sz="900" dirty="0"/>
              <a:t>If you have correctly set up your availability for Campaigns then you should see your name on the next page under “Add Advisors to Campaign”. If applicable, select other advisors to join your campaign.</a:t>
            </a:r>
          </a:p>
        </p:txBody>
      </p:sp>
      <p:sp>
        <p:nvSpPr>
          <p:cNvPr id="12" name="TextBox 11">
            <a:extLst>
              <a:ext uri="{FF2B5EF4-FFF2-40B4-BE49-F238E27FC236}">
                <a16:creationId xmlns:a16="http://schemas.microsoft.com/office/drawing/2014/main" id="{617D26E7-63C1-4690-B792-34BD1798FDB0}"/>
              </a:ext>
            </a:extLst>
          </p:cNvPr>
          <p:cNvSpPr txBox="1"/>
          <p:nvPr/>
        </p:nvSpPr>
        <p:spPr bwMode="gray">
          <a:xfrm>
            <a:off x="509190" y="7595369"/>
            <a:ext cx="6754019" cy="820738"/>
          </a:xfrm>
          <a:prstGeom prst="rect">
            <a:avLst/>
          </a:prstGeom>
          <a:noFill/>
        </p:spPr>
        <p:txBody>
          <a:bodyPr wrap="square" lIns="0" tIns="0" rIns="0" bIns="0" rtlCol="0">
            <a:spAutoFit/>
          </a:bodyPr>
          <a:lstStyle/>
          <a:p>
            <a:pPr>
              <a:spcBef>
                <a:spcPts val="500"/>
              </a:spcBef>
            </a:pPr>
            <a:r>
              <a:rPr lang="en-US" sz="900" b="1" dirty="0">
                <a:solidFill>
                  <a:schemeClr val="accent6"/>
                </a:solidFill>
              </a:rPr>
              <a:t>Compose Your Message: </a:t>
            </a:r>
          </a:p>
          <a:p>
            <a:pPr marL="628650" lvl="1" indent="-171450">
              <a:spcBef>
                <a:spcPts val="500"/>
              </a:spcBef>
              <a:buFont typeface="Courier New" panose="02070309020205020404" pitchFamily="49" charset="0"/>
              <a:buChar char="o"/>
            </a:pPr>
            <a:r>
              <a:rPr lang="en-US" sz="900" dirty="0"/>
              <a:t>Create a Subject Line for your email</a:t>
            </a:r>
          </a:p>
          <a:p>
            <a:pPr marL="628650" lvl="1" indent="-171450">
              <a:spcBef>
                <a:spcPts val="500"/>
              </a:spcBef>
              <a:buFont typeface="Courier New" panose="02070309020205020404" pitchFamily="49" charset="0"/>
              <a:buChar char="o"/>
            </a:pPr>
            <a:r>
              <a:rPr lang="en-US" sz="900" dirty="0"/>
              <a:t>In the next box, edit the text for the email.  Default is “Please schedule your advising appointment”. NOTE: Always be sure to keep the Schedule Link in your email body, if that is removed students will be unable to schedule appointments.</a:t>
            </a:r>
          </a:p>
        </p:txBody>
      </p:sp>
      <p:sp>
        <p:nvSpPr>
          <p:cNvPr id="13" name="TextBox 12">
            <a:extLst>
              <a:ext uri="{FF2B5EF4-FFF2-40B4-BE49-F238E27FC236}">
                <a16:creationId xmlns:a16="http://schemas.microsoft.com/office/drawing/2014/main" id="{11AA5F79-A93D-418E-9C2E-E09AE5EE2B75}"/>
              </a:ext>
            </a:extLst>
          </p:cNvPr>
          <p:cNvSpPr txBox="1"/>
          <p:nvPr/>
        </p:nvSpPr>
        <p:spPr bwMode="gray">
          <a:xfrm>
            <a:off x="509190" y="8567328"/>
            <a:ext cx="6754019" cy="276999"/>
          </a:xfrm>
          <a:prstGeom prst="rect">
            <a:avLst/>
          </a:prstGeom>
          <a:noFill/>
        </p:spPr>
        <p:txBody>
          <a:bodyPr wrap="square" lIns="0" tIns="0" rIns="0" bIns="0" rtlCol="0">
            <a:spAutoFit/>
          </a:bodyPr>
          <a:lstStyle/>
          <a:p>
            <a:pPr>
              <a:spcBef>
                <a:spcPts val="500"/>
              </a:spcBef>
            </a:pPr>
            <a:r>
              <a:rPr lang="en-US" sz="900" b="1" dirty="0">
                <a:solidFill>
                  <a:schemeClr val="accent6"/>
                </a:solidFill>
              </a:rPr>
              <a:t>Confirm &amp; Send: </a:t>
            </a:r>
            <a:r>
              <a:rPr lang="en-US" sz="900" dirty="0"/>
              <a:t>Review the details of your campaign.  When you are ready, click send to issue the email to students on the list.</a:t>
            </a:r>
          </a:p>
        </p:txBody>
      </p:sp>
      <p:grpSp>
        <p:nvGrpSpPr>
          <p:cNvPr id="14" name="Group 13">
            <a:extLst>
              <a:ext uri="{FF2B5EF4-FFF2-40B4-BE49-F238E27FC236}">
                <a16:creationId xmlns:a16="http://schemas.microsoft.com/office/drawing/2014/main" id="{17F30FA9-F125-4D85-9F9F-E3004266DD04}"/>
              </a:ext>
            </a:extLst>
          </p:cNvPr>
          <p:cNvGrpSpPr/>
          <p:nvPr/>
        </p:nvGrpSpPr>
        <p:grpSpPr>
          <a:xfrm>
            <a:off x="4406538" y="8995548"/>
            <a:ext cx="2855481" cy="412674"/>
            <a:chOff x="1129665" y="8534965"/>
            <a:chExt cx="2855481" cy="412674"/>
          </a:xfrm>
        </p:grpSpPr>
        <p:pic>
          <p:nvPicPr>
            <p:cNvPr id="15" name="Graphic 14" descr="Badge Question Mark with solid fill">
              <a:extLst>
                <a:ext uri="{FF2B5EF4-FFF2-40B4-BE49-F238E27FC236}">
                  <a16:creationId xmlns:a16="http://schemas.microsoft.com/office/drawing/2014/main" id="{C5FC8701-BEE7-4749-B521-7789D075B4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9665" y="8557738"/>
              <a:ext cx="389901" cy="389901"/>
            </a:xfrm>
            <a:prstGeom prst="rect">
              <a:avLst/>
            </a:prstGeom>
          </p:spPr>
        </p:pic>
        <p:sp>
          <p:nvSpPr>
            <p:cNvPr id="16" name="TextBox 15">
              <a:extLst>
                <a:ext uri="{FF2B5EF4-FFF2-40B4-BE49-F238E27FC236}">
                  <a16:creationId xmlns:a16="http://schemas.microsoft.com/office/drawing/2014/main" id="{A86A82D9-765C-4FE0-BB96-B7DB7147FC8C}"/>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6"/>
                </a:rPr>
                <a:t>Help Center</a:t>
              </a:r>
              <a:r>
                <a:rPr lang="en-US" sz="1000" b="1" dirty="0"/>
                <a:t>!</a:t>
              </a:r>
              <a:endParaRPr lang="en-US" sz="1000" b="1" dirty="0">
                <a:solidFill>
                  <a:schemeClr val="tx1"/>
                </a:solidFill>
              </a:endParaRPr>
            </a:p>
          </p:txBody>
        </p:sp>
        <p:sp>
          <p:nvSpPr>
            <p:cNvPr id="17" name="Rectangle 16">
              <a:extLst>
                <a:ext uri="{FF2B5EF4-FFF2-40B4-BE49-F238E27FC236}">
                  <a16:creationId xmlns:a16="http://schemas.microsoft.com/office/drawing/2014/main" id="{6F47E273-AC07-4D65-B588-7C846F9BBD3C}"/>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Placeholder 1">
            <a:extLst>
              <a:ext uri="{FF2B5EF4-FFF2-40B4-BE49-F238E27FC236}">
                <a16:creationId xmlns:a16="http://schemas.microsoft.com/office/drawing/2014/main" id="{03B40C2A-7CAD-E2DC-DD51-65D2B9F0564F}"/>
              </a:ext>
            </a:extLst>
          </p:cNvPr>
          <p:cNvSpPr>
            <a:spLocks noGrp="1"/>
          </p:cNvSpPr>
          <p:nvPr>
            <p:ph type="body" sz="quarter" idx="28"/>
          </p:nvPr>
        </p:nvSpPr>
        <p:spPr>
          <a:xfrm>
            <a:off x="510382" y="1110761"/>
            <a:ext cx="6751637" cy="200055"/>
          </a:xfrm>
        </p:spPr>
        <p:txBody>
          <a:bodyPr/>
          <a:lstStyle/>
          <a:p>
            <a:r>
              <a:rPr lang="en-US" b="1" dirty="0">
                <a:solidFill>
                  <a:schemeClr val="accent6"/>
                </a:solidFill>
              </a:rPr>
              <a:t>Building your Campaign</a:t>
            </a:r>
          </a:p>
        </p:txBody>
      </p:sp>
    </p:spTree>
    <p:extLst>
      <p:ext uri="{BB962C8B-B14F-4D97-AF65-F5344CB8AC3E}">
        <p14:creationId xmlns:p14="http://schemas.microsoft.com/office/powerpoint/2010/main" val="3546234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0382" y="742475"/>
            <a:ext cx="6751637" cy="249299"/>
          </a:xfrm>
        </p:spPr>
        <p:txBody>
          <a:bodyPr/>
          <a:lstStyle/>
          <a:p>
            <a:r>
              <a:rPr lang="en-US" sz="1800" dirty="0"/>
              <a:t>Appendix F: Creating an Appointment Campaign</a:t>
            </a:r>
          </a:p>
        </p:txBody>
      </p:sp>
      <p:sp>
        <p:nvSpPr>
          <p:cNvPr id="11" name="TextBox 10">
            <a:extLst>
              <a:ext uri="{FF2B5EF4-FFF2-40B4-BE49-F238E27FC236}">
                <a16:creationId xmlns:a16="http://schemas.microsoft.com/office/drawing/2014/main" id="{5FA4B09F-43D5-4D80-A747-7E1FC2D75E49}"/>
              </a:ext>
            </a:extLst>
          </p:cNvPr>
          <p:cNvSpPr txBox="1"/>
          <p:nvPr/>
        </p:nvSpPr>
        <p:spPr bwMode="gray">
          <a:xfrm>
            <a:off x="510382" y="1468427"/>
            <a:ext cx="6754019" cy="276999"/>
          </a:xfrm>
          <a:prstGeom prst="rect">
            <a:avLst/>
          </a:prstGeom>
          <a:noFill/>
        </p:spPr>
        <p:txBody>
          <a:bodyPr wrap="square" lIns="0" tIns="0" rIns="0" bIns="0" rtlCol="0">
            <a:spAutoFit/>
          </a:bodyPr>
          <a:lstStyle/>
          <a:p>
            <a:pPr>
              <a:spcBef>
                <a:spcPts val="500"/>
              </a:spcBef>
            </a:pPr>
            <a:r>
              <a:rPr lang="en-US" sz="900" b="1" dirty="0">
                <a:solidFill>
                  <a:schemeClr val="accent6"/>
                </a:solidFill>
              </a:rPr>
              <a:t>Adding Staff: </a:t>
            </a:r>
            <a:r>
              <a:rPr lang="en-US" sz="900" dirty="0"/>
              <a:t>If you have correctly set up your availability for Campaigns then you should see your name on the next page under “Add Advisors to Campaign”. If applicable, select other advisors to join your campaign.</a:t>
            </a:r>
          </a:p>
        </p:txBody>
      </p:sp>
      <p:sp>
        <p:nvSpPr>
          <p:cNvPr id="12" name="TextBox 11">
            <a:extLst>
              <a:ext uri="{FF2B5EF4-FFF2-40B4-BE49-F238E27FC236}">
                <a16:creationId xmlns:a16="http://schemas.microsoft.com/office/drawing/2014/main" id="{617D26E7-63C1-4690-B792-34BD1798FDB0}"/>
              </a:ext>
            </a:extLst>
          </p:cNvPr>
          <p:cNvSpPr txBox="1"/>
          <p:nvPr/>
        </p:nvSpPr>
        <p:spPr bwMode="gray">
          <a:xfrm>
            <a:off x="498470" y="1908660"/>
            <a:ext cx="6754019" cy="4083169"/>
          </a:xfrm>
          <a:prstGeom prst="rect">
            <a:avLst/>
          </a:prstGeom>
          <a:noFill/>
        </p:spPr>
        <p:txBody>
          <a:bodyPr wrap="square" lIns="0" tIns="0" rIns="0" bIns="0" rtlCol="0" anchor="t">
            <a:spAutoFit/>
          </a:bodyPr>
          <a:lstStyle/>
          <a:p>
            <a:pPr>
              <a:spcBef>
                <a:spcPts val="500"/>
              </a:spcBef>
            </a:pPr>
            <a:r>
              <a:rPr lang="en-US" sz="900" b="1" dirty="0">
                <a:solidFill>
                  <a:schemeClr val="accent6"/>
                </a:solidFill>
              </a:rPr>
              <a:t>Add Welcome Message, Nudges, and Success Message: </a:t>
            </a:r>
          </a:p>
          <a:p>
            <a:pPr>
              <a:spcBef>
                <a:spcPts val="500"/>
              </a:spcBef>
            </a:pPr>
            <a:r>
              <a:rPr lang="en-US" sz="900" dirty="0"/>
              <a:t>Nudges replace the Compose a Message functionality and allows for more communication from your school to students during an Appointment Campaign.  Each nudge is an email or SMS message sent to your campaign list. </a:t>
            </a:r>
          </a:p>
          <a:p>
            <a:pPr marL="628650" lvl="1" indent="-171450">
              <a:spcBef>
                <a:spcPts val="500"/>
              </a:spcBef>
              <a:buFont typeface="Courier New" panose="02070309020205020404" pitchFamily="49" charset="0"/>
              <a:buChar char="o"/>
            </a:pPr>
            <a:r>
              <a:rPr lang="en-US" sz="900" dirty="0"/>
              <a:t>Click </a:t>
            </a:r>
            <a:r>
              <a:rPr lang="en-US" sz="900" b="1" dirty="0"/>
              <a:t>Add Welcome Message </a:t>
            </a:r>
            <a:r>
              <a:rPr lang="en-US" sz="900" dirty="0"/>
              <a:t>to create your first nudge. You have a choice to create either an Email nudge or an SMS nudge. You must create at least one nudge per campaign. The nudge can be either an email or an SMS. Only one nudge type (email or SMS) can be sent per day. There are no limits to the amount of nudges you choose to send during the campaign.  </a:t>
            </a:r>
            <a:endParaRPr lang="en-US" sz="900" dirty="0">
              <a:ea typeface="Verdana"/>
            </a:endParaRPr>
          </a:p>
          <a:p>
            <a:pPr marL="628650" lvl="1" indent="-171450">
              <a:spcBef>
                <a:spcPts val="500"/>
              </a:spcBef>
              <a:buFont typeface="Courier New" panose="02070309020205020404" pitchFamily="49" charset="0"/>
              <a:buChar char="o"/>
            </a:pPr>
            <a:r>
              <a:rPr lang="en-US" sz="900" b="0" i="0" dirty="0">
                <a:effectLst/>
              </a:rPr>
              <a:t>Enter a subject line and customize the message.</a:t>
            </a:r>
            <a:endParaRPr lang="en-US" sz="900" b="0" i="0" dirty="0">
              <a:effectLst/>
              <a:ea typeface="Verdana"/>
            </a:endParaRPr>
          </a:p>
          <a:p>
            <a:pPr marL="628650" lvl="1" indent="-171450">
              <a:spcBef>
                <a:spcPts val="500"/>
              </a:spcBef>
              <a:buFont typeface="Courier New" panose="02070309020205020404" pitchFamily="49" charset="0"/>
              <a:buChar char="o"/>
            </a:pPr>
            <a:r>
              <a:rPr lang="en-US" sz="900" dirty="0"/>
              <a:t>Choose a Send Date.  This is the date the nudge is to be sent. Nudges are sent in the morning of the date chosen when you create the nudge.</a:t>
            </a:r>
            <a:endParaRPr lang="en-US" sz="900" dirty="0">
              <a:ea typeface="Verdana"/>
            </a:endParaRPr>
          </a:p>
          <a:p>
            <a:pPr marL="628650" lvl="1" indent="-171450">
              <a:spcBef>
                <a:spcPts val="500"/>
              </a:spcBef>
              <a:buFont typeface="Courier New" panose="02070309020205020404" pitchFamily="49" charset="0"/>
              <a:buChar char="o"/>
            </a:pPr>
            <a:r>
              <a:rPr lang="en-US" sz="900" b="0" i="0" dirty="0">
                <a:effectLst/>
              </a:rPr>
              <a:t>After creating a nudge, click </a:t>
            </a:r>
            <a:r>
              <a:rPr lang="en-US" sz="900" b="1" i="0" dirty="0">
                <a:effectLst/>
              </a:rPr>
              <a:t>Save Nudge</a:t>
            </a:r>
            <a:r>
              <a:rPr lang="en-US" sz="900" b="0" i="0" dirty="0">
                <a:effectLst/>
              </a:rPr>
              <a:t> to add it to your campaign.</a:t>
            </a:r>
          </a:p>
          <a:p>
            <a:pPr marL="628650" lvl="1" indent="-171450">
              <a:spcBef>
                <a:spcPts val="500"/>
              </a:spcBef>
              <a:buFont typeface="Courier New" panose="02070309020205020404" pitchFamily="49" charset="0"/>
              <a:buChar char="o"/>
            </a:pPr>
            <a:r>
              <a:rPr lang="en-US" sz="900" b="0" i="0" dirty="0">
                <a:solidFill>
                  <a:srgbClr val="000000"/>
                </a:solidFill>
                <a:effectLst/>
              </a:rPr>
              <a:t>You can also create a Success Message on the Nudges step of an Appointment Campaign. This is an email or SMS message sent the day after the recipient schedules all appointments for the campaign. It is for communication purposes only. Click </a:t>
            </a:r>
            <a:r>
              <a:rPr lang="en-US" sz="900" b="1" i="0" dirty="0">
                <a:solidFill>
                  <a:srgbClr val="000000"/>
                </a:solidFill>
                <a:effectLst/>
              </a:rPr>
              <a:t>Add Success Message</a:t>
            </a:r>
            <a:r>
              <a:rPr lang="en-US" sz="900" b="0" i="0" dirty="0">
                <a:solidFill>
                  <a:srgbClr val="000000"/>
                </a:solidFill>
                <a:effectLst/>
              </a:rPr>
              <a:t> to start creating a Success Message.</a:t>
            </a:r>
          </a:p>
          <a:p>
            <a:pPr marL="1085850" lvl="2" indent="-171450">
              <a:spcBef>
                <a:spcPts val="500"/>
              </a:spcBef>
              <a:buFont typeface="Courier New" panose="02070309020205020404" pitchFamily="49" charset="0"/>
              <a:buChar char="o"/>
            </a:pPr>
            <a:r>
              <a:rPr lang="en-US" sz="900" b="0" i="0" dirty="0">
                <a:solidFill>
                  <a:srgbClr val="000000"/>
                </a:solidFill>
                <a:effectLst/>
              </a:rPr>
              <a:t>The </a:t>
            </a:r>
            <a:r>
              <a:rPr lang="en-US" sz="900" b="1" i="0" dirty="0">
                <a:solidFill>
                  <a:srgbClr val="000000"/>
                </a:solidFill>
                <a:effectLst/>
              </a:rPr>
              <a:t>Add Success Message</a:t>
            </a:r>
            <a:r>
              <a:rPr lang="en-US" sz="900" b="0" i="0" dirty="0">
                <a:solidFill>
                  <a:srgbClr val="000000"/>
                </a:solidFill>
                <a:effectLst/>
              </a:rPr>
              <a:t> page is like the Add Nudge page; however, there is no Send Date because the Success Message only sends after the student schedules an appointment. </a:t>
            </a:r>
            <a:endParaRPr lang="en-US" sz="900" dirty="0">
              <a:solidFill>
                <a:srgbClr val="000000"/>
              </a:solidFill>
            </a:endParaRPr>
          </a:p>
          <a:p>
            <a:pPr lvl="2">
              <a:spcBef>
                <a:spcPts val="500"/>
              </a:spcBef>
            </a:pPr>
            <a:endParaRPr lang="en-US" sz="900" dirty="0">
              <a:solidFill>
                <a:srgbClr val="000000"/>
              </a:solidFill>
            </a:endParaRPr>
          </a:p>
          <a:p>
            <a:pPr marL="628650" lvl="1" indent="-171450">
              <a:spcBef>
                <a:spcPts val="500"/>
              </a:spcBef>
              <a:buFont typeface="Courier New" panose="02070309020205020404" pitchFamily="49" charset="0"/>
              <a:buChar char="o"/>
            </a:pPr>
            <a:endParaRPr lang="en-US" sz="900" b="0" i="0" dirty="0">
              <a:solidFill>
                <a:srgbClr val="000000"/>
              </a:solidFill>
              <a:effectLst/>
              <a:latin typeface="Open Sans" panose="020B0606030504020204" pitchFamily="34" charset="0"/>
            </a:endParaRPr>
          </a:p>
          <a:p>
            <a:pPr marL="628650" lvl="1" indent="-171450">
              <a:spcBef>
                <a:spcPts val="500"/>
              </a:spcBef>
              <a:buFont typeface="Courier New" panose="02070309020205020404" pitchFamily="49" charset="0"/>
              <a:buChar char="o"/>
            </a:pPr>
            <a:endParaRPr lang="en-US" sz="900" dirty="0">
              <a:solidFill>
                <a:srgbClr val="000000"/>
              </a:solidFill>
              <a:latin typeface="Open Sans" panose="020B0606030504020204" pitchFamily="34" charset="0"/>
            </a:endParaRPr>
          </a:p>
          <a:p>
            <a:pPr marL="628650" lvl="1" indent="-171450">
              <a:spcBef>
                <a:spcPts val="500"/>
              </a:spcBef>
              <a:buFont typeface="Courier New" panose="02070309020205020404" pitchFamily="49" charset="0"/>
              <a:buChar char="o"/>
            </a:pPr>
            <a:endParaRPr lang="en-US" sz="900" b="0" i="0" dirty="0">
              <a:solidFill>
                <a:srgbClr val="000000"/>
              </a:solidFill>
              <a:effectLst/>
              <a:latin typeface="Open Sans" panose="020B0606030504020204" pitchFamily="34" charset="0"/>
            </a:endParaRPr>
          </a:p>
          <a:p>
            <a:pPr marL="628650" lvl="1" indent="-171450">
              <a:spcBef>
                <a:spcPts val="500"/>
              </a:spcBef>
              <a:buFont typeface="Courier New" panose="02070309020205020404" pitchFamily="49" charset="0"/>
              <a:buChar char="o"/>
            </a:pPr>
            <a:endParaRPr lang="en-US" sz="900" dirty="0"/>
          </a:p>
          <a:p>
            <a:pPr marL="628650" lvl="1" indent="-171450">
              <a:spcBef>
                <a:spcPts val="500"/>
              </a:spcBef>
              <a:buFont typeface="Courier New" panose="02070309020205020404" pitchFamily="49" charset="0"/>
              <a:buChar char="o"/>
            </a:pPr>
            <a:endParaRPr lang="en-US" sz="900" dirty="0"/>
          </a:p>
          <a:p>
            <a:pPr lvl="1">
              <a:spcBef>
                <a:spcPts val="500"/>
              </a:spcBef>
            </a:pPr>
            <a:endParaRPr lang="en-US" sz="900" dirty="0"/>
          </a:p>
        </p:txBody>
      </p:sp>
      <p:grpSp>
        <p:nvGrpSpPr>
          <p:cNvPr id="14" name="Group 13">
            <a:extLst>
              <a:ext uri="{FF2B5EF4-FFF2-40B4-BE49-F238E27FC236}">
                <a16:creationId xmlns:a16="http://schemas.microsoft.com/office/drawing/2014/main" id="{17F30FA9-F125-4D85-9F9F-E3004266DD04}"/>
              </a:ext>
            </a:extLst>
          </p:cNvPr>
          <p:cNvGrpSpPr/>
          <p:nvPr/>
        </p:nvGrpSpPr>
        <p:grpSpPr>
          <a:xfrm>
            <a:off x="4397007" y="9188237"/>
            <a:ext cx="2855481" cy="412674"/>
            <a:chOff x="1129665" y="8534965"/>
            <a:chExt cx="2855481" cy="412674"/>
          </a:xfrm>
        </p:grpSpPr>
        <p:pic>
          <p:nvPicPr>
            <p:cNvPr id="15" name="Graphic 14" descr="Badge Question Mark with solid fill">
              <a:extLst>
                <a:ext uri="{FF2B5EF4-FFF2-40B4-BE49-F238E27FC236}">
                  <a16:creationId xmlns:a16="http://schemas.microsoft.com/office/drawing/2014/main" id="{C5FC8701-BEE7-4749-B521-7789D075B4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9665" y="8557738"/>
              <a:ext cx="389901" cy="389901"/>
            </a:xfrm>
            <a:prstGeom prst="rect">
              <a:avLst/>
            </a:prstGeom>
          </p:spPr>
        </p:pic>
        <p:sp>
          <p:nvSpPr>
            <p:cNvPr id="16" name="TextBox 15">
              <a:extLst>
                <a:ext uri="{FF2B5EF4-FFF2-40B4-BE49-F238E27FC236}">
                  <a16:creationId xmlns:a16="http://schemas.microsoft.com/office/drawing/2014/main" id="{A86A82D9-765C-4FE0-BB96-B7DB7147FC8C}"/>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4"/>
                </a:rPr>
                <a:t>Help Center</a:t>
              </a:r>
              <a:r>
                <a:rPr lang="en-US" sz="1000" b="1" dirty="0"/>
                <a:t>!</a:t>
              </a:r>
              <a:endParaRPr lang="en-US" sz="1000" b="1" dirty="0">
                <a:solidFill>
                  <a:schemeClr val="tx1"/>
                </a:solidFill>
              </a:endParaRPr>
            </a:p>
          </p:txBody>
        </p:sp>
        <p:sp>
          <p:nvSpPr>
            <p:cNvPr id="17" name="Rectangle 16">
              <a:extLst>
                <a:ext uri="{FF2B5EF4-FFF2-40B4-BE49-F238E27FC236}">
                  <a16:creationId xmlns:a16="http://schemas.microsoft.com/office/drawing/2014/main" id="{6F47E273-AC07-4D65-B588-7C846F9BBD3C}"/>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80EB8B89-962D-2E6A-1D68-C278D294CEF0}"/>
              </a:ext>
            </a:extLst>
          </p:cNvPr>
          <p:cNvSpPr txBox="1"/>
          <p:nvPr/>
        </p:nvSpPr>
        <p:spPr bwMode="gray">
          <a:xfrm>
            <a:off x="498470" y="4856944"/>
            <a:ext cx="6754019" cy="1492716"/>
          </a:xfrm>
          <a:prstGeom prst="rect">
            <a:avLst/>
          </a:prstGeom>
          <a:noFill/>
        </p:spPr>
        <p:txBody>
          <a:bodyPr wrap="square" lIns="0" tIns="0" rIns="0" bIns="0" rtlCol="0">
            <a:spAutoFit/>
          </a:bodyPr>
          <a:lstStyle/>
          <a:p>
            <a:pPr>
              <a:spcBef>
                <a:spcPts val="500"/>
              </a:spcBef>
            </a:pPr>
            <a:r>
              <a:rPr lang="en-US" sz="900" b="1" dirty="0">
                <a:solidFill>
                  <a:schemeClr val="accent6"/>
                </a:solidFill>
              </a:rPr>
              <a:t>Verify &amp; Start: </a:t>
            </a:r>
            <a:r>
              <a:rPr lang="en-US" sz="900" dirty="0"/>
              <a:t>Review your campaign details, nudges, invitees, and advisors on this page. Click </a:t>
            </a:r>
            <a:r>
              <a:rPr lang="en-US" sz="900" b="1" dirty="0"/>
              <a:t>Start Campaign </a:t>
            </a:r>
            <a:r>
              <a:rPr lang="en-US" sz="900" dirty="0"/>
              <a:t>when you are ready to email the invites to the selected students.</a:t>
            </a:r>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r>
              <a:rPr lang="en-US" sz="900" dirty="0"/>
              <a:t> </a:t>
            </a:r>
          </a:p>
          <a:p>
            <a:pPr>
              <a:spcBef>
                <a:spcPts val="500"/>
              </a:spcBef>
            </a:pPr>
            <a:endParaRPr lang="en-US" sz="900" dirty="0"/>
          </a:p>
          <a:p>
            <a:pPr>
              <a:spcBef>
                <a:spcPts val="500"/>
              </a:spcBef>
            </a:pPr>
            <a:endParaRPr lang="en-US" sz="900" dirty="0"/>
          </a:p>
        </p:txBody>
      </p:sp>
      <p:sp>
        <p:nvSpPr>
          <p:cNvPr id="3" name="Text Placeholder 1">
            <a:extLst>
              <a:ext uri="{FF2B5EF4-FFF2-40B4-BE49-F238E27FC236}">
                <a16:creationId xmlns:a16="http://schemas.microsoft.com/office/drawing/2014/main" id="{E361BAB0-AD04-E9B3-FBDB-D527F9E5AFCF}"/>
              </a:ext>
            </a:extLst>
          </p:cNvPr>
          <p:cNvSpPr>
            <a:spLocks noGrp="1"/>
          </p:cNvSpPr>
          <p:nvPr>
            <p:ph type="body" sz="quarter" idx="28"/>
          </p:nvPr>
        </p:nvSpPr>
        <p:spPr>
          <a:xfrm>
            <a:off x="510382" y="1110761"/>
            <a:ext cx="6751637" cy="200055"/>
          </a:xfrm>
        </p:spPr>
        <p:txBody>
          <a:bodyPr/>
          <a:lstStyle/>
          <a:p>
            <a:r>
              <a:rPr lang="en-US" b="1" dirty="0">
                <a:solidFill>
                  <a:schemeClr val="accent6"/>
                </a:solidFill>
              </a:rPr>
              <a:t>Drafting your Campaign Message</a:t>
            </a:r>
          </a:p>
        </p:txBody>
      </p:sp>
    </p:spTree>
    <p:extLst>
      <p:ext uri="{BB962C8B-B14F-4D97-AF65-F5344CB8AC3E}">
        <p14:creationId xmlns:p14="http://schemas.microsoft.com/office/powerpoint/2010/main" val="61178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Filtering Student Data</a:t>
            </a:r>
          </a:p>
        </p:txBody>
      </p:sp>
      <p:sp>
        <p:nvSpPr>
          <p:cNvPr id="6" name="Title 5"/>
          <p:cNvSpPr>
            <a:spLocks noGrp="1"/>
          </p:cNvSpPr>
          <p:nvPr>
            <p:ph type="title"/>
          </p:nvPr>
        </p:nvSpPr>
        <p:spPr>
          <a:xfrm>
            <a:off x="510382" y="742475"/>
            <a:ext cx="6751637" cy="249299"/>
          </a:xfrm>
        </p:spPr>
        <p:txBody>
          <a:bodyPr/>
          <a:lstStyle/>
          <a:p>
            <a:r>
              <a:rPr lang="en-US" sz="1800" dirty="0"/>
              <a:t>Appendix G: Creating Advanced Searches</a:t>
            </a:r>
          </a:p>
        </p:txBody>
      </p:sp>
      <p:sp>
        <p:nvSpPr>
          <p:cNvPr id="7" name="TextBox 6"/>
          <p:cNvSpPr txBox="1"/>
          <p:nvPr/>
        </p:nvSpPr>
        <p:spPr bwMode="gray">
          <a:xfrm>
            <a:off x="510380" y="1474450"/>
            <a:ext cx="6708093" cy="830997"/>
          </a:xfrm>
          <a:prstGeom prst="rect">
            <a:avLst/>
          </a:prstGeom>
          <a:noFill/>
        </p:spPr>
        <p:txBody>
          <a:bodyPr wrap="square" lIns="0" tIns="0" rIns="0" bIns="0" rtlCol="0">
            <a:spAutoFit/>
          </a:bodyPr>
          <a:lstStyle/>
          <a:p>
            <a:pPr marL="0" marR="0"/>
            <a:r>
              <a:rPr lang="en-US" sz="900" b="0" i="0" dirty="0">
                <a:solidFill>
                  <a:srgbClr val="333F48"/>
                </a:solidFill>
                <a:effectLst/>
                <a:latin typeface="Helvetica" panose="020B0604020202020204" pitchFamily="34" charset="0"/>
              </a:rPr>
              <a:t>Advanced Search lets you create unique cohorts of students based on the layering of search parameters. The search results are used as the foundation for building </a:t>
            </a:r>
            <a:r>
              <a:rPr lang="en-US" sz="900" b="0" i="0" u="sng" dirty="0">
                <a:solidFill>
                  <a:srgbClr val="0072CE"/>
                </a:solidFill>
                <a:effectLst/>
                <a:latin typeface="Helvetica" panose="020B0604020202020204" pitchFamily="34" charset="0"/>
                <a:hlinkClick r:id="rId2"/>
              </a:rPr>
              <a:t>appointment campaigns</a:t>
            </a:r>
            <a:r>
              <a:rPr lang="en-US" sz="900" b="0" i="0" dirty="0">
                <a:solidFill>
                  <a:srgbClr val="333F48"/>
                </a:solidFill>
                <a:effectLst/>
                <a:latin typeface="Helvetica" panose="020B0604020202020204" pitchFamily="34" charset="0"/>
              </a:rPr>
              <a:t> or tracking student progress. Queries pull lists of current students that fit the search parameters. Information in the results reflect </a:t>
            </a:r>
            <a:r>
              <a:rPr lang="en-US" sz="900" b="0" i="1" dirty="0">
                <a:solidFill>
                  <a:srgbClr val="333F48"/>
                </a:solidFill>
                <a:effectLst/>
                <a:latin typeface="Helvetica" panose="020B0604020202020204" pitchFamily="34" charset="0"/>
              </a:rPr>
              <a:t>current</a:t>
            </a:r>
            <a:r>
              <a:rPr lang="en-US" sz="900" b="0" i="0" dirty="0">
                <a:solidFill>
                  <a:srgbClr val="333F48"/>
                </a:solidFill>
                <a:effectLst/>
                <a:latin typeface="Helvetica" panose="020B0604020202020204" pitchFamily="34" charset="0"/>
              </a:rPr>
              <a:t> student data.</a:t>
            </a:r>
          </a:p>
          <a:p>
            <a:pPr marL="0" marR="0"/>
            <a:endParaRPr lang="en-US" sz="900" dirty="0">
              <a:solidFill>
                <a:srgbClr val="333F48"/>
              </a:solidFill>
              <a:latin typeface="Helvetica" panose="020B0604020202020204" pitchFamily="34" charset="0"/>
              <a:ea typeface="Times New Roman" panose="02020603050405020304" pitchFamily="18" charset="0"/>
            </a:endParaRPr>
          </a:p>
          <a:p>
            <a:pPr marL="0" marR="0"/>
            <a:r>
              <a:rPr lang="en-US" sz="900" b="0" i="0" dirty="0">
                <a:solidFill>
                  <a:srgbClr val="333F48"/>
                </a:solidFill>
                <a:effectLst/>
                <a:latin typeface="Helvetica" panose="020B0604020202020204" pitchFamily="34" charset="0"/>
              </a:rPr>
              <a:t>Advanced Search uses different logic statements to build queries. Most search filters create </a:t>
            </a:r>
            <a:r>
              <a:rPr lang="en-US" sz="900" b="1" i="0" dirty="0">
                <a:solidFill>
                  <a:srgbClr val="333F48"/>
                </a:solidFill>
                <a:effectLst/>
                <a:latin typeface="Helvetica" panose="020B0604020202020204" pitchFamily="34" charset="0"/>
              </a:rPr>
              <a:t>AND</a:t>
            </a:r>
            <a:r>
              <a:rPr lang="en-US" sz="900" b="0" i="0" dirty="0">
                <a:solidFill>
                  <a:srgbClr val="333F48"/>
                </a:solidFill>
                <a:effectLst/>
                <a:latin typeface="Helvetica" panose="020B0604020202020204" pitchFamily="34" charset="0"/>
              </a:rPr>
              <a:t> statements. As you build a search, the query identifies students that satisfy all the listed requirements.</a:t>
            </a:r>
            <a:endParaRPr lang="en-US" sz="900" dirty="0">
              <a:effectLst/>
              <a:latin typeface="Times New Roman" panose="02020603050405020304" pitchFamily="18" charset="0"/>
              <a:ea typeface="Times New Roman" panose="02020603050405020304" pitchFamily="18" charset="0"/>
            </a:endParaRPr>
          </a:p>
        </p:txBody>
      </p:sp>
      <p:sp>
        <p:nvSpPr>
          <p:cNvPr id="18" name="Rectangle 11">
            <a:extLst>
              <a:ext uri="{FF2B5EF4-FFF2-40B4-BE49-F238E27FC236}">
                <a16:creationId xmlns:a16="http://schemas.microsoft.com/office/drawing/2014/main" id="{8BC9F72D-B713-4B1C-B1ED-68865684460D}"/>
              </a:ext>
            </a:extLst>
          </p:cNvPr>
          <p:cNvSpPr>
            <a:spLocks noChangeArrowheads="1"/>
          </p:cNvSpPr>
          <p:nvPr/>
        </p:nvSpPr>
        <p:spPr bwMode="auto">
          <a:xfrm>
            <a:off x="2483556" y="3751457"/>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6694FF60-D7BD-D8AD-309C-FFDDAA5361FA}"/>
              </a:ext>
            </a:extLst>
          </p:cNvPr>
          <p:cNvSpPr txBox="1"/>
          <p:nvPr/>
        </p:nvSpPr>
        <p:spPr bwMode="gray">
          <a:xfrm>
            <a:off x="510380" y="2529444"/>
            <a:ext cx="6940086" cy="341119"/>
          </a:xfrm>
          <a:prstGeom prst="rect">
            <a:avLst/>
          </a:prstGeom>
          <a:noFill/>
        </p:spPr>
        <p:txBody>
          <a:bodyPr wrap="square" lIns="0" tIns="0" rIns="0" bIns="0" rtlCol="0">
            <a:spAutoFit/>
          </a:bodyPr>
          <a:lstStyle/>
          <a:p>
            <a:pPr>
              <a:spcBef>
                <a:spcPts val="500"/>
              </a:spcBef>
            </a:pPr>
            <a:r>
              <a:rPr lang="en-US" sz="900" b="1" dirty="0">
                <a:solidFill>
                  <a:schemeClr val="tx1"/>
                </a:solidFill>
              </a:rPr>
              <a:t>Step 1: </a:t>
            </a:r>
            <a:r>
              <a:rPr lang="en-US" sz="900" dirty="0">
                <a:solidFill>
                  <a:schemeClr val="tx1"/>
                </a:solidFill>
              </a:rPr>
              <a:t>Click on the magnifying glass on the lefthand side of your home screen to open Advanced Search</a:t>
            </a:r>
          </a:p>
          <a:p>
            <a:pPr>
              <a:spcBef>
                <a:spcPts val="500"/>
              </a:spcBef>
            </a:pPr>
            <a:endParaRPr lang="en-US" sz="900" dirty="0" err="1">
              <a:solidFill>
                <a:schemeClr val="tx1"/>
              </a:solidFill>
            </a:endParaRPr>
          </a:p>
        </p:txBody>
      </p:sp>
      <p:pic>
        <p:nvPicPr>
          <p:cNvPr id="4" name="Picture 3">
            <a:extLst>
              <a:ext uri="{FF2B5EF4-FFF2-40B4-BE49-F238E27FC236}">
                <a16:creationId xmlns:a16="http://schemas.microsoft.com/office/drawing/2014/main" id="{28E3D8B4-EEDD-9DE4-1A00-BF073EA78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27" y="2799789"/>
            <a:ext cx="6714446" cy="23228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TextBox 13">
            <a:extLst>
              <a:ext uri="{FF2B5EF4-FFF2-40B4-BE49-F238E27FC236}">
                <a16:creationId xmlns:a16="http://schemas.microsoft.com/office/drawing/2014/main" id="{85761703-AFC1-EDD3-97D9-0A6C1D69A95C}"/>
              </a:ext>
            </a:extLst>
          </p:cNvPr>
          <p:cNvSpPr txBox="1"/>
          <p:nvPr/>
        </p:nvSpPr>
        <p:spPr bwMode="gray">
          <a:xfrm>
            <a:off x="510380" y="5322240"/>
            <a:ext cx="6940086" cy="1908215"/>
          </a:xfrm>
          <a:prstGeom prst="rect">
            <a:avLst/>
          </a:prstGeom>
          <a:noFill/>
        </p:spPr>
        <p:txBody>
          <a:bodyPr wrap="square" lIns="0" tIns="0" rIns="0" bIns="0" rtlCol="0">
            <a:spAutoFit/>
          </a:bodyPr>
          <a:lstStyle/>
          <a:p>
            <a:pPr>
              <a:spcBef>
                <a:spcPts val="500"/>
              </a:spcBef>
            </a:pPr>
            <a:r>
              <a:rPr lang="en-US" sz="900" b="1" dirty="0">
                <a:solidFill>
                  <a:schemeClr val="tx1"/>
                </a:solidFill>
              </a:rPr>
              <a:t>Step 2: </a:t>
            </a:r>
            <a:r>
              <a:rPr lang="en-US" sz="900" dirty="0">
                <a:solidFill>
                  <a:schemeClr val="tx1"/>
                </a:solidFill>
              </a:rPr>
              <a:t>Each filter drawer has a collection of filters. They can be used alone or in conjunction with other filters - both within and across drawers - to build your customized search. Some filter fields need you to enter text; others provide options in a menu. There are three more options at the bottom of the search page to further restrict your search.</a:t>
            </a:r>
          </a:p>
          <a:p>
            <a:pPr>
              <a:spcBef>
                <a:spcPts val="500"/>
              </a:spcBef>
            </a:pPr>
            <a:r>
              <a:rPr lang="en-US" sz="900" dirty="0">
                <a:solidFill>
                  <a:schemeClr val="tx1"/>
                </a:solidFill>
              </a:rPr>
              <a:t>Advanced Search uses different logic statements to build queries. Most search filters create AND statements. As you build a search, the query identifies students that satisfy all the listed requirements.</a:t>
            </a:r>
          </a:p>
          <a:p>
            <a:pPr>
              <a:spcBef>
                <a:spcPts val="500"/>
              </a:spcBef>
            </a:pPr>
            <a:endParaRPr lang="en-US" sz="900" b="1" dirty="0">
              <a:solidFill>
                <a:schemeClr val="tx1"/>
              </a:solidFill>
            </a:endParaRPr>
          </a:p>
          <a:p>
            <a:pPr>
              <a:spcBef>
                <a:spcPts val="500"/>
              </a:spcBef>
            </a:pPr>
            <a:r>
              <a:rPr lang="en-US" sz="900" b="1" dirty="0">
                <a:solidFill>
                  <a:schemeClr val="tx1"/>
                </a:solidFill>
              </a:rPr>
              <a:t>Step 3: </a:t>
            </a:r>
            <a:r>
              <a:rPr lang="en-US" sz="900" dirty="0">
                <a:solidFill>
                  <a:schemeClr val="tx1"/>
                </a:solidFill>
              </a:rPr>
              <a:t>Select the current term in Enrollment History to yield the most accurate student data results. </a:t>
            </a:r>
          </a:p>
          <a:p>
            <a:pPr>
              <a:spcBef>
                <a:spcPts val="500"/>
              </a:spcBef>
            </a:pPr>
            <a:r>
              <a:rPr lang="en-US" sz="900" dirty="0">
                <a:solidFill>
                  <a:schemeClr val="tx1"/>
                </a:solidFill>
              </a:rPr>
              <a:t>Combine elements of other filters to search for students based on areas of study, including college affiliation, degree, concentration, and/or major.</a:t>
            </a:r>
          </a:p>
          <a:p>
            <a:pPr>
              <a:spcBef>
                <a:spcPts val="500"/>
              </a:spcBef>
            </a:pPr>
            <a:endParaRPr lang="en-US" sz="900" dirty="0">
              <a:solidFill>
                <a:schemeClr val="tx1"/>
              </a:solidFill>
            </a:endParaRPr>
          </a:p>
          <a:p>
            <a:pPr>
              <a:spcBef>
                <a:spcPts val="500"/>
              </a:spcBef>
            </a:pPr>
            <a:endParaRPr lang="en-US" sz="900" dirty="0" err="1">
              <a:solidFill>
                <a:schemeClr val="tx1"/>
              </a:solidFill>
            </a:endParaRPr>
          </a:p>
        </p:txBody>
      </p:sp>
      <p:pic>
        <p:nvPicPr>
          <p:cNvPr id="15" name="Picture 2">
            <a:extLst>
              <a:ext uri="{FF2B5EF4-FFF2-40B4-BE49-F238E27FC236}">
                <a16:creationId xmlns:a16="http://schemas.microsoft.com/office/drawing/2014/main" id="{3662EFFE-7116-E3A3-9487-66E221C98E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27" y="7016494"/>
            <a:ext cx="5133871" cy="19311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Box 16">
            <a:extLst>
              <a:ext uri="{FF2B5EF4-FFF2-40B4-BE49-F238E27FC236}">
                <a16:creationId xmlns:a16="http://schemas.microsoft.com/office/drawing/2014/main" id="{A65D0DCE-9463-D95F-73B8-53B18D914729}"/>
              </a:ext>
            </a:extLst>
          </p:cNvPr>
          <p:cNvSpPr txBox="1"/>
          <p:nvPr/>
        </p:nvSpPr>
        <p:spPr bwMode="gray">
          <a:xfrm>
            <a:off x="510380" y="9262096"/>
            <a:ext cx="6940086" cy="479618"/>
          </a:xfrm>
          <a:prstGeom prst="rect">
            <a:avLst/>
          </a:prstGeom>
          <a:noFill/>
        </p:spPr>
        <p:txBody>
          <a:bodyPr wrap="square" lIns="0" tIns="0" rIns="0" bIns="0" rtlCol="0">
            <a:spAutoFit/>
          </a:bodyPr>
          <a:lstStyle/>
          <a:p>
            <a:pPr>
              <a:spcBef>
                <a:spcPts val="500"/>
              </a:spcBef>
            </a:pPr>
            <a:r>
              <a:rPr lang="en-US" sz="900" b="1" dirty="0">
                <a:solidFill>
                  <a:schemeClr val="tx1"/>
                </a:solidFill>
              </a:rPr>
              <a:t>NOTE: </a:t>
            </a:r>
            <a:r>
              <a:rPr lang="en-US" sz="900" dirty="0">
                <a:solidFill>
                  <a:schemeClr val="tx1"/>
                </a:solidFill>
              </a:rPr>
              <a:t>While Advanced Search does not display historical data for students in the resulting list, you can create parameters based on historical conditions.</a:t>
            </a:r>
          </a:p>
          <a:p>
            <a:pPr>
              <a:spcBef>
                <a:spcPts val="500"/>
              </a:spcBef>
            </a:pPr>
            <a:endParaRPr lang="en-US" sz="900" dirty="0" err="1">
              <a:solidFill>
                <a:schemeClr val="tx1"/>
              </a:solidFill>
            </a:endParaRPr>
          </a:p>
        </p:txBody>
      </p:sp>
    </p:spTree>
    <p:extLst>
      <p:ext uri="{BB962C8B-B14F-4D97-AF65-F5344CB8AC3E}">
        <p14:creationId xmlns:p14="http://schemas.microsoft.com/office/powerpoint/2010/main" val="1071765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Building Dynamic and Static Student Caseloads</a:t>
            </a:r>
          </a:p>
        </p:txBody>
      </p:sp>
      <p:sp>
        <p:nvSpPr>
          <p:cNvPr id="6" name="Title 5"/>
          <p:cNvSpPr>
            <a:spLocks noGrp="1"/>
          </p:cNvSpPr>
          <p:nvPr>
            <p:ph type="title"/>
          </p:nvPr>
        </p:nvSpPr>
        <p:spPr>
          <a:xfrm>
            <a:off x="510382" y="742475"/>
            <a:ext cx="6751637" cy="249299"/>
          </a:xfrm>
        </p:spPr>
        <p:txBody>
          <a:bodyPr/>
          <a:lstStyle/>
          <a:p>
            <a:r>
              <a:rPr lang="en-US" sz="1800" dirty="0"/>
              <a:t>Appendix G: Saving Student Searches and Lists</a:t>
            </a:r>
          </a:p>
        </p:txBody>
      </p:sp>
      <p:sp>
        <p:nvSpPr>
          <p:cNvPr id="18" name="Rectangle 11">
            <a:extLst>
              <a:ext uri="{FF2B5EF4-FFF2-40B4-BE49-F238E27FC236}">
                <a16:creationId xmlns:a16="http://schemas.microsoft.com/office/drawing/2014/main" id="{8BC9F72D-B713-4B1C-B1ED-68865684460D}"/>
              </a:ext>
            </a:extLst>
          </p:cNvPr>
          <p:cNvSpPr>
            <a:spLocks noChangeArrowheads="1"/>
          </p:cNvSpPr>
          <p:nvPr/>
        </p:nvSpPr>
        <p:spPr bwMode="auto">
          <a:xfrm>
            <a:off x="2483556" y="3751457"/>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6694FF60-D7BD-D8AD-309C-FFDDAA5361FA}"/>
              </a:ext>
            </a:extLst>
          </p:cNvPr>
          <p:cNvSpPr txBox="1"/>
          <p:nvPr/>
        </p:nvSpPr>
        <p:spPr bwMode="gray">
          <a:xfrm>
            <a:off x="510382" y="1550878"/>
            <a:ext cx="6940086" cy="276999"/>
          </a:xfrm>
          <a:prstGeom prst="rect">
            <a:avLst/>
          </a:prstGeom>
          <a:noFill/>
        </p:spPr>
        <p:txBody>
          <a:bodyPr wrap="square" lIns="0" tIns="0" rIns="0" bIns="0" rtlCol="0">
            <a:spAutoFit/>
          </a:bodyPr>
          <a:lstStyle/>
          <a:p>
            <a:pPr>
              <a:spcBef>
                <a:spcPts val="500"/>
              </a:spcBef>
            </a:pPr>
            <a:r>
              <a:rPr lang="en-US" sz="900" b="1" dirty="0">
                <a:solidFill>
                  <a:schemeClr val="tx1"/>
                </a:solidFill>
              </a:rPr>
              <a:t>Step 4: </a:t>
            </a:r>
            <a:r>
              <a:rPr lang="en-US" sz="900" dirty="0">
                <a:solidFill>
                  <a:schemeClr val="tx1"/>
                </a:solidFill>
              </a:rPr>
              <a:t>Once you have selected your specified search fields, click Search. The results display the current information for the students that fit the parameters of your search, which are displayed across the top.</a:t>
            </a:r>
          </a:p>
        </p:txBody>
      </p:sp>
      <p:sp>
        <p:nvSpPr>
          <p:cNvPr id="5" name="TextBox 4">
            <a:extLst>
              <a:ext uri="{FF2B5EF4-FFF2-40B4-BE49-F238E27FC236}">
                <a16:creationId xmlns:a16="http://schemas.microsoft.com/office/drawing/2014/main" id="{FD217D55-5F55-0B45-5267-919B9910AD90}"/>
              </a:ext>
            </a:extLst>
          </p:cNvPr>
          <p:cNvSpPr txBox="1"/>
          <p:nvPr/>
        </p:nvSpPr>
        <p:spPr bwMode="gray">
          <a:xfrm>
            <a:off x="510382" y="4139147"/>
            <a:ext cx="6810229" cy="2600712"/>
          </a:xfrm>
          <a:prstGeom prst="rect">
            <a:avLst/>
          </a:prstGeom>
          <a:noFill/>
        </p:spPr>
        <p:txBody>
          <a:bodyPr wrap="square" lIns="0" tIns="0" rIns="0" bIns="0" rtlCol="0">
            <a:spAutoFit/>
          </a:bodyPr>
          <a:lstStyle/>
          <a:p>
            <a:pPr>
              <a:spcBef>
                <a:spcPts val="500"/>
              </a:spcBef>
            </a:pPr>
            <a:r>
              <a:rPr lang="en-US" sz="900" b="1" dirty="0">
                <a:solidFill>
                  <a:schemeClr val="tx1"/>
                </a:solidFill>
              </a:rPr>
              <a:t>Step 5:</a:t>
            </a:r>
            <a:r>
              <a:rPr lang="en-US" sz="900" dirty="0">
                <a:solidFill>
                  <a:schemeClr val="tx1"/>
                </a:solidFill>
              </a:rPr>
              <a:t> From here, you can take a variety of actions:</a:t>
            </a:r>
          </a:p>
          <a:p>
            <a:pPr>
              <a:spcBef>
                <a:spcPts val="500"/>
              </a:spcBef>
            </a:pPr>
            <a:endParaRPr lang="en-US" sz="900" dirty="0">
              <a:solidFill>
                <a:schemeClr val="tx1"/>
              </a:solidFill>
            </a:endParaRPr>
          </a:p>
          <a:p>
            <a:pPr marL="171450" indent="-171450">
              <a:spcBef>
                <a:spcPts val="500"/>
              </a:spcBef>
              <a:buFont typeface="Arial" panose="020B0604020202020204" pitchFamily="34" charset="0"/>
              <a:buChar char="•"/>
            </a:pPr>
            <a:r>
              <a:rPr lang="en-US" sz="900" dirty="0">
                <a:solidFill>
                  <a:schemeClr val="tx1"/>
                </a:solidFill>
              </a:rPr>
              <a:t>Perform a task via the Actions menu with one, several, or all the students on this list, such as sending a Message, adding to an Appointment Campaign, or creating a Student List. You must select ‘All Students’ if ther</a:t>
            </a:r>
            <a:r>
              <a:rPr lang="en-US" sz="900" dirty="0"/>
              <a:t>e are more than 100 results in your search.</a:t>
            </a:r>
          </a:p>
          <a:p>
            <a:pPr marL="171450" indent="-171450">
              <a:spcBef>
                <a:spcPts val="500"/>
              </a:spcBef>
              <a:buFont typeface="Arial" panose="020B0604020202020204" pitchFamily="34" charset="0"/>
              <a:buChar char="•"/>
            </a:pPr>
            <a:r>
              <a:rPr lang="en-US" sz="900" dirty="0">
                <a:solidFill>
                  <a:schemeClr val="tx1"/>
                </a:solidFill>
              </a:rPr>
              <a:t>Create a </a:t>
            </a:r>
            <a:r>
              <a:rPr lang="en-US" sz="900" dirty="0">
                <a:solidFill>
                  <a:schemeClr val="tx1"/>
                </a:solidFill>
                <a:hlinkClick r:id="rId2"/>
              </a:rPr>
              <a:t>Saved Search </a:t>
            </a:r>
            <a:r>
              <a:rPr lang="en-US" sz="900" dirty="0">
                <a:solidFill>
                  <a:schemeClr val="tx1"/>
                </a:solidFill>
              </a:rPr>
              <a:t>by clicking the Save button next to the Unsaved Student Search title. You can also access previous saved searches from this page.</a:t>
            </a:r>
          </a:p>
          <a:p>
            <a:pPr marL="628650" lvl="1" indent="-171450">
              <a:spcBef>
                <a:spcPts val="500"/>
              </a:spcBef>
              <a:buFont typeface="Arial" panose="020B0604020202020204" pitchFamily="34" charset="0"/>
              <a:buChar char="•"/>
            </a:pPr>
            <a:r>
              <a:rPr lang="en-US" sz="900" dirty="0">
                <a:solidFill>
                  <a:schemeClr val="tx1"/>
                </a:solidFill>
              </a:rPr>
              <a:t>Saved searches lets users run a pre-configured Advanced Search without having to create the search again. Unlike </a:t>
            </a:r>
            <a:r>
              <a:rPr lang="en-US" sz="900" dirty="0">
                <a:solidFill>
                  <a:schemeClr val="tx1"/>
                </a:solidFill>
                <a:hlinkClick r:id="rId3"/>
              </a:rPr>
              <a:t>Student Lists</a:t>
            </a:r>
            <a:r>
              <a:rPr lang="en-US" sz="900" dirty="0">
                <a:solidFill>
                  <a:schemeClr val="tx1"/>
                </a:solidFill>
              </a:rPr>
              <a:t>, which save a static list of the same students, a saved search dynamically regenerates a list of students or users based on the search criteria. This feature can be especially helpful for users who frequently run the same search at different points in the term, as it allows you to maintain consistency with your search parameters </a:t>
            </a:r>
          </a:p>
          <a:p>
            <a:pPr marL="171450" indent="-171450">
              <a:spcBef>
                <a:spcPts val="500"/>
              </a:spcBef>
              <a:buFont typeface="Arial" panose="020B0604020202020204" pitchFamily="34" charset="0"/>
              <a:buChar char="•"/>
            </a:pPr>
            <a:r>
              <a:rPr lang="en-US" sz="900" dirty="0">
                <a:solidFill>
                  <a:schemeClr val="tx1"/>
                </a:solidFill>
              </a:rPr>
              <a:t>Modify the search. If you want to add to the original parameters selected, you can select Modify Search to return to the filter drawer view. You can also remove an existing parameter by clicking on the X icon to the right of each of your filter selections.</a:t>
            </a:r>
          </a:p>
          <a:p>
            <a:pPr>
              <a:spcBef>
                <a:spcPts val="500"/>
              </a:spcBef>
            </a:pPr>
            <a:endParaRPr lang="en-US" sz="900" dirty="0" err="1">
              <a:solidFill>
                <a:schemeClr val="tx1"/>
              </a:solidFill>
            </a:endParaRPr>
          </a:p>
        </p:txBody>
      </p:sp>
      <p:sp>
        <p:nvSpPr>
          <p:cNvPr id="8" name="TextBox 7">
            <a:extLst>
              <a:ext uri="{FF2B5EF4-FFF2-40B4-BE49-F238E27FC236}">
                <a16:creationId xmlns:a16="http://schemas.microsoft.com/office/drawing/2014/main" id="{B13DA70F-3B91-8CE6-4B98-0558C669C022}"/>
              </a:ext>
            </a:extLst>
          </p:cNvPr>
          <p:cNvSpPr txBox="1"/>
          <p:nvPr/>
        </p:nvSpPr>
        <p:spPr bwMode="gray">
          <a:xfrm>
            <a:off x="542912" y="8599336"/>
            <a:ext cx="6719107" cy="553998"/>
          </a:xfrm>
          <a:prstGeom prst="rect">
            <a:avLst/>
          </a:prstGeom>
          <a:noFill/>
        </p:spPr>
        <p:txBody>
          <a:bodyPr wrap="square" lIns="0" tIns="0" rIns="0" bIns="0" rtlCol="0">
            <a:spAutoFit/>
          </a:bodyPr>
          <a:lstStyle/>
          <a:p>
            <a:pPr>
              <a:spcBef>
                <a:spcPts val="500"/>
              </a:spcBef>
            </a:pPr>
            <a:r>
              <a:rPr lang="en-US" sz="900" b="1" i="0" dirty="0">
                <a:solidFill>
                  <a:srgbClr val="333F48"/>
                </a:solidFill>
                <a:effectLst/>
              </a:rPr>
              <a:t>NOTE: </a:t>
            </a:r>
            <a:r>
              <a:rPr lang="en-US" sz="900" b="0" i="0" dirty="0">
                <a:solidFill>
                  <a:srgbClr val="333F48"/>
                </a:solidFill>
                <a:effectLst/>
              </a:rPr>
              <a:t>Because some tools in the platform display </a:t>
            </a:r>
            <a:r>
              <a:rPr lang="en-US" sz="900" b="0" i="1" dirty="0">
                <a:solidFill>
                  <a:srgbClr val="333F48"/>
                </a:solidFill>
                <a:effectLst/>
              </a:rPr>
              <a:t>all</a:t>
            </a:r>
            <a:r>
              <a:rPr lang="en-US" sz="900" b="0" i="0" dirty="0">
                <a:solidFill>
                  <a:srgbClr val="333F48"/>
                </a:solidFill>
                <a:effectLst/>
              </a:rPr>
              <a:t> Student Lists in filters, please use a standard naming convention for your Student Lists that explains the purpose of the list (e.g., F23 Senior His Maj, F24 Transfer 1st Gen). Talk to your Application Administrator if you have questions about the naming conventions for Student Lists at your institution.</a:t>
            </a:r>
            <a:endParaRPr lang="en-US" sz="900" dirty="0">
              <a:solidFill>
                <a:schemeClr val="tx1"/>
              </a:solidFill>
            </a:endParaRPr>
          </a:p>
        </p:txBody>
      </p:sp>
      <p:pic>
        <p:nvPicPr>
          <p:cNvPr id="16" name="Picture 15">
            <a:extLst>
              <a:ext uri="{FF2B5EF4-FFF2-40B4-BE49-F238E27FC236}">
                <a16:creationId xmlns:a16="http://schemas.microsoft.com/office/drawing/2014/main" id="{0A0F6B5C-16DD-870D-809B-510E97C73122}"/>
              </a:ext>
            </a:extLst>
          </p:cNvPr>
          <p:cNvPicPr>
            <a:picLocks noChangeAspect="1"/>
          </p:cNvPicPr>
          <p:nvPr/>
        </p:nvPicPr>
        <p:blipFill>
          <a:blip r:embed="rId4"/>
          <a:stretch>
            <a:fillRect/>
          </a:stretch>
        </p:blipFill>
        <p:spPr>
          <a:xfrm>
            <a:off x="1501059" y="6693970"/>
            <a:ext cx="4802811" cy="1766685"/>
          </a:xfrm>
          <a:prstGeom prst="rect">
            <a:avLst/>
          </a:prstGeom>
        </p:spPr>
      </p:pic>
      <p:pic>
        <p:nvPicPr>
          <p:cNvPr id="23" name="Picture 22">
            <a:extLst>
              <a:ext uri="{FF2B5EF4-FFF2-40B4-BE49-F238E27FC236}">
                <a16:creationId xmlns:a16="http://schemas.microsoft.com/office/drawing/2014/main" id="{87D018B7-3764-0AA1-3FA4-C7A4C4799442}"/>
              </a:ext>
            </a:extLst>
          </p:cNvPr>
          <p:cNvPicPr>
            <a:picLocks noChangeAspect="1"/>
          </p:cNvPicPr>
          <p:nvPr/>
        </p:nvPicPr>
        <p:blipFill>
          <a:blip r:embed="rId5"/>
          <a:stretch>
            <a:fillRect/>
          </a:stretch>
        </p:blipFill>
        <p:spPr>
          <a:xfrm>
            <a:off x="1349527" y="1887393"/>
            <a:ext cx="4727010" cy="2143541"/>
          </a:xfrm>
          <a:prstGeom prst="rect">
            <a:avLst/>
          </a:prstGeom>
        </p:spPr>
      </p:pic>
    </p:spTree>
    <p:extLst>
      <p:ext uri="{BB962C8B-B14F-4D97-AF65-F5344CB8AC3E}">
        <p14:creationId xmlns:p14="http://schemas.microsoft.com/office/powerpoint/2010/main" val="965999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3BA848-60BE-4BAC-94CA-A377464D759E}"/>
              </a:ext>
            </a:extLst>
          </p:cNvPr>
          <p:cNvSpPr>
            <a:spLocks noGrp="1"/>
          </p:cNvSpPr>
          <p:nvPr>
            <p:ph type="body" sz="quarter" idx="28"/>
          </p:nvPr>
        </p:nvSpPr>
        <p:spPr>
          <a:xfrm>
            <a:off x="510382" y="1110761"/>
            <a:ext cx="6751637" cy="630942"/>
          </a:xfrm>
        </p:spPr>
        <p:txBody>
          <a:bodyPr vert="horz" wrap="square" lIns="0" tIns="0" rIns="0" bIns="0" rtlCol="0" anchor="t">
            <a:spAutoFit/>
          </a:bodyPr>
          <a:lstStyle/>
          <a:p>
            <a:r>
              <a:rPr lang="en-US" sz="1400" dirty="0"/>
              <a:t>Visit the Navigate360 Help Center for articles and how-to instructions on all Navigate360 Features and Workflows.</a:t>
            </a:r>
          </a:p>
          <a:p>
            <a:endParaRPr lang="en-US" dirty="0"/>
          </a:p>
        </p:txBody>
      </p:sp>
      <p:sp>
        <p:nvSpPr>
          <p:cNvPr id="3" name="Text Placeholder 2">
            <a:extLst>
              <a:ext uri="{FF2B5EF4-FFF2-40B4-BE49-F238E27FC236}">
                <a16:creationId xmlns:a16="http://schemas.microsoft.com/office/drawing/2014/main" id="{27C45674-CA41-445C-8680-36577DBE2890}"/>
              </a:ext>
            </a:extLst>
          </p:cNvPr>
          <p:cNvSpPr>
            <a:spLocks noGrp="1"/>
          </p:cNvSpPr>
          <p:nvPr>
            <p:ph type="body" sz="quarter" idx="29"/>
          </p:nvPr>
        </p:nvSpPr>
        <p:spPr/>
        <p:txBody>
          <a:bodyPr/>
          <a:lstStyle/>
          <a:p>
            <a:endParaRPr lang="en-US"/>
          </a:p>
        </p:txBody>
      </p:sp>
      <p:sp>
        <p:nvSpPr>
          <p:cNvPr id="6" name="Title 5">
            <a:extLst>
              <a:ext uri="{FF2B5EF4-FFF2-40B4-BE49-F238E27FC236}">
                <a16:creationId xmlns:a16="http://schemas.microsoft.com/office/drawing/2014/main" id="{19258921-B549-46E5-880A-1961A62279E7}"/>
              </a:ext>
            </a:extLst>
          </p:cNvPr>
          <p:cNvSpPr>
            <a:spLocks noGrp="1"/>
          </p:cNvSpPr>
          <p:nvPr>
            <p:ph type="title"/>
          </p:nvPr>
        </p:nvSpPr>
        <p:spPr/>
        <p:txBody>
          <a:bodyPr/>
          <a:lstStyle/>
          <a:p>
            <a:r>
              <a:rPr lang="en-US" dirty="0"/>
              <a:t>Need Help?  Access EAB’s Help Center</a:t>
            </a:r>
          </a:p>
        </p:txBody>
      </p:sp>
      <p:sp>
        <p:nvSpPr>
          <p:cNvPr id="7" name="Text Placeholder 2">
            <a:extLst>
              <a:ext uri="{FF2B5EF4-FFF2-40B4-BE49-F238E27FC236}">
                <a16:creationId xmlns:a16="http://schemas.microsoft.com/office/drawing/2014/main" id="{07B21AB3-5538-4247-AFF4-03345300181A}"/>
              </a:ext>
            </a:extLst>
          </p:cNvPr>
          <p:cNvSpPr txBox="1">
            <a:spLocks/>
          </p:cNvSpPr>
          <p:nvPr/>
        </p:nvSpPr>
        <p:spPr>
          <a:xfrm>
            <a:off x="699100" y="1337484"/>
            <a:ext cx="6400800" cy="714263"/>
          </a:xfrm>
          <a:prstGeom prst="rect">
            <a:avLst/>
          </a:prstGeom>
        </p:spPr>
        <p:txBody>
          <a:bodyPr/>
          <a:lstStyle>
            <a:lvl1pPr marL="114300"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1pPr>
            <a:lvl2pPr marL="227013" indent="-112713"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2pPr>
            <a:lvl3pPr marL="341313"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3pPr>
            <a:lvl4pPr marL="458788" indent="-117475"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3088" indent="-114300" algn="l" defTabSz="134115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5pPr>
            <a:lvl6pPr marL="687388"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7pPr>
            <a:lvl8pPr marL="914400" indent="-114300" algn="l" defTabSz="134115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134115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9pPr>
          </a:lstStyle>
          <a:p>
            <a:endParaRPr lang="en-US" sz="1500" dirty="0"/>
          </a:p>
          <a:p>
            <a:pPr marL="0" indent="0">
              <a:buNone/>
            </a:pPr>
            <a:r>
              <a:rPr lang="en-US" sz="1500" dirty="0"/>
              <a:t>  </a:t>
            </a:r>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p:txBody>
      </p:sp>
      <p:sp>
        <p:nvSpPr>
          <p:cNvPr id="9" name="TextBox 8">
            <a:extLst>
              <a:ext uri="{FF2B5EF4-FFF2-40B4-BE49-F238E27FC236}">
                <a16:creationId xmlns:a16="http://schemas.microsoft.com/office/drawing/2014/main" id="{D764DA84-0B82-4A2F-943C-B8A11D1761D4}"/>
              </a:ext>
            </a:extLst>
          </p:cNvPr>
          <p:cNvSpPr txBox="1"/>
          <p:nvPr/>
        </p:nvSpPr>
        <p:spPr bwMode="gray">
          <a:xfrm>
            <a:off x="4451950" y="2282190"/>
            <a:ext cx="2647950" cy="2062103"/>
          </a:xfrm>
          <a:prstGeom prst="rect">
            <a:avLst/>
          </a:prstGeom>
          <a:noFill/>
        </p:spPr>
        <p:txBody>
          <a:bodyPr wrap="square" lIns="0" tIns="0" rIns="0" bIns="0" rtlCol="0" anchor="t">
            <a:spAutoFit/>
          </a:bodyPr>
          <a:lstStyle/>
          <a:p>
            <a:pPr>
              <a:spcBef>
                <a:spcPts val="500"/>
              </a:spcBef>
            </a:pPr>
            <a:r>
              <a:rPr lang="en-US" sz="1000" b="1" dirty="0">
                <a:solidFill>
                  <a:schemeClr val="accent6"/>
                </a:solidFill>
              </a:rPr>
              <a:t>Accessing the Help Center - </a:t>
            </a:r>
            <a:endParaRPr lang="en-US" sz="1000" b="1" dirty="0"/>
          </a:p>
          <a:p>
            <a:pPr>
              <a:spcBef>
                <a:spcPts val="500"/>
              </a:spcBef>
            </a:pPr>
            <a:r>
              <a:rPr lang="en-US" sz="900" b="1" dirty="0"/>
              <a:t>Step 1: </a:t>
            </a:r>
            <a:r>
              <a:rPr lang="en-US" sz="900" dirty="0"/>
              <a:t>Log in to Navigate360</a:t>
            </a:r>
            <a:endParaRPr lang="en-US" sz="900" dirty="0">
              <a:ea typeface="Verdana"/>
            </a:endParaRPr>
          </a:p>
          <a:p>
            <a:pPr>
              <a:spcBef>
                <a:spcPts val="500"/>
              </a:spcBef>
            </a:pPr>
            <a:endParaRPr lang="en-US" sz="900" dirty="0"/>
          </a:p>
          <a:p>
            <a:pPr>
              <a:spcBef>
                <a:spcPts val="500"/>
              </a:spcBef>
            </a:pPr>
            <a:r>
              <a:rPr lang="en-US" sz="900" b="1" dirty="0"/>
              <a:t>Step 2: </a:t>
            </a:r>
            <a:r>
              <a:rPr lang="en-US" sz="900" dirty="0"/>
              <a:t>Click on the question mark icon in the top right hand corner.</a:t>
            </a:r>
          </a:p>
          <a:p>
            <a:pPr>
              <a:spcBef>
                <a:spcPts val="500"/>
              </a:spcBef>
            </a:pPr>
            <a:endParaRPr lang="en-US" sz="900" dirty="0"/>
          </a:p>
          <a:p>
            <a:pPr>
              <a:spcBef>
                <a:spcPts val="500"/>
              </a:spcBef>
            </a:pPr>
            <a:r>
              <a:rPr lang="en-US" sz="900" b="1" dirty="0"/>
              <a:t>Step 3</a:t>
            </a:r>
            <a:r>
              <a:rPr lang="en-US" sz="900" dirty="0"/>
              <a:t>:Click Explore the Help Center to be taken to articles and step by step instructions for Navigate360 features and workflows. View the </a:t>
            </a:r>
            <a:r>
              <a:rPr lang="en-US" sz="900" dirty="0">
                <a:hlinkClick r:id="rId2"/>
              </a:rPr>
              <a:t>Help Center Overview Video </a:t>
            </a:r>
            <a:r>
              <a:rPr lang="en-US" sz="900" dirty="0"/>
              <a:t>to get the most from its resources!</a:t>
            </a:r>
            <a:endParaRPr lang="en-US" sz="900" dirty="0">
              <a:ea typeface="Verdana"/>
            </a:endParaRPr>
          </a:p>
          <a:p>
            <a:pPr>
              <a:spcBef>
                <a:spcPts val="500"/>
              </a:spcBef>
            </a:pPr>
            <a:endParaRPr lang="en-US" sz="900" dirty="0"/>
          </a:p>
        </p:txBody>
      </p:sp>
      <p:grpSp>
        <p:nvGrpSpPr>
          <p:cNvPr id="11" name="Group 10">
            <a:extLst>
              <a:ext uri="{FF2B5EF4-FFF2-40B4-BE49-F238E27FC236}">
                <a16:creationId xmlns:a16="http://schemas.microsoft.com/office/drawing/2014/main" id="{ADAA48DD-9658-4AE4-80BC-47322B614481}"/>
              </a:ext>
            </a:extLst>
          </p:cNvPr>
          <p:cNvGrpSpPr/>
          <p:nvPr/>
        </p:nvGrpSpPr>
        <p:grpSpPr>
          <a:xfrm>
            <a:off x="368098" y="8455299"/>
            <a:ext cx="6849485" cy="609964"/>
            <a:chOff x="474757" y="7536509"/>
            <a:chExt cx="6849485" cy="609964"/>
          </a:xfrm>
        </p:grpSpPr>
        <p:sp>
          <p:nvSpPr>
            <p:cNvPr id="12" name="Rectangle 11">
              <a:extLst>
                <a:ext uri="{FF2B5EF4-FFF2-40B4-BE49-F238E27FC236}">
                  <a16:creationId xmlns:a16="http://schemas.microsoft.com/office/drawing/2014/main" id="{2AA61CC6-B0DA-48CE-9316-9F82FD3E78B0}"/>
                </a:ext>
              </a:extLst>
            </p:cNvPr>
            <p:cNvSpPr/>
            <p:nvPr/>
          </p:nvSpPr>
          <p:spPr bwMode="gray">
            <a:xfrm>
              <a:off x="474757" y="7536509"/>
              <a:ext cx="6849485" cy="609964"/>
            </a:xfrm>
            <a:prstGeom prst="rect">
              <a:avLst/>
            </a:prstGeom>
            <a:solidFill>
              <a:schemeClr val="accent5"/>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E2DFD57-DEE3-4DC3-B69E-C715B8CDACF7}"/>
                </a:ext>
              </a:extLst>
            </p:cNvPr>
            <p:cNvSpPr txBox="1"/>
            <p:nvPr/>
          </p:nvSpPr>
          <p:spPr bwMode="gray">
            <a:xfrm>
              <a:off x="548287" y="7689879"/>
              <a:ext cx="6702424" cy="303225"/>
            </a:xfrm>
            <a:prstGeom prst="rect">
              <a:avLst/>
            </a:prstGeom>
            <a:noFill/>
          </p:spPr>
          <p:txBody>
            <a:bodyPr wrap="square" lIns="0" tIns="0" rIns="0" bIns="0" rtlCol="0">
              <a:spAutoFit/>
            </a:bodyPr>
            <a:lstStyle/>
            <a:p>
              <a:pPr algn="ctr">
                <a:lnSpc>
                  <a:spcPct val="120000"/>
                </a:lnSpc>
                <a:spcBef>
                  <a:spcPts val="800"/>
                </a:spcBef>
              </a:pPr>
              <a:r>
                <a:rPr lang="en-US" dirty="0">
                  <a:solidFill>
                    <a:schemeClr val="bg1"/>
                  </a:solidFill>
                  <a:latin typeface="+mj-lt"/>
                  <a:ea typeface="Verdana" panose="020B0604030504040204" pitchFamily="34" charset="0"/>
                  <a:cs typeface="Times New Roman" panose="02020603050405020304" pitchFamily="18" charset="0"/>
                </a:rPr>
                <a:t>Additional Questions?  Email </a:t>
              </a:r>
              <a:r>
                <a:rPr lang="en-US" u="sng" dirty="0">
                  <a:solidFill>
                    <a:srgbClr val="FF0000"/>
                  </a:solidFill>
                  <a:highlight>
                    <a:srgbClr val="FFFF00"/>
                  </a:highlight>
                  <a:latin typeface="+mj-lt"/>
                </a:rPr>
                <a:t>xxx</a:t>
              </a:r>
              <a:r>
                <a:rPr lang="en-US" u="sng" dirty="0">
                  <a:solidFill>
                    <a:srgbClr val="FF0000"/>
                  </a:solidFill>
                  <a:latin typeface="+mj-lt"/>
                </a:rPr>
                <a:t> </a:t>
              </a:r>
              <a:r>
                <a:rPr lang="en-US" dirty="0">
                  <a:solidFill>
                    <a:schemeClr val="bg1"/>
                  </a:solidFill>
                  <a:latin typeface="+mj-lt"/>
                </a:rPr>
                <a:t>for support!</a:t>
              </a:r>
              <a:r>
                <a:rPr lang="en-US" dirty="0">
                  <a:solidFill>
                    <a:schemeClr val="bg1"/>
                  </a:solidFill>
                  <a:latin typeface="+mj-lt"/>
                  <a:ea typeface="Verdana" panose="020B0604030504040204" pitchFamily="34" charset="0"/>
                  <a:cs typeface="Times New Roman" panose="02020603050405020304" pitchFamily="18" charset="0"/>
                </a:rPr>
                <a:t> </a:t>
              </a:r>
              <a:endParaRPr lang="en-US" dirty="0">
                <a:solidFill>
                  <a:schemeClr val="bg1"/>
                </a:solidFill>
                <a:effectLst/>
                <a:latin typeface="+mj-lt"/>
                <a:ea typeface="Verdana" panose="020B0604030504040204" pitchFamily="34"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15A5B108-B7D7-4C61-84AA-9A231C7C9BF1}"/>
              </a:ext>
            </a:extLst>
          </p:cNvPr>
          <p:cNvGrpSpPr/>
          <p:nvPr/>
        </p:nvGrpSpPr>
        <p:grpSpPr>
          <a:xfrm>
            <a:off x="4323377" y="7593998"/>
            <a:ext cx="2855481" cy="412674"/>
            <a:chOff x="1129665" y="8534965"/>
            <a:chExt cx="2855481" cy="412674"/>
          </a:xfrm>
        </p:grpSpPr>
        <p:pic>
          <p:nvPicPr>
            <p:cNvPr id="18" name="Graphic 17" descr="Badge Question Mark with solid fill">
              <a:extLst>
                <a:ext uri="{FF2B5EF4-FFF2-40B4-BE49-F238E27FC236}">
                  <a16:creationId xmlns:a16="http://schemas.microsoft.com/office/drawing/2014/main" id="{C8EE3855-9B34-471F-884B-F76D3792D7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665" y="8557738"/>
              <a:ext cx="389901" cy="389901"/>
            </a:xfrm>
            <a:prstGeom prst="rect">
              <a:avLst/>
            </a:prstGeom>
          </p:spPr>
        </p:pic>
        <p:sp>
          <p:nvSpPr>
            <p:cNvPr id="19" name="TextBox 18">
              <a:extLst>
                <a:ext uri="{FF2B5EF4-FFF2-40B4-BE49-F238E27FC236}">
                  <a16:creationId xmlns:a16="http://schemas.microsoft.com/office/drawing/2014/main" id="{85A4371A-A4C7-4503-9755-51746E1D1E7E}"/>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5"/>
                </a:rPr>
                <a:t>Help Center</a:t>
              </a:r>
              <a:r>
                <a:rPr lang="en-US" sz="1000" b="1" dirty="0"/>
                <a:t>!</a:t>
              </a:r>
              <a:endParaRPr lang="en-US" sz="1000" b="1" dirty="0">
                <a:solidFill>
                  <a:schemeClr val="tx1"/>
                </a:solidFill>
              </a:endParaRPr>
            </a:p>
          </p:txBody>
        </p:sp>
        <p:sp>
          <p:nvSpPr>
            <p:cNvPr id="20" name="Rectangle 19">
              <a:extLst>
                <a:ext uri="{FF2B5EF4-FFF2-40B4-BE49-F238E27FC236}">
                  <a16:creationId xmlns:a16="http://schemas.microsoft.com/office/drawing/2014/main" id="{33FBFDAD-17F1-406A-8456-F49638DFD47F}"/>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87CFFE0-2F32-41CE-9D24-953C0E21BEF7}"/>
              </a:ext>
            </a:extLst>
          </p:cNvPr>
          <p:cNvSpPr txBox="1"/>
          <p:nvPr/>
        </p:nvSpPr>
        <p:spPr bwMode="gray">
          <a:xfrm>
            <a:off x="467394" y="7593998"/>
            <a:ext cx="2958500" cy="569387"/>
          </a:xfrm>
          <a:prstGeom prst="rect">
            <a:avLst/>
          </a:prstGeom>
          <a:noFill/>
        </p:spPr>
        <p:txBody>
          <a:bodyPr wrap="square" lIns="0" tIns="0" rIns="0" bIns="0" rtlCol="0">
            <a:spAutoFit/>
          </a:bodyPr>
          <a:lstStyle/>
          <a:p>
            <a:pPr>
              <a:spcBef>
                <a:spcPts val="500"/>
              </a:spcBef>
            </a:pPr>
            <a:r>
              <a:rPr lang="en-US" sz="1000" b="1" dirty="0">
                <a:solidFill>
                  <a:schemeClr val="accent6"/>
                </a:solidFill>
              </a:rPr>
              <a:t>Tip:</a:t>
            </a:r>
            <a:br>
              <a:rPr lang="en-US" sz="900" b="1" dirty="0">
                <a:solidFill>
                  <a:schemeClr val="accent6"/>
                </a:solidFill>
              </a:rPr>
            </a:br>
            <a:r>
              <a:rPr lang="en-US" sz="900" dirty="0">
                <a:solidFill>
                  <a:schemeClr val="tx1"/>
                </a:solidFill>
              </a:rPr>
              <a:t>Links to feature-specific articles in the Help Center are found at the bottom of each page of this document (look for this icon)</a:t>
            </a:r>
          </a:p>
        </p:txBody>
      </p:sp>
      <p:cxnSp>
        <p:nvCxnSpPr>
          <p:cNvPr id="23" name="Straight Arrow Connector 22">
            <a:extLst>
              <a:ext uri="{FF2B5EF4-FFF2-40B4-BE49-F238E27FC236}">
                <a16:creationId xmlns:a16="http://schemas.microsoft.com/office/drawing/2014/main" id="{CCBA9B47-0D01-4A5B-8377-3357F6A9BE45}"/>
              </a:ext>
            </a:extLst>
          </p:cNvPr>
          <p:cNvCxnSpPr/>
          <p:nvPr/>
        </p:nvCxnSpPr>
        <p:spPr bwMode="gray">
          <a:xfrm>
            <a:off x="3630179" y="7811721"/>
            <a:ext cx="583438"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4" name="Picture 3" descr="A screenshot of a computer&#10;&#10;Description automatically generated">
            <a:extLst>
              <a:ext uri="{FF2B5EF4-FFF2-40B4-BE49-F238E27FC236}">
                <a16:creationId xmlns:a16="http://schemas.microsoft.com/office/drawing/2014/main" id="{25BC44D9-861F-048A-94ED-417252637AB7}"/>
              </a:ext>
            </a:extLst>
          </p:cNvPr>
          <p:cNvPicPr>
            <a:picLocks noChangeAspect="1"/>
          </p:cNvPicPr>
          <p:nvPr/>
        </p:nvPicPr>
        <p:blipFill>
          <a:blip r:embed="rId6"/>
          <a:stretch>
            <a:fillRect/>
          </a:stretch>
        </p:blipFill>
        <p:spPr>
          <a:xfrm>
            <a:off x="973137" y="1736409"/>
            <a:ext cx="3328942" cy="2604135"/>
          </a:xfrm>
          <a:prstGeom prst="rect">
            <a:avLst/>
          </a:prstGeom>
          <a:ln>
            <a:solidFill>
              <a:schemeClr val="tx1">
                <a:lumMod val="20000"/>
                <a:lumOff val="80000"/>
              </a:schemeClr>
            </a:solidFill>
          </a:ln>
        </p:spPr>
      </p:pic>
      <p:pic>
        <p:nvPicPr>
          <p:cNvPr id="5" name="Picture 4" descr="A screenshot of a search engine&#10;&#10;Description automatically generated">
            <a:extLst>
              <a:ext uri="{FF2B5EF4-FFF2-40B4-BE49-F238E27FC236}">
                <a16:creationId xmlns:a16="http://schemas.microsoft.com/office/drawing/2014/main" id="{DD606F0D-CE26-2E60-ED64-8D5CFE813EC8}"/>
              </a:ext>
            </a:extLst>
          </p:cNvPr>
          <p:cNvPicPr>
            <a:picLocks noChangeAspect="1"/>
          </p:cNvPicPr>
          <p:nvPr/>
        </p:nvPicPr>
        <p:blipFill>
          <a:blip r:embed="rId7"/>
          <a:stretch>
            <a:fillRect/>
          </a:stretch>
        </p:blipFill>
        <p:spPr>
          <a:xfrm>
            <a:off x="1195753" y="4805919"/>
            <a:ext cx="5385976" cy="2564971"/>
          </a:xfrm>
          <a:prstGeom prst="rect">
            <a:avLst/>
          </a:prstGeom>
          <a:ln>
            <a:solidFill>
              <a:schemeClr val="tx1">
                <a:lumMod val="20000"/>
                <a:lumOff val="80000"/>
              </a:schemeClr>
            </a:solidFill>
          </a:ln>
        </p:spPr>
      </p:pic>
    </p:spTree>
    <p:extLst>
      <p:ext uri="{BB962C8B-B14F-4D97-AF65-F5344CB8AC3E}">
        <p14:creationId xmlns:p14="http://schemas.microsoft.com/office/powerpoint/2010/main" val="3371725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p:txBody>
          <a:bodyPr/>
          <a:lstStyle/>
          <a:p>
            <a:r>
              <a:rPr lang="en-US" b="1" dirty="0">
                <a:solidFill>
                  <a:schemeClr val="accent6"/>
                </a:solidFill>
              </a:rPr>
              <a:t>Availability</a:t>
            </a:r>
          </a:p>
        </p:txBody>
      </p:sp>
      <p:sp>
        <p:nvSpPr>
          <p:cNvPr id="6" name="Title 5"/>
          <p:cNvSpPr>
            <a:spLocks noGrp="1"/>
          </p:cNvSpPr>
          <p:nvPr>
            <p:ph type="title"/>
          </p:nvPr>
        </p:nvSpPr>
        <p:spPr>
          <a:xfrm>
            <a:off x="510382" y="742475"/>
            <a:ext cx="6751637" cy="249299"/>
          </a:xfrm>
        </p:spPr>
        <p:txBody>
          <a:bodyPr/>
          <a:lstStyle/>
          <a:p>
            <a:r>
              <a:rPr lang="en-US" sz="1800" dirty="0"/>
              <a:t>Appendix A: Setting Up Your Availability</a:t>
            </a:r>
          </a:p>
        </p:txBody>
      </p:sp>
      <p:sp>
        <p:nvSpPr>
          <p:cNvPr id="7" name="TextBox 6"/>
          <p:cNvSpPr txBox="1"/>
          <p:nvPr/>
        </p:nvSpPr>
        <p:spPr bwMode="gray">
          <a:xfrm>
            <a:off x="507999" y="1466850"/>
            <a:ext cx="6754019" cy="276999"/>
          </a:xfrm>
          <a:prstGeom prst="rect">
            <a:avLst/>
          </a:prstGeom>
          <a:noFill/>
        </p:spPr>
        <p:txBody>
          <a:bodyPr wrap="square" lIns="0" tIns="0" rIns="0" bIns="0" rtlCol="0">
            <a:spAutoFit/>
          </a:bodyPr>
          <a:lstStyle/>
          <a:p>
            <a:pPr>
              <a:spcBef>
                <a:spcPts val="500"/>
              </a:spcBef>
            </a:pPr>
            <a:r>
              <a:rPr lang="en-US" sz="900" dirty="0"/>
              <a:t>As a new user, the first thing you need to do is </a:t>
            </a:r>
            <a:r>
              <a:rPr lang="en-US" sz="900" i="1" dirty="0">
                <a:hlinkClick r:id="rId2"/>
              </a:rPr>
              <a:t>set up availability </a:t>
            </a:r>
            <a:r>
              <a:rPr lang="en-US" sz="900" dirty="0"/>
              <a:t>so that students can schedule appointments to see you. It is important to note that locations and services are created by institution administrators. </a:t>
            </a:r>
          </a:p>
        </p:txBody>
      </p:sp>
      <p:sp>
        <p:nvSpPr>
          <p:cNvPr id="9" name="TextBox 8"/>
          <p:cNvSpPr txBox="1"/>
          <p:nvPr/>
        </p:nvSpPr>
        <p:spPr bwMode="gray">
          <a:xfrm>
            <a:off x="3951145" y="3899411"/>
            <a:ext cx="3167527" cy="5660524"/>
          </a:xfrm>
          <a:prstGeom prst="rect">
            <a:avLst/>
          </a:prstGeom>
          <a:noFill/>
        </p:spPr>
        <p:txBody>
          <a:bodyPr wrap="square" lIns="0" tIns="0" rIns="0" bIns="0" rtlCol="0" anchor="t">
            <a:spAutoFit/>
          </a:bodyPr>
          <a:lstStyle/>
          <a:p>
            <a:pPr>
              <a:spcBef>
                <a:spcPts val="500"/>
              </a:spcBef>
            </a:pPr>
            <a:r>
              <a:rPr lang="en-US" sz="1000" b="1" dirty="0">
                <a:solidFill>
                  <a:schemeClr val="accent6"/>
                </a:solidFill>
              </a:rPr>
              <a:t>Add Time </a:t>
            </a:r>
            <a:r>
              <a:rPr lang="en-US" sz="1000" b="1" dirty="0"/>
              <a:t>- </a:t>
            </a:r>
          </a:p>
          <a:p>
            <a:pPr>
              <a:spcBef>
                <a:spcPts val="500"/>
              </a:spcBef>
              <a:spcAft>
                <a:spcPts val="800"/>
              </a:spcAft>
            </a:pPr>
            <a:r>
              <a:rPr lang="en-US" sz="900" b="1" dirty="0"/>
              <a:t>Step 1: </a:t>
            </a:r>
            <a:r>
              <a:rPr lang="en-US" sz="900" dirty="0"/>
              <a:t>Click the Add Time button in the Actions Menu</a:t>
            </a:r>
          </a:p>
          <a:p>
            <a:pPr>
              <a:spcBef>
                <a:spcPts val="500"/>
              </a:spcBef>
              <a:spcAft>
                <a:spcPts val="800"/>
              </a:spcAft>
            </a:pPr>
            <a:r>
              <a:rPr lang="en-US" sz="900" b="1" dirty="0"/>
              <a:t>Step 2: </a:t>
            </a:r>
            <a:r>
              <a:rPr lang="en-US" sz="900" dirty="0"/>
              <a:t>Select the days as well as start and end time in the </a:t>
            </a:r>
            <a:r>
              <a:rPr lang="en-US" sz="900" i="1" dirty="0"/>
              <a:t>From </a:t>
            </a:r>
            <a:r>
              <a:rPr lang="en-US" sz="900" dirty="0"/>
              <a:t>and </a:t>
            </a:r>
            <a:r>
              <a:rPr lang="en-US" sz="900" i="1" dirty="0"/>
              <a:t>To</a:t>
            </a:r>
            <a:r>
              <a:rPr lang="en-US" sz="900" dirty="0"/>
              <a:t> fields.</a:t>
            </a:r>
          </a:p>
          <a:p>
            <a:pPr>
              <a:spcBef>
                <a:spcPts val="500"/>
              </a:spcBef>
              <a:spcAft>
                <a:spcPts val="800"/>
              </a:spcAft>
            </a:pPr>
            <a:r>
              <a:rPr lang="en-US" sz="900" b="1" dirty="0"/>
              <a:t>Step 3: </a:t>
            </a:r>
            <a:r>
              <a:rPr lang="en-US" sz="900" dirty="0"/>
              <a:t>Set the length of the availability with the </a:t>
            </a:r>
            <a:r>
              <a:rPr lang="en-US" sz="900" i="1" dirty="0"/>
              <a:t>How Long Is this Availability Active? </a:t>
            </a:r>
            <a:r>
              <a:rPr lang="en-US" sz="900" dirty="0"/>
              <a:t>field.</a:t>
            </a:r>
          </a:p>
          <a:p>
            <a:pPr>
              <a:spcBef>
                <a:spcPts val="500"/>
              </a:spcBef>
              <a:spcAft>
                <a:spcPts val="800"/>
              </a:spcAft>
            </a:pPr>
            <a:r>
              <a:rPr lang="en-US" sz="900" b="1" dirty="0"/>
              <a:t>Step 4: </a:t>
            </a:r>
            <a:r>
              <a:rPr lang="en-US" sz="900" dirty="0"/>
              <a:t>If you want this availability added to your personal availability link, select </a:t>
            </a:r>
            <a:r>
              <a:rPr lang="en-US" sz="900" i="1" dirty="0"/>
              <a:t>Add This Availability to Your Personal Availability Link? </a:t>
            </a:r>
            <a:r>
              <a:rPr lang="en-US" sz="900" dirty="0"/>
              <a:t>You can put the personal availability link in an email or text or on a website. Students are taken to a scheduling workflow that has the staff/faculty’s chosen availabilities pre-filled. (</a:t>
            </a:r>
            <a:r>
              <a:rPr lang="en-US" sz="900" b="1" dirty="0"/>
              <a:t>Note</a:t>
            </a:r>
            <a:r>
              <a:rPr lang="en-US" sz="900" dirty="0"/>
              <a:t>: Personality Availability Link only works for regular Appointments, not for Drop-in’s and Campaigns) </a:t>
            </a:r>
          </a:p>
          <a:p>
            <a:pPr>
              <a:spcBef>
                <a:spcPts val="500"/>
              </a:spcBef>
              <a:spcAft>
                <a:spcPts val="800"/>
              </a:spcAft>
            </a:pPr>
            <a:r>
              <a:rPr lang="en-US" sz="900" b="1" dirty="0"/>
              <a:t>Step 5: </a:t>
            </a:r>
            <a:r>
              <a:rPr lang="en-US" sz="900" dirty="0"/>
              <a:t>Select your Availability types. You can choose more than one at a time. For example, an availability can be for both Drop-In and Appointments.</a:t>
            </a:r>
          </a:p>
          <a:p>
            <a:pPr>
              <a:spcBef>
                <a:spcPts val="500"/>
              </a:spcBef>
              <a:spcAft>
                <a:spcPts val="800"/>
              </a:spcAft>
            </a:pPr>
            <a:r>
              <a:rPr lang="en-US" sz="900" b="1" dirty="0"/>
              <a:t>Step 6: </a:t>
            </a:r>
            <a:r>
              <a:rPr lang="en-US" sz="900" dirty="0"/>
              <a:t>For Meeting Preference, select the applicable meeting modality. </a:t>
            </a:r>
          </a:p>
          <a:p>
            <a:pPr>
              <a:spcBef>
                <a:spcPts val="500"/>
              </a:spcBef>
              <a:spcAft>
                <a:spcPts val="800"/>
              </a:spcAft>
            </a:pPr>
            <a:r>
              <a:rPr lang="en-US" sz="900" b="1" dirty="0"/>
              <a:t>Step 7: </a:t>
            </a:r>
            <a:r>
              <a:rPr lang="en-US" sz="900" dirty="0"/>
              <a:t>For Care Unit, select appropriate functional area.</a:t>
            </a:r>
            <a:endParaRPr lang="en-US" sz="900" dirty="0">
              <a:highlight>
                <a:srgbClr val="FFFF00"/>
              </a:highlight>
              <a:ea typeface="Verdana"/>
            </a:endParaRPr>
          </a:p>
          <a:p>
            <a:pPr>
              <a:spcBef>
                <a:spcPts val="500"/>
              </a:spcBef>
              <a:spcAft>
                <a:spcPts val="800"/>
              </a:spcAft>
            </a:pPr>
            <a:r>
              <a:rPr lang="en-US" sz="900" b="1" dirty="0"/>
              <a:t>Step 8: </a:t>
            </a:r>
            <a:r>
              <a:rPr lang="en-US" sz="900" dirty="0"/>
              <a:t>Choose the location where you will be available.</a:t>
            </a:r>
          </a:p>
          <a:p>
            <a:pPr>
              <a:spcBef>
                <a:spcPts val="500"/>
              </a:spcBef>
              <a:spcAft>
                <a:spcPts val="800"/>
              </a:spcAft>
            </a:pPr>
            <a:r>
              <a:rPr lang="en-US" sz="900" b="1" dirty="0"/>
              <a:t>Step 9: </a:t>
            </a:r>
            <a:r>
              <a:rPr lang="en-US" sz="900" dirty="0"/>
              <a:t>Select services you can provide students during this availability. You must choose at least one service but can pick more.</a:t>
            </a:r>
          </a:p>
          <a:p>
            <a:pPr>
              <a:spcBef>
                <a:spcPts val="500"/>
              </a:spcBef>
            </a:pPr>
            <a:endParaRPr lang="en-US" sz="900" dirty="0"/>
          </a:p>
          <a:p>
            <a:pPr>
              <a:spcBef>
                <a:spcPts val="500"/>
              </a:spcBef>
            </a:pPr>
            <a:r>
              <a:rPr lang="en-US" sz="900" b="1" dirty="0"/>
              <a:t>Steps 10-14 continued on next page…</a:t>
            </a:r>
          </a:p>
        </p:txBody>
      </p:sp>
      <p:pic>
        <p:nvPicPr>
          <p:cNvPr id="14" name="Picture 13">
            <a:extLst>
              <a:ext uri="{FF2B5EF4-FFF2-40B4-BE49-F238E27FC236}">
                <a16:creationId xmlns:a16="http://schemas.microsoft.com/office/drawing/2014/main" id="{6CC60F50-7AAD-4493-BAAB-26ED11B0DD5C}"/>
              </a:ext>
            </a:extLst>
          </p:cNvPr>
          <p:cNvPicPr>
            <a:picLocks noChangeAspect="1"/>
          </p:cNvPicPr>
          <p:nvPr/>
        </p:nvPicPr>
        <p:blipFill>
          <a:blip r:embed="rId3"/>
          <a:stretch>
            <a:fillRect/>
          </a:stretch>
        </p:blipFill>
        <p:spPr>
          <a:xfrm>
            <a:off x="380673" y="1743849"/>
            <a:ext cx="6440044" cy="2183465"/>
          </a:xfrm>
          <a:prstGeom prst="rect">
            <a:avLst/>
          </a:prstGeom>
        </p:spPr>
      </p:pic>
      <p:pic>
        <p:nvPicPr>
          <p:cNvPr id="4" name="Picture 3">
            <a:extLst>
              <a:ext uri="{FF2B5EF4-FFF2-40B4-BE49-F238E27FC236}">
                <a16:creationId xmlns:a16="http://schemas.microsoft.com/office/drawing/2014/main" id="{A9FF2F8E-8D15-4672-BA19-EBFE001FF50B}"/>
              </a:ext>
            </a:extLst>
          </p:cNvPr>
          <p:cNvPicPr>
            <a:picLocks noChangeAspect="1"/>
          </p:cNvPicPr>
          <p:nvPr/>
        </p:nvPicPr>
        <p:blipFill>
          <a:blip r:embed="rId4"/>
          <a:stretch>
            <a:fillRect/>
          </a:stretch>
        </p:blipFill>
        <p:spPr>
          <a:xfrm>
            <a:off x="173197" y="3899411"/>
            <a:ext cx="3648059" cy="5189659"/>
          </a:xfrm>
          <a:prstGeom prst="rect">
            <a:avLst/>
          </a:prstGeom>
        </p:spPr>
      </p:pic>
    </p:spTree>
    <p:extLst>
      <p:ext uri="{BB962C8B-B14F-4D97-AF65-F5344CB8AC3E}">
        <p14:creationId xmlns:p14="http://schemas.microsoft.com/office/powerpoint/2010/main" val="3635273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0382" y="742475"/>
            <a:ext cx="6751637" cy="249299"/>
          </a:xfrm>
        </p:spPr>
        <p:txBody>
          <a:bodyPr/>
          <a:lstStyle/>
          <a:p>
            <a:r>
              <a:rPr lang="en-US" sz="1800" dirty="0"/>
              <a:t>Appendix A: Setting Up Your Availability</a:t>
            </a:r>
          </a:p>
        </p:txBody>
      </p:sp>
      <p:sp>
        <p:nvSpPr>
          <p:cNvPr id="7" name="TextBox 6"/>
          <p:cNvSpPr txBox="1"/>
          <p:nvPr/>
        </p:nvSpPr>
        <p:spPr bwMode="gray">
          <a:xfrm>
            <a:off x="3886200" y="1107389"/>
            <a:ext cx="3217333" cy="4380686"/>
          </a:xfrm>
          <a:prstGeom prst="rect">
            <a:avLst/>
          </a:prstGeom>
          <a:noFill/>
        </p:spPr>
        <p:txBody>
          <a:bodyPr wrap="square" lIns="0" tIns="0" rIns="0" bIns="0" rtlCol="0">
            <a:spAutoFit/>
          </a:bodyPr>
          <a:lstStyle/>
          <a:p>
            <a:pPr>
              <a:spcBef>
                <a:spcPts val="500"/>
              </a:spcBef>
            </a:pPr>
            <a:r>
              <a:rPr lang="en-US" sz="900" b="1" dirty="0"/>
              <a:t>Step 10: </a:t>
            </a:r>
            <a:r>
              <a:rPr lang="en-US" sz="900" dirty="0"/>
              <a:t>In the </a:t>
            </a:r>
            <a:r>
              <a:rPr lang="en-US" sz="900" i="1" dirty="0"/>
              <a:t>URL / Phone Number </a:t>
            </a:r>
            <a:r>
              <a:rPr lang="en-US" sz="900" dirty="0"/>
              <a:t>field, add your meeting link for your appointments. </a:t>
            </a:r>
            <a:endParaRPr lang="en-US" sz="900" b="1" dirty="0"/>
          </a:p>
          <a:p>
            <a:pPr>
              <a:spcBef>
                <a:spcPts val="500"/>
              </a:spcBef>
            </a:pPr>
            <a:r>
              <a:rPr lang="en-US" sz="900" b="1" dirty="0"/>
              <a:t>Step 11: </a:t>
            </a:r>
            <a:r>
              <a:rPr lang="en-US" sz="900" dirty="0"/>
              <a:t>Use the </a:t>
            </a:r>
            <a:r>
              <a:rPr lang="en-US" sz="900" i="1" dirty="0"/>
              <a:t>Special Instructions </a:t>
            </a:r>
            <a:r>
              <a:rPr lang="en-US" sz="900" dirty="0"/>
              <a:t>box to include additional details for students. </a:t>
            </a:r>
            <a:r>
              <a:rPr lang="en-US" sz="900" i="1" dirty="0"/>
              <a:t>(Example: We will use Zoom for our meeting, which you can access by using the link provided. Virtual meeting spaces allow us the flexibility to connect from various spaces. Please ensure the space you are in is conducive for such a meeting. I very much look forward to meeting with you!)</a:t>
            </a:r>
            <a:endParaRPr lang="en-US" sz="800" i="1" dirty="0"/>
          </a:p>
          <a:p>
            <a:pPr>
              <a:spcBef>
                <a:spcPts val="500"/>
              </a:spcBef>
            </a:pPr>
            <a:endParaRPr lang="en-US" sz="900" b="1" dirty="0"/>
          </a:p>
          <a:p>
            <a:pPr>
              <a:spcBef>
                <a:spcPts val="500"/>
              </a:spcBef>
            </a:pPr>
            <a:r>
              <a:rPr lang="en-US" sz="900" b="1" dirty="0"/>
              <a:t>Step 12</a:t>
            </a:r>
            <a:r>
              <a:rPr lang="en-US" sz="900" dirty="0"/>
              <a:t>: If you want to hold group appointments, you can specify the number </a:t>
            </a:r>
            <a:r>
              <a:rPr lang="en-US" sz="900" i="1" dirty="0"/>
              <a:t>under Max Number of Students per Appointment.</a:t>
            </a:r>
            <a:r>
              <a:rPr lang="en-US" sz="900" dirty="0"/>
              <a:t> Otherwise, you can leave is as 1 for one-on-one appointments. </a:t>
            </a:r>
          </a:p>
          <a:p>
            <a:pPr>
              <a:spcBef>
                <a:spcPts val="500"/>
              </a:spcBef>
            </a:pPr>
            <a:endParaRPr lang="en-US" sz="900" b="1" dirty="0"/>
          </a:p>
          <a:p>
            <a:pPr>
              <a:spcBef>
                <a:spcPts val="500"/>
              </a:spcBef>
            </a:pPr>
            <a:r>
              <a:rPr lang="en-US" sz="900" b="1" dirty="0"/>
              <a:t>Step 13: </a:t>
            </a:r>
            <a:r>
              <a:rPr lang="en-US" sz="900" dirty="0"/>
              <a:t>Click the Save button.</a:t>
            </a:r>
          </a:p>
          <a:p>
            <a:pPr>
              <a:spcBef>
                <a:spcPts val="500"/>
              </a:spcBef>
            </a:pPr>
            <a:endParaRPr lang="en-US" sz="900" dirty="0"/>
          </a:p>
          <a:p>
            <a:pPr>
              <a:spcBef>
                <a:spcPts val="500"/>
              </a:spcBef>
            </a:pPr>
            <a:r>
              <a:rPr lang="en-US" sz="900" b="1" dirty="0"/>
              <a:t>Step 14:  </a:t>
            </a:r>
            <a:r>
              <a:rPr lang="en-US" sz="900" dirty="0"/>
              <a:t>Repeat this process until all your availabilities have been defined.  </a:t>
            </a:r>
          </a:p>
          <a:p>
            <a:pPr marL="171450" indent="-171450">
              <a:spcBef>
                <a:spcPts val="500"/>
              </a:spcBef>
              <a:buFont typeface="Arial" panose="020B0604020202020204" pitchFamily="34" charset="0"/>
              <a:buChar char="•"/>
            </a:pPr>
            <a:r>
              <a:rPr lang="en-US" sz="900" dirty="0"/>
              <a:t>You can have as much availability as needed. </a:t>
            </a:r>
          </a:p>
          <a:p>
            <a:pPr marL="171450" indent="-171450">
              <a:spcBef>
                <a:spcPts val="500"/>
              </a:spcBef>
              <a:buFont typeface="Arial" panose="020B0604020202020204" pitchFamily="34" charset="0"/>
              <a:buChar char="•"/>
            </a:pPr>
            <a:r>
              <a:rPr lang="en-US" sz="900" dirty="0"/>
              <a:t>Creating multiple availabilities will enable you to set aside specific blocks for specific services (registration advising for example) or meeting types (drop ins vs. scheduled appointments)</a:t>
            </a:r>
          </a:p>
          <a:p>
            <a:pPr>
              <a:spcBef>
                <a:spcPts val="500"/>
              </a:spcBef>
            </a:pPr>
            <a:endParaRPr lang="en-US" sz="900" dirty="0"/>
          </a:p>
        </p:txBody>
      </p:sp>
      <p:sp>
        <p:nvSpPr>
          <p:cNvPr id="10" name="TextBox 9"/>
          <p:cNvSpPr txBox="1"/>
          <p:nvPr/>
        </p:nvSpPr>
        <p:spPr bwMode="gray">
          <a:xfrm>
            <a:off x="511969" y="5612062"/>
            <a:ext cx="6635486" cy="2385268"/>
          </a:xfrm>
          <a:prstGeom prst="rect">
            <a:avLst/>
          </a:prstGeom>
          <a:noFill/>
        </p:spPr>
        <p:txBody>
          <a:bodyPr wrap="square" lIns="0" tIns="0" rIns="0" bIns="0" rtlCol="0">
            <a:spAutoFit/>
          </a:bodyPr>
          <a:lstStyle/>
          <a:p>
            <a:pPr>
              <a:spcBef>
                <a:spcPts val="500"/>
              </a:spcBef>
            </a:pPr>
            <a:r>
              <a:rPr lang="en-US" sz="1000" b="1" u="sng" dirty="0"/>
              <a:t>Editing Availability: </a:t>
            </a:r>
          </a:p>
          <a:p>
            <a:pPr>
              <a:spcBef>
                <a:spcPts val="500"/>
              </a:spcBef>
            </a:pPr>
            <a:r>
              <a:rPr lang="en-US" sz="1000" dirty="0"/>
              <a:t> </a:t>
            </a:r>
          </a:p>
          <a:p>
            <a:pPr>
              <a:spcBef>
                <a:spcPts val="500"/>
              </a:spcBef>
            </a:pPr>
            <a:r>
              <a:rPr lang="en-US" sz="1000" b="1" dirty="0">
                <a:solidFill>
                  <a:schemeClr val="accent6"/>
                </a:solidFill>
              </a:rPr>
              <a:t>Copy Time </a:t>
            </a:r>
            <a:r>
              <a:rPr lang="en-US" sz="1000" dirty="0"/>
              <a:t>- to copy a time, select the time you would like to copy and then click the Copy Time button. The availabilities will be copied, and a dialog will open allowing you to make edits or to save your newly created availability. </a:t>
            </a:r>
            <a:br>
              <a:rPr lang="en-US" sz="1000" dirty="0"/>
            </a:br>
            <a:endParaRPr lang="en-US" sz="1000" dirty="0"/>
          </a:p>
          <a:p>
            <a:pPr>
              <a:spcBef>
                <a:spcPts val="500"/>
              </a:spcBef>
            </a:pPr>
            <a:r>
              <a:rPr lang="en-US" sz="1000" b="1" dirty="0">
                <a:solidFill>
                  <a:schemeClr val="accent6"/>
                </a:solidFill>
              </a:rPr>
              <a:t>Delete Time- </a:t>
            </a:r>
            <a:r>
              <a:rPr lang="en-US" sz="1000" dirty="0"/>
              <a:t>to delete your time, simply select the time and click the Delete Time button. </a:t>
            </a:r>
          </a:p>
          <a:p>
            <a:pPr>
              <a:spcBef>
                <a:spcPts val="500"/>
              </a:spcBef>
            </a:pPr>
            <a:endParaRPr lang="en-US" sz="1000" dirty="0"/>
          </a:p>
          <a:p>
            <a:pPr>
              <a:spcBef>
                <a:spcPts val="500"/>
              </a:spcBef>
            </a:pPr>
            <a:r>
              <a:rPr lang="en-US" sz="1000" b="1" dirty="0">
                <a:solidFill>
                  <a:schemeClr val="accent6"/>
                </a:solidFill>
              </a:rPr>
              <a:t>Group Appointments - </a:t>
            </a:r>
            <a:r>
              <a:rPr lang="en-US" sz="1000" dirty="0"/>
              <a:t>You can create availability for group appointments by indicating how many students are able to schedule into the same appointment (indicate specific number under “Max Number of Students per Appointment”)</a:t>
            </a:r>
            <a:br>
              <a:rPr lang="en-US" sz="1000" dirty="0"/>
            </a:br>
            <a:endParaRPr lang="en-US" sz="1000" dirty="0"/>
          </a:p>
          <a:p>
            <a:pPr>
              <a:spcBef>
                <a:spcPts val="500"/>
              </a:spcBef>
            </a:pPr>
            <a:r>
              <a:rPr lang="en-US" sz="1000" b="1" dirty="0">
                <a:solidFill>
                  <a:schemeClr val="accent6"/>
                </a:solidFill>
              </a:rPr>
              <a:t>Inactive availabilities </a:t>
            </a:r>
            <a:r>
              <a:rPr lang="en-US" sz="1000" dirty="0"/>
              <a:t>are highlighted in red in the Times Available grid.</a:t>
            </a:r>
          </a:p>
        </p:txBody>
      </p:sp>
      <p:sp>
        <p:nvSpPr>
          <p:cNvPr id="8" name="Rectangle 7">
            <a:extLst>
              <a:ext uri="{FF2B5EF4-FFF2-40B4-BE49-F238E27FC236}">
                <a16:creationId xmlns:a16="http://schemas.microsoft.com/office/drawing/2014/main" id="{C5139E60-F247-4B95-AC71-A070E7CDF2B0}"/>
              </a:ext>
            </a:extLst>
          </p:cNvPr>
          <p:cNvSpPr/>
          <p:nvPr/>
        </p:nvSpPr>
        <p:spPr bwMode="gray">
          <a:xfrm>
            <a:off x="357791" y="5496447"/>
            <a:ext cx="6868160" cy="29718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0C8BAF97-53D6-487B-9277-1E2E5AF7D807}"/>
              </a:ext>
            </a:extLst>
          </p:cNvPr>
          <p:cNvPicPr>
            <a:picLocks noChangeAspect="1"/>
          </p:cNvPicPr>
          <p:nvPr/>
        </p:nvPicPr>
        <p:blipFill>
          <a:blip r:embed="rId2"/>
          <a:stretch>
            <a:fillRect/>
          </a:stretch>
        </p:blipFill>
        <p:spPr>
          <a:xfrm>
            <a:off x="472355" y="1110586"/>
            <a:ext cx="2655670" cy="3182504"/>
          </a:xfrm>
          <a:prstGeom prst="rect">
            <a:avLst/>
          </a:prstGeom>
        </p:spPr>
      </p:pic>
      <p:grpSp>
        <p:nvGrpSpPr>
          <p:cNvPr id="9" name="Group 8">
            <a:extLst>
              <a:ext uri="{FF2B5EF4-FFF2-40B4-BE49-F238E27FC236}">
                <a16:creationId xmlns:a16="http://schemas.microsoft.com/office/drawing/2014/main" id="{5D058A70-015C-4318-BC90-387BD316AC3A}"/>
              </a:ext>
            </a:extLst>
          </p:cNvPr>
          <p:cNvGrpSpPr/>
          <p:nvPr/>
        </p:nvGrpSpPr>
        <p:grpSpPr>
          <a:xfrm>
            <a:off x="4406538" y="8744674"/>
            <a:ext cx="2855481" cy="412674"/>
            <a:chOff x="1129665" y="8534965"/>
            <a:chExt cx="2855481" cy="412674"/>
          </a:xfrm>
        </p:grpSpPr>
        <p:pic>
          <p:nvPicPr>
            <p:cNvPr id="12" name="Graphic 11" descr="Badge Question Mark with solid fill">
              <a:extLst>
                <a:ext uri="{FF2B5EF4-FFF2-40B4-BE49-F238E27FC236}">
                  <a16:creationId xmlns:a16="http://schemas.microsoft.com/office/drawing/2014/main" id="{1057A033-98B0-432E-9D79-05140AE068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9665" y="8557738"/>
              <a:ext cx="389901" cy="389901"/>
            </a:xfrm>
            <a:prstGeom prst="rect">
              <a:avLst/>
            </a:prstGeom>
          </p:spPr>
        </p:pic>
        <p:sp>
          <p:nvSpPr>
            <p:cNvPr id="13" name="TextBox 12">
              <a:extLst>
                <a:ext uri="{FF2B5EF4-FFF2-40B4-BE49-F238E27FC236}">
                  <a16:creationId xmlns:a16="http://schemas.microsoft.com/office/drawing/2014/main" id="{6D42320D-CCD4-4599-B617-A2C46EEABDC1}"/>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5"/>
                </a:rPr>
                <a:t>Help Center</a:t>
              </a:r>
              <a:r>
                <a:rPr lang="en-US" sz="1000" b="1" dirty="0"/>
                <a:t>!</a:t>
              </a:r>
              <a:endParaRPr lang="en-US" sz="1000" b="1" dirty="0">
                <a:solidFill>
                  <a:schemeClr val="tx1"/>
                </a:solidFill>
              </a:endParaRPr>
            </a:p>
          </p:txBody>
        </p:sp>
        <p:sp>
          <p:nvSpPr>
            <p:cNvPr id="14" name="Rectangle 13">
              <a:extLst>
                <a:ext uri="{FF2B5EF4-FFF2-40B4-BE49-F238E27FC236}">
                  <a16:creationId xmlns:a16="http://schemas.microsoft.com/office/drawing/2014/main" id="{C1FFBFD7-1D3F-46BE-BCC3-B43FBE354BEF}"/>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25424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0382" y="742475"/>
            <a:ext cx="6751637" cy="249299"/>
          </a:xfrm>
        </p:spPr>
        <p:txBody>
          <a:bodyPr/>
          <a:lstStyle/>
          <a:p>
            <a:r>
              <a:rPr lang="en-US" sz="1800" dirty="0"/>
              <a:t>Appendix A: Setting Up Your Availability &amp; Target Hours</a:t>
            </a:r>
          </a:p>
        </p:txBody>
      </p:sp>
      <p:sp>
        <p:nvSpPr>
          <p:cNvPr id="7" name="TextBox 6"/>
          <p:cNvSpPr txBox="1"/>
          <p:nvPr/>
        </p:nvSpPr>
        <p:spPr bwMode="gray">
          <a:xfrm>
            <a:off x="3886200" y="1263193"/>
            <a:ext cx="3217333" cy="3229089"/>
          </a:xfrm>
          <a:prstGeom prst="rect">
            <a:avLst/>
          </a:prstGeom>
          <a:noFill/>
        </p:spPr>
        <p:txBody>
          <a:bodyPr wrap="square" lIns="0" tIns="0" rIns="0" bIns="0" rtlCol="0">
            <a:spAutoFit/>
          </a:bodyPr>
          <a:lstStyle/>
          <a:p>
            <a:pPr>
              <a:spcBef>
                <a:spcPts val="500"/>
              </a:spcBef>
            </a:pPr>
            <a:r>
              <a:rPr lang="en-US" sz="900" dirty="0"/>
              <a:t>Target Hours allow staff to restrict the number of hours in which they can be scheduled for appointments via Student Scheduler.</a:t>
            </a:r>
            <a:endParaRPr lang="en-US" sz="900" b="1" dirty="0"/>
          </a:p>
          <a:p>
            <a:pPr marL="171450" indent="-171450">
              <a:spcBef>
                <a:spcPts val="500"/>
              </a:spcBef>
              <a:buFont typeface="Arial" panose="020B0604020202020204" pitchFamily="34" charset="0"/>
              <a:buChar char="•"/>
            </a:pPr>
            <a:r>
              <a:rPr lang="en-US" sz="900" dirty="0"/>
              <a:t>Staff set their Target Hours in the </a:t>
            </a:r>
            <a:r>
              <a:rPr lang="en-US" sz="900" b="1" dirty="0"/>
              <a:t>Scheduling Target Hours</a:t>
            </a:r>
            <a:r>
              <a:rPr lang="en-US" sz="900" dirty="0"/>
              <a:t> section. </a:t>
            </a:r>
          </a:p>
          <a:p>
            <a:pPr marL="171450" indent="-171450">
              <a:spcBef>
                <a:spcPts val="500"/>
              </a:spcBef>
              <a:buFont typeface="Arial" panose="020B0604020202020204" pitchFamily="34" charset="0"/>
              <a:buChar char="•"/>
            </a:pPr>
            <a:r>
              <a:rPr lang="en-US" sz="900" dirty="0"/>
              <a:t>Target Hours have two aspects:</a:t>
            </a:r>
          </a:p>
          <a:p>
            <a:pPr marL="685800" lvl="1" indent="-228600">
              <a:spcBef>
                <a:spcPts val="500"/>
              </a:spcBef>
              <a:buFont typeface="+mj-lt"/>
              <a:buAutoNum type="arabicPeriod"/>
            </a:pPr>
            <a:r>
              <a:rPr lang="en-US" sz="900" b="1" i="1" dirty="0"/>
              <a:t>Target Hours Per Week: </a:t>
            </a:r>
            <a:r>
              <a:rPr lang="en-US" sz="900" dirty="0"/>
              <a:t>This is the maximum number of hours per week in which they can be scheduled for an appointment. (You can set this between 1-168 hours.)</a:t>
            </a:r>
          </a:p>
          <a:p>
            <a:pPr marL="685800" lvl="1" indent="-228600">
              <a:spcBef>
                <a:spcPts val="500"/>
              </a:spcBef>
              <a:buFont typeface="+mj-lt"/>
              <a:buAutoNum type="arabicPeriod"/>
            </a:pPr>
            <a:r>
              <a:rPr lang="en-US" sz="900" b="1" i="1" dirty="0"/>
              <a:t>Block scheduling for the week when target is hit: </a:t>
            </a:r>
            <a:r>
              <a:rPr lang="en-US" sz="900" dirty="0"/>
              <a:t>If selected (and hours have been reached), the staff member will no longer be available to students for appointments for the remainder of the week.</a:t>
            </a:r>
          </a:p>
          <a:p>
            <a:pPr marL="171450" indent="-171450">
              <a:spcBef>
                <a:spcPts val="500"/>
              </a:spcBef>
              <a:buFont typeface="Arial" panose="020B0604020202020204" pitchFamily="34" charset="0"/>
              <a:buChar char="•"/>
            </a:pPr>
            <a:r>
              <a:rPr lang="en-US" sz="900" b="1" dirty="0"/>
              <a:t>Note: </a:t>
            </a:r>
            <a:r>
              <a:rPr lang="en-US" sz="900" dirty="0"/>
              <a:t>Target Hours are calculated against all Services, Locations, and Care Units. Your Leadership Team will provide clarification on how this feature should be used. </a:t>
            </a:r>
          </a:p>
        </p:txBody>
      </p:sp>
      <p:pic>
        <p:nvPicPr>
          <p:cNvPr id="3" name="Picture 2">
            <a:extLst>
              <a:ext uri="{FF2B5EF4-FFF2-40B4-BE49-F238E27FC236}">
                <a16:creationId xmlns:a16="http://schemas.microsoft.com/office/drawing/2014/main" id="{1CD673B5-43B0-4BEF-832F-241F9D15AE9C}"/>
              </a:ext>
            </a:extLst>
          </p:cNvPr>
          <p:cNvPicPr>
            <a:picLocks noChangeAspect="1"/>
          </p:cNvPicPr>
          <p:nvPr/>
        </p:nvPicPr>
        <p:blipFill>
          <a:blip r:embed="rId2"/>
          <a:stretch>
            <a:fillRect/>
          </a:stretch>
        </p:blipFill>
        <p:spPr>
          <a:xfrm>
            <a:off x="510382" y="1263193"/>
            <a:ext cx="3070918" cy="3298760"/>
          </a:xfrm>
          <a:prstGeom prst="rect">
            <a:avLst/>
          </a:prstGeom>
          <a:effectLst>
            <a:outerShdw blurRad="63500" sx="102000" sy="102000" algn="ctr" rotWithShape="0">
              <a:prstClr val="black">
                <a:alpha val="40000"/>
              </a:prstClr>
            </a:outerShdw>
          </a:effectLst>
        </p:spPr>
      </p:pic>
      <p:pic>
        <p:nvPicPr>
          <p:cNvPr id="16" name="Picture 15">
            <a:extLst>
              <a:ext uri="{FF2B5EF4-FFF2-40B4-BE49-F238E27FC236}">
                <a16:creationId xmlns:a16="http://schemas.microsoft.com/office/drawing/2014/main" id="{13F89156-3BC6-4100-B92E-7622292E3733}"/>
              </a:ext>
            </a:extLst>
          </p:cNvPr>
          <p:cNvPicPr>
            <a:picLocks noChangeAspect="1"/>
          </p:cNvPicPr>
          <p:nvPr/>
        </p:nvPicPr>
        <p:blipFill>
          <a:blip r:embed="rId3"/>
          <a:stretch>
            <a:fillRect/>
          </a:stretch>
        </p:blipFill>
        <p:spPr>
          <a:xfrm>
            <a:off x="960625" y="5029200"/>
            <a:ext cx="2170431" cy="176966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73208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Integrating Your Calendar</a:t>
            </a:r>
          </a:p>
        </p:txBody>
      </p:sp>
      <p:sp>
        <p:nvSpPr>
          <p:cNvPr id="6" name="Title 5"/>
          <p:cNvSpPr>
            <a:spLocks noGrp="1"/>
          </p:cNvSpPr>
          <p:nvPr>
            <p:ph type="title"/>
          </p:nvPr>
        </p:nvSpPr>
        <p:spPr>
          <a:xfrm>
            <a:off x="510382" y="742475"/>
            <a:ext cx="6751637" cy="249299"/>
          </a:xfrm>
        </p:spPr>
        <p:txBody>
          <a:bodyPr/>
          <a:lstStyle/>
          <a:p>
            <a:r>
              <a:rPr lang="en-US" sz="1800" dirty="0"/>
              <a:t>Appendix B: Sync Your Outlook Calendar</a:t>
            </a:r>
          </a:p>
        </p:txBody>
      </p:sp>
      <p:sp>
        <p:nvSpPr>
          <p:cNvPr id="7" name="TextBox 6"/>
          <p:cNvSpPr txBox="1"/>
          <p:nvPr/>
        </p:nvSpPr>
        <p:spPr bwMode="gray">
          <a:xfrm>
            <a:off x="553926" y="1492976"/>
            <a:ext cx="6754019" cy="415498"/>
          </a:xfrm>
          <a:prstGeom prst="rect">
            <a:avLst/>
          </a:prstGeom>
          <a:noFill/>
        </p:spPr>
        <p:txBody>
          <a:bodyPr wrap="square" lIns="0" tIns="0" rIns="0" bIns="0" rtlCol="0" anchor="t">
            <a:spAutoFit/>
          </a:bodyPr>
          <a:lstStyle/>
          <a:p>
            <a:pPr>
              <a:spcBef>
                <a:spcPts val="500"/>
              </a:spcBef>
            </a:pPr>
            <a:r>
              <a:rPr lang="en-US" sz="900" dirty="0"/>
              <a:t>The availability you set up within Navigate360 dictates students’ ability to schedule appointments with you. You have the added option to integrate your calendar with the Navigate360 platform to pull in Free/Busy times from your personal calendar and push appointments scheduled in Navigate360 to your personal calendar. </a:t>
            </a:r>
          </a:p>
        </p:txBody>
      </p:sp>
      <p:sp>
        <p:nvSpPr>
          <p:cNvPr id="9" name="TextBox 8"/>
          <p:cNvSpPr txBox="1"/>
          <p:nvPr/>
        </p:nvSpPr>
        <p:spPr bwMode="gray">
          <a:xfrm>
            <a:off x="553926" y="2238605"/>
            <a:ext cx="6754019" cy="4752583"/>
          </a:xfrm>
          <a:prstGeom prst="rect">
            <a:avLst/>
          </a:prstGeom>
          <a:noFill/>
        </p:spPr>
        <p:txBody>
          <a:bodyPr wrap="square" lIns="0" tIns="0" rIns="0" bIns="0" rtlCol="0" anchor="t">
            <a:spAutoFit/>
          </a:bodyPr>
          <a:lstStyle/>
          <a:p>
            <a:pPr marL="228600" indent="-228600">
              <a:spcBef>
                <a:spcPts val="500"/>
              </a:spcBef>
              <a:buAutoNum type="arabicPeriod"/>
            </a:pPr>
            <a:r>
              <a:rPr lang="en-US" sz="900" dirty="0"/>
              <a:t>Toggle to the calendar page within Navigate360 using the calendar icon on the left side toolbar. </a:t>
            </a:r>
          </a:p>
          <a:p>
            <a:pPr marL="228600" indent="-228600">
              <a:spcBef>
                <a:spcPts val="500"/>
              </a:spcBef>
              <a:buAutoNum type="arabicPeriod"/>
            </a:pPr>
            <a:r>
              <a:rPr lang="en-US" sz="900" dirty="0"/>
              <a:t>Select Settings and Sync on the top right side of the page </a:t>
            </a:r>
          </a:p>
          <a:p>
            <a:pPr marL="228600" indent="-228600">
              <a:spcBef>
                <a:spcPts val="500"/>
              </a:spcBef>
              <a:buAutoNum type="arabicPeriod"/>
            </a:pPr>
            <a:r>
              <a:rPr lang="en-US" sz="900" dirty="0">
                <a:hlinkClick r:id="rId2"/>
              </a:rPr>
              <a:t>Click Setup Sync</a:t>
            </a:r>
            <a:r>
              <a:rPr lang="en-US" sz="900" dirty="0"/>
              <a:t>.  You will see a “Your school prefers to use Office 365 sync” banner on Calendar with a “Use Office 365…” button to begin the setup.</a:t>
            </a: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br>
              <a:rPr lang="en-US" sz="900" dirty="0"/>
            </a:br>
            <a:endParaRPr lang="en-US" sz="900" dirty="0"/>
          </a:p>
          <a:p>
            <a:pPr marL="228600" indent="-228600">
              <a:spcBef>
                <a:spcPts val="500"/>
              </a:spcBef>
              <a:buAutoNum type="arabicPeriod"/>
            </a:pPr>
            <a:r>
              <a:rPr lang="en-US" sz="900" dirty="0"/>
              <a:t>Upon clicking the button, you will be routed to login.microsoftonline.com. If the you are not already signed into Office 365, you will be prompted to sign in.</a:t>
            </a:r>
          </a:p>
          <a:p>
            <a:pPr marL="228600" indent="-228600">
              <a:spcBef>
                <a:spcPts val="500"/>
              </a:spcBef>
              <a:buAutoNum type="arabicPeriod"/>
            </a:pPr>
            <a:r>
              <a:rPr lang="en-US" sz="900" dirty="0"/>
              <a:t>After signing in, Office 365 will ask you to grant permission for the application to access your calendar. Pressing “Accept” will authorize and begin the syncing.</a:t>
            </a:r>
          </a:p>
          <a:p>
            <a:pPr marL="228600" indent="-228600">
              <a:spcBef>
                <a:spcPts val="500"/>
              </a:spcBef>
              <a:buAutoNum type="arabicPeriod"/>
            </a:pPr>
            <a:endParaRPr lang="en-US" sz="900" dirty="0"/>
          </a:p>
        </p:txBody>
      </p:sp>
      <p:sp>
        <p:nvSpPr>
          <p:cNvPr id="14" name="TextBox 13"/>
          <p:cNvSpPr txBox="1"/>
          <p:nvPr/>
        </p:nvSpPr>
        <p:spPr bwMode="gray">
          <a:xfrm>
            <a:off x="4097954" y="7321319"/>
            <a:ext cx="3309620" cy="1790234"/>
          </a:xfrm>
          <a:prstGeom prst="rect">
            <a:avLst/>
          </a:prstGeom>
          <a:noFill/>
        </p:spPr>
        <p:txBody>
          <a:bodyPr wrap="square" lIns="0" tIns="0" rIns="0" bIns="0" rtlCol="0" anchor="t">
            <a:spAutoFit/>
          </a:bodyPr>
          <a:lstStyle/>
          <a:p>
            <a:pPr>
              <a:spcBef>
                <a:spcPts val="500"/>
              </a:spcBef>
            </a:pPr>
            <a:r>
              <a:rPr lang="en-US" sz="900" dirty="0"/>
              <a:t>The browser will return to the Calendar Integrations page. The “Exchange Integration” tab will no longer appear. The “Office365 Integration” tab will now show the timestamp for the last successful sync (or any applicable error message) and will include options for you to Retry or Disconnect the sync as needed.</a:t>
            </a:r>
          </a:p>
          <a:p>
            <a:pPr>
              <a:spcBef>
                <a:spcPts val="500"/>
              </a:spcBef>
            </a:pPr>
            <a:endParaRPr lang="en-US" sz="900" dirty="0"/>
          </a:p>
          <a:p>
            <a:pPr>
              <a:spcBef>
                <a:spcPts val="500"/>
              </a:spcBef>
            </a:pPr>
            <a:r>
              <a:rPr lang="en-US" sz="900" dirty="0"/>
              <a:t>The Two-Way Sync will enable that any agenda item created from Navigate360 will sync back to your Outlook Calendar. All existing events and events that are created from your Outlook Calendar will be shown as ‘Busy’ in Navigate360</a:t>
            </a:r>
            <a:endParaRPr lang="en-US" sz="900" dirty="0">
              <a:ea typeface="Verdana"/>
            </a:endParaRPr>
          </a:p>
        </p:txBody>
      </p:sp>
      <p:pic>
        <p:nvPicPr>
          <p:cNvPr id="13" name="Picture 12" descr="Successful Calendar Sync message">
            <a:extLst>
              <a:ext uri="{FF2B5EF4-FFF2-40B4-BE49-F238E27FC236}">
                <a16:creationId xmlns:a16="http://schemas.microsoft.com/office/drawing/2014/main" id="{CBE96C43-39ED-4563-B566-25AD7E95241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1315" y="7073436"/>
            <a:ext cx="3309620" cy="2286000"/>
          </a:xfrm>
          <a:prstGeom prst="rect">
            <a:avLst/>
          </a:prstGeom>
          <a:noFill/>
        </p:spPr>
      </p:pic>
      <p:pic>
        <p:nvPicPr>
          <p:cNvPr id="10" name="Picture 9" descr="Outlook sync options screen">
            <a:extLst>
              <a:ext uri="{FF2B5EF4-FFF2-40B4-BE49-F238E27FC236}">
                <a16:creationId xmlns:a16="http://schemas.microsoft.com/office/drawing/2014/main" id="{DA1E54F7-6402-4BE7-9B5B-7C959DAB54C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87091" y="3004363"/>
            <a:ext cx="4798218" cy="2991312"/>
          </a:xfrm>
          <a:prstGeom prst="rect">
            <a:avLst/>
          </a:prstGeom>
          <a:noFill/>
          <a:ln>
            <a:noFill/>
          </a:ln>
        </p:spPr>
      </p:pic>
      <p:grpSp>
        <p:nvGrpSpPr>
          <p:cNvPr id="11" name="Group 10">
            <a:extLst>
              <a:ext uri="{FF2B5EF4-FFF2-40B4-BE49-F238E27FC236}">
                <a16:creationId xmlns:a16="http://schemas.microsoft.com/office/drawing/2014/main" id="{1BA9C843-ADDC-48BA-A90A-764F46AB5E48}"/>
              </a:ext>
            </a:extLst>
          </p:cNvPr>
          <p:cNvGrpSpPr/>
          <p:nvPr/>
        </p:nvGrpSpPr>
        <p:grpSpPr>
          <a:xfrm>
            <a:off x="4452464" y="9153099"/>
            <a:ext cx="2855481" cy="412674"/>
            <a:chOff x="1129665" y="8534965"/>
            <a:chExt cx="2855481" cy="412674"/>
          </a:xfrm>
        </p:grpSpPr>
        <p:pic>
          <p:nvPicPr>
            <p:cNvPr id="12" name="Graphic 11" descr="Badge Question Mark with solid fill">
              <a:extLst>
                <a:ext uri="{FF2B5EF4-FFF2-40B4-BE49-F238E27FC236}">
                  <a16:creationId xmlns:a16="http://schemas.microsoft.com/office/drawing/2014/main" id="{A68BA425-5828-480F-9C25-4FFCFA0ABB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9665" y="8557738"/>
              <a:ext cx="389901" cy="389901"/>
            </a:xfrm>
            <a:prstGeom prst="rect">
              <a:avLst/>
            </a:prstGeom>
          </p:spPr>
        </p:pic>
        <p:sp>
          <p:nvSpPr>
            <p:cNvPr id="15" name="TextBox 14">
              <a:extLst>
                <a:ext uri="{FF2B5EF4-FFF2-40B4-BE49-F238E27FC236}">
                  <a16:creationId xmlns:a16="http://schemas.microsoft.com/office/drawing/2014/main" id="{42CCFD7F-2C85-4B60-BFBA-364A61676996}"/>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7"/>
                </a:rPr>
                <a:t>Help Center</a:t>
              </a:r>
              <a:r>
                <a:rPr lang="en-US" sz="1000" b="1" dirty="0"/>
                <a:t>!</a:t>
              </a:r>
              <a:endParaRPr lang="en-US" sz="1000" b="1" dirty="0">
                <a:solidFill>
                  <a:schemeClr val="tx1"/>
                </a:solidFill>
              </a:endParaRPr>
            </a:p>
          </p:txBody>
        </p:sp>
        <p:sp>
          <p:nvSpPr>
            <p:cNvPr id="16" name="Rectangle 15">
              <a:extLst>
                <a:ext uri="{FF2B5EF4-FFF2-40B4-BE49-F238E27FC236}">
                  <a16:creationId xmlns:a16="http://schemas.microsoft.com/office/drawing/2014/main" id="{F2FA1C9C-5863-422A-A61D-1C067A4441A1}"/>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6763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Integrating Your Calendar</a:t>
            </a:r>
          </a:p>
        </p:txBody>
      </p:sp>
      <p:sp>
        <p:nvSpPr>
          <p:cNvPr id="3" name="Text Placeholder 2"/>
          <p:cNvSpPr>
            <a:spLocks noGrp="1"/>
          </p:cNvSpPr>
          <p:nvPr>
            <p:ph type="body" sz="quarter" idx="29"/>
          </p:nvPr>
        </p:nvSpPr>
        <p:spPr/>
        <p:txBody>
          <a:bodyPr/>
          <a:lstStyle/>
          <a:p>
            <a:endParaRPr lang="en-US"/>
          </a:p>
        </p:txBody>
      </p:sp>
      <p:sp>
        <p:nvSpPr>
          <p:cNvPr id="6" name="Title 5"/>
          <p:cNvSpPr>
            <a:spLocks noGrp="1"/>
          </p:cNvSpPr>
          <p:nvPr>
            <p:ph type="title"/>
          </p:nvPr>
        </p:nvSpPr>
        <p:spPr>
          <a:xfrm>
            <a:off x="510382" y="742475"/>
            <a:ext cx="6751637" cy="249299"/>
          </a:xfrm>
        </p:spPr>
        <p:txBody>
          <a:bodyPr/>
          <a:lstStyle/>
          <a:p>
            <a:r>
              <a:rPr lang="en-US" sz="1800" dirty="0"/>
              <a:t>Appendix B: Sync Your Google Calendar</a:t>
            </a:r>
          </a:p>
        </p:txBody>
      </p:sp>
      <p:sp>
        <p:nvSpPr>
          <p:cNvPr id="7" name="TextBox 6"/>
          <p:cNvSpPr txBox="1"/>
          <p:nvPr/>
        </p:nvSpPr>
        <p:spPr bwMode="gray">
          <a:xfrm>
            <a:off x="553927" y="1942153"/>
            <a:ext cx="6664548" cy="415498"/>
          </a:xfrm>
          <a:prstGeom prst="rect">
            <a:avLst/>
          </a:prstGeom>
          <a:noFill/>
        </p:spPr>
        <p:txBody>
          <a:bodyPr wrap="square" lIns="0" tIns="0" rIns="0" bIns="0" rtlCol="0" anchor="t">
            <a:spAutoFit/>
          </a:bodyPr>
          <a:lstStyle/>
          <a:p>
            <a:pPr>
              <a:spcBef>
                <a:spcPts val="500"/>
              </a:spcBef>
            </a:pPr>
            <a:r>
              <a:rPr lang="en-US" sz="900" dirty="0"/>
              <a:t>The availability you set up within Navigate360 dictates students’ ability to schedule appointments with you. You have the added option to integrate your calendar with the Navigate360 platform to pull in Free/Busy times from your personal calendar and push appointments scheduled in Navigate360 to your personal calendar. </a:t>
            </a:r>
          </a:p>
        </p:txBody>
      </p:sp>
      <p:sp>
        <p:nvSpPr>
          <p:cNvPr id="9" name="TextBox 8"/>
          <p:cNvSpPr txBox="1"/>
          <p:nvPr/>
        </p:nvSpPr>
        <p:spPr bwMode="gray">
          <a:xfrm>
            <a:off x="1036855" y="2559074"/>
            <a:ext cx="2260527" cy="2782813"/>
          </a:xfrm>
          <a:prstGeom prst="rect">
            <a:avLst/>
          </a:prstGeom>
          <a:noFill/>
        </p:spPr>
        <p:txBody>
          <a:bodyPr wrap="square" lIns="0" tIns="0" rIns="0" bIns="0" rtlCol="0">
            <a:spAutoFit/>
          </a:bodyPr>
          <a:lstStyle/>
          <a:p>
            <a:pPr>
              <a:spcBef>
                <a:spcPts val="500"/>
              </a:spcBef>
            </a:pPr>
            <a:r>
              <a:rPr lang="en-US" sz="900" b="1" dirty="0"/>
              <a:t>Step 1</a:t>
            </a:r>
            <a:r>
              <a:rPr lang="en-US" sz="900" dirty="0"/>
              <a:t>: Click on the Calendar Icon on the left side toolbar (third icon from the top).  </a:t>
            </a:r>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r>
              <a:rPr lang="en-US" sz="900" b="1" dirty="0"/>
              <a:t>Step 2</a:t>
            </a:r>
            <a:r>
              <a:rPr lang="en-US" sz="900" dirty="0"/>
              <a:t>: Click “</a:t>
            </a:r>
            <a:r>
              <a:rPr lang="en-US" sz="900" dirty="0">
                <a:hlinkClick r:id="rId2"/>
              </a:rPr>
              <a:t>Settings and Sync</a:t>
            </a:r>
            <a:r>
              <a:rPr lang="en-US" sz="900" dirty="0"/>
              <a:t>” in the upper right-hand corner</a:t>
            </a:r>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endParaRPr lang="en-US" sz="900" dirty="0"/>
          </a:p>
          <a:p>
            <a:pPr>
              <a:spcBef>
                <a:spcPts val="500"/>
              </a:spcBef>
            </a:pPr>
            <a:r>
              <a:rPr lang="en-US" sz="900" b="1" dirty="0"/>
              <a:t>Step 3</a:t>
            </a:r>
            <a:r>
              <a:rPr lang="en-US" sz="900" dirty="0"/>
              <a:t>: Click “Setup Sync…”</a:t>
            </a:r>
          </a:p>
        </p:txBody>
      </p:sp>
      <p:sp>
        <p:nvSpPr>
          <p:cNvPr id="14" name="TextBox 13"/>
          <p:cNvSpPr txBox="1"/>
          <p:nvPr/>
        </p:nvSpPr>
        <p:spPr bwMode="gray">
          <a:xfrm>
            <a:off x="553926" y="6217302"/>
            <a:ext cx="6621005" cy="1310615"/>
          </a:xfrm>
          <a:prstGeom prst="rect">
            <a:avLst/>
          </a:prstGeom>
          <a:noFill/>
        </p:spPr>
        <p:txBody>
          <a:bodyPr wrap="square" lIns="0" tIns="0" rIns="0" bIns="0" rtlCol="0" anchor="t">
            <a:spAutoFit/>
          </a:bodyPr>
          <a:lstStyle/>
          <a:p>
            <a:pPr>
              <a:spcBef>
                <a:spcPts val="500"/>
              </a:spcBef>
            </a:pPr>
            <a:r>
              <a:rPr lang="en-US" sz="900" dirty="0"/>
              <a:t>You can now sync your calendar by clicking the “Google Calendar” button.  You will be prompted to complete the sync from your Gmail account confirming your request to sync.  Click “Allow”.  You will then be relocated back to Navigate360.  Click on the drop down for “</a:t>
            </a:r>
            <a:r>
              <a:rPr lang="en-US" sz="900" b="1" dirty="0"/>
              <a:t>calendar for two-way sync</a:t>
            </a:r>
            <a:r>
              <a:rPr lang="en-US" sz="900" dirty="0"/>
              <a:t>” and select your Gmail address. Finally, click the “Save and Update” button.  This should complete your calendar sync. Please log into Gmail to view your calendar and compare it against the calendar within Navigate360. You can reach out to your Business Analyst for any technical questions. You can also reach out to your Dedicated Consultant for management and use of the calendar from a functional aspect. </a:t>
            </a:r>
          </a:p>
          <a:p>
            <a:pPr>
              <a:spcBef>
                <a:spcPts val="500"/>
              </a:spcBef>
            </a:pPr>
            <a:r>
              <a:rPr lang="en-US" sz="900" dirty="0"/>
              <a:t>The Two-Way Sync will enable that any agenda item created from the platform will sync back to your Google Calendar. All existing events and events that are created from Google Calendar will be shown as ‘Busy.’</a:t>
            </a:r>
          </a:p>
        </p:txBody>
      </p:sp>
      <p:pic>
        <p:nvPicPr>
          <p:cNvPr id="15" name="Picture 14">
            <a:extLst>
              <a:ext uri="{FF2B5EF4-FFF2-40B4-BE49-F238E27FC236}">
                <a16:creationId xmlns:a16="http://schemas.microsoft.com/office/drawing/2014/main" id="{9F84582C-A54F-4D34-8320-BB0E4F2D7F81}"/>
              </a:ext>
            </a:extLst>
          </p:cNvPr>
          <p:cNvPicPr>
            <a:picLocks noChangeAspect="1"/>
          </p:cNvPicPr>
          <p:nvPr/>
        </p:nvPicPr>
        <p:blipFill>
          <a:blip r:embed="rId3"/>
          <a:stretch>
            <a:fillRect/>
          </a:stretch>
        </p:blipFill>
        <p:spPr>
          <a:xfrm>
            <a:off x="1380691" y="7634329"/>
            <a:ext cx="5011019" cy="1773534"/>
          </a:xfrm>
          <a:prstGeom prst="rect">
            <a:avLst/>
          </a:prstGeom>
          <a:ln>
            <a:solidFill>
              <a:schemeClr val="accent1"/>
            </a:solidFill>
          </a:ln>
        </p:spPr>
      </p:pic>
      <p:pic>
        <p:nvPicPr>
          <p:cNvPr id="16" name="Picture 15">
            <a:extLst>
              <a:ext uri="{FF2B5EF4-FFF2-40B4-BE49-F238E27FC236}">
                <a16:creationId xmlns:a16="http://schemas.microsoft.com/office/drawing/2014/main" id="{A67C99BF-38F0-45AA-B79E-6EB5115F9F9D}"/>
              </a:ext>
            </a:extLst>
          </p:cNvPr>
          <p:cNvPicPr>
            <a:picLocks noChangeAspect="1"/>
          </p:cNvPicPr>
          <p:nvPr/>
        </p:nvPicPr>
        <p:blipFill>
          <a:blip r:embed="rId4"/>
          <a:stretch>
            <a:fillRect/>
          </a:stretch>
        </p:blipFill>
        <p:spPr>
          <a:xfrm>
            <a:off x="3767318" y="5037463"/>
            <a:ext cx="2751465" cy="999728"/>
          </a:xfrm>
          <a:prstGeom prst="rect">
            <a:avLst/>
          </a:prstGeom>
          <a:ln>
            <a:solidFill>
              <a:schemeClr val="accent3">
                <a:lumMod val="60000"/>
                <a:lumOff val="40000"/>
              </a:schemeClr>
            </a:solidFill>
          </a:ln>
        </p:spPr>
      </p:pic>
      <p:pic>
        <p:nvPicPr>
          <p:cNvPr id="5" name="Picture 4">
            <a:extLst>
              <a:ext uri="{FF2B5EF4-FFF2-40B4-BE49-F238E27FC236}">
                <a16:creationId xmlns:a16="http://schemas.microsoft.com/office/drawing/2014/main" id="{483CF91D-29D2-4DA9-A1A9-556173C0D652}"/>
              </a:ext>
            </a:extLst>
          </p:cNvPr>
          <p:cNvPicPr>
            <a:picLocks noChangeAspect="1"/>
          </p:cNvPicPr>
          <p:nvPr/>
        </p:nvPicPr>
        <p:blipFill>
          <a:blip r:embed="rId5"/>
          <a:stretch>
            <a:fillRect/>
          </a:stretch>
        </p:blipFill>
        <p:spPr>
          <a:xfrm>
            <a:off x="3767318" y="3882600"/>
            <a:ext cx="2751465" cy="966731"/>
          </a:xfrm>
          <a:prstGeom prst="rect">
            <a:avLst/>
          </a:prstGeom>
          <a:ln>
            <a:solidFill>
              <a:schemeClr val="accent3">
                <a:lumMod val="60000"/>
                <a:lumOff val="40000"/>
              </a:schemeClr>
            </a:solidFill>
          </a:ln>
        </p:spPr>
      </p:pic>
      <p:sp>
        <p:nvSpPr>
          <p:cNvPr id="17" name="Rectangle 16">
            <a:extLst>
              <a:ext uri="{FF2B5EF4-FFF2-40B4-BE49-F238E27FC236}">
                <a16:creationId xmlns:a16="http://schemas.microsoft.com/office/drawing/2014/main" id="{3433E78A-0B36-44AE-8FA8-E414A63502D1}"/>
              </a:ext>
            </a:extLst>
          </p:cNvPr>
          <p:cNvSpPr/>
          <p:nvPr/>
        </p:nvSpPr>
        <p:spPr bwMode="gray">
          <a:xfrm>
            <a:off x="553926" y="1503525"/>
            <a:ext cx="6664548" cy="302927"/>
          </a:xfrm>
          <a:prstGeom prst="rect">
            <a:avLst/>
          </a:prstGeom>
          <a:solidFill>
            <a:srgbClr val="FFFF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accent4"/>
                </a:solidFill>
              </a:rPr>
              <a:t>PLEASE ONLY SYNC YOUR CALENDAR IN THE PRODUCTION SITE</a:t>
            </a:r>
          </a:p>
        </p:txBody>
      </p:sp>
      <p:pic>
        <p:nvPicPr>
          <p:cNvPr id="11" name="Picture 10">
            <a:extLst>
              <a:ext uri="{FF2B5EF4-FFF2-40B4-BE49-F238E27FC236}">
                <a16:creationId xmlns:a16="http://schemas.microsoft.com/office/drawing/2014/main" id="{6E344422-B2D2-44A3-B33A-117593FD2FB7}"/>
              </a:ext>
            </a:extLst>
          </p:cNvPr>
          <p:cNvPicPr>
            <a:picLocks noChangeAspect="1"/>
          </p:cNvPicPr>
          <p:nvPr/>
        </p:nvPicPr>
        <p:blipFill>
          <a:blip r:embed="rId6"/>
          <a:stretch>
            <a:fillRect/>
          </a:stretch>
        </p:blipFill>
        <p:spPr>
          <a:xfrm>
            <a:off x="3767318" y="2467435"/>
            <a:ext cx="2751465" cy="1220215"/>
          </a:xfrm>
          <a:prstGeom prst="rect">
            <a:avLst/>
          </a:prstGeom>
        </p:spPr>
      </p:pic>
    </p:spTree>
    <p:extLst>
      <p:ext uri="{BB962C8B-B14F-4D97-AF65-F5344CB8AC3E}">
        <p14:creationId xmlns:p14="http://schemas.microsoft.com/office/powerpoint/2010/main" val="458143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Integrating Your Calendar</a:t>
            </a:r>
          </a:p>
        </p:txBody>
      </p:sp>
      <p:sp>
        <p:nvSpPr>
          <p:cNvPr id="3" name="Text Placeholder 2"/>
          <p:cNvSpPr>
            <a:spLocks noGrp="1"/>
          </p:cNvSpPr>
          <p:nvPr>
            <p:ph type="body" sz="quarter" idx="29"/>
          </p:nvPr>
        </p:nvSpPr>
        <p:spPr/>
        <p:txBody>
          <a:bodyPr/>
          <a:lstStyle/>
          <a:p>
            <a:endParaRPr lang="en-US"/>
          </a:p>
        </p:txBody>
      </p:sp>
      <p:sp>
        <p:nvSpPr>
          <p:cNvPr id="6" name="Title 5"/>
          <p:cNvSpPr>
            <a:spLocks noGrp="1"/>
          </p:cNvSpPr>
          <p:nvPr>
            <p:ph type="title"/>
          </p:nvPr>
        </p:nvSpPr>
        <p:spPr>
          <a:xfrm>
            <a:off x="510382" y="742475"/>
            <a:ext cx="6751637" cy="249299"/>
          </a:xfrm>
        </p:spPr>
        <p:txBody>
          <a:bodyPr/>
          <a:lstStyle/>
          <a:p>
            <a:r>
              <a:rPr lang="en-US" sz="1800" dirty="0"/>
              <a:t>Appendix B: Sync Your Outlook Calendar</a:t>
            </a:r>
          </a:p>
        </p:txBody>
      </p:sp>
      <p:sp>
        <p:nvSpPr>
          <p:cNvPr id="5" name="Rectangle 3">
            <a:extLst>
              <a:ext uri="{FF2B5EF4-FFF2-40B4-BE49-F238E27FC236}">
                <a16:creationId xmlns:a16="http://schemas.microsoft.com/office/drawing/2014/main" id="{EED6BD03-223C-4619-AAE8-89E22B54863C}"/>
              </a:ext>
            </a:extLst>
          </p:cNvPr>
          <p:cNvSpPr>
            <a:spLocks noChangeArrowheads="1"/>
          </p:cNvSpPr>
          <p:nvPr/>
        </p:nvSpPr>
        <p:spPr bwMode="auto">
          <a:xfrm>
            <a:off x="0" y="3678233"/>
            <a:ext cx="6932688" cy="24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a:lnSpc>
                <a:spcPct val="120000"/>
              </a:lnSpc>
              <a:spcBef>
                <a:spcPts val="800"/>
              </a:spcBef>
              <a:spcAft>
                <a:spcPts val="0"/>
              </a:spcAft>
            </a:pPr>
            <a:r>
              <a:rPr lang="en-US" sz="900" dirty="0">
                <a:solidFill>
                  <a:srgbClr val="333E48"/>
                </a:solidFill>
                <a:effectLst/>
                <a:latin typeface="Verdana" panose="020B0604030504040204" pitchFamily="34" charset="0"/>
                <a:ea typeface="Verdana" panose="020B0604030504040204" pitchFamily="34" charset="0"/>
                <a:cs typeface="Times New Roman" panose="02020603050405020304" pitchFamily="18" charset="0"/>
              </a:rPr>
              <a:t>If you log in successfully, you see a page requesting permissions.</a:t>
            </a:r>
          </a:p>
        </p:txBody>
      </p:sp>
      <p:pic>
        <p:nvPicPr>
          <p:cNvPr id="10" name="Picture 9" descr="Microsoft login and authorization page, telling user to pick an account">
            <a:extLst>
              <a:ext uri="{FF2B5EF4-FFF2-40B4-BE49-F238E27FC236}">
                <a16:creationId xmlns:a16="http://schemas.microsoft.com/office/drawing/2014/main" id="{BDFA1500-72FF-42BE-B51B-7A4BB972529A}"/>
              </a:ext>
            </a:extLst>
          </p:cNvPr>
          <p:cNvPicPr/>
          <p:nvPr/>
        </p:nvPicPr>
        <p:blipFill rotWithShape="1">
          <a:blip r:embed="rId2" cstate="print">
            <a:extLst>
              <a:ext uri="{28A0092B-C50C-407E-A947-70E740481C1C}">
                <a14:useLocalDpi xmlns:a14="http://schemas.microsoft.com/office/drawing/2010/main" val="0"/>
              </a:ext>
            </a:extLst>
          </a:blip>
          <a:srcRect l="12619" t="31756" r="16419"/>
          <a:stretch/>
        </p:blipFill>
        <p:spPr bwMode="auto">
          <a:xfrm>
            <a:off x="1530841" y="1428922"/>
            <a:ext cx="4211955" cy="2089785"/>
          </a:xfrm>
          <a:prstGeom prst="rect">
            <a:avLst/>
          </a:prstGeom>
          <a:noFill/>
          <a:ln>
            <a:solidFill>
              <a:schemeClr val="tx1"/>
            </a:solidFill>
          </a:ln>
          <a:extLst>
            <a:ext uri="{53640926-AAD7-44D8-BBD7-CCE9431645EC}">
              <a14:shadowObscured xmlns:a14="http://schemas.microsoft.com/office/drawing/2010/main"/>
            </a:ext>
          </a:extLst>
        </p:spPr>
      </p:pic>
      <p:pic>
        <p:nvPicPr>
          <p:cNvPr id="12" name="Picture 11" descr="Microsoft page requesting permissions to initiate calendar sync">
            <a:extLst>
              <a:ext uri="{FF2B5EF4-FFF2-40B4-BE49-F238E27FC236}">
                <a16:creationId xmlns:a16="http://schemas.microsoft.com/office/drawing/2014/main" id="{10FBF0E1-C78E-4379-B270-1CBF0C95EBFA}"/>
              </a:ext>
            </a:extLst>
          </p:cNvPr>
          <p:cNvPicPr/>
          <p:nvPr/>
        </p:nvPicPr>
        <p:blipFill rotWithShape="1">
          <a:blip r:embed="rId3" cstate="print">
            <a:extLst>
              <a:ext uri="{28A0092B-C50C-407E-A947-70E740481C1C}">
                <a14:useLocalDpi xmlns:a14="http://schemas.microsoft.com/office/drawing/2010/main" val="0"/>
              </a:ext>
            </a:extLst>
          </a:blip>
          <a:srcRect l="3110" t="19910" r="3100"/>
          <a:stretch/>
        </p:blipFill>
        <p:spPr bwMode="auto">
          <a:xfrm>
            <a:off x="850120" y="3971668"/>
            <a:ext cx="5573395" cy="2660015"/>
          </a:xfrm>
          <a:prstGeom prst="rect">
            <a:avLst/>
          </a:prstGeom>
          <a:noFill/>
          <a:ln>
            <a:solidFill>
              <a:schemeClr val="tx1"/>
            </a:solidFill>
          </a:ln>
          <a:extLst>
            <a:ext uri="{53640926-AAD7-44D8-BBD7-CCE9431645EC}">
              <a14:shadowObscured xmlns:a14="http://schemas.microsoft.com/office/drawing/2010/main"/>
            </a:ext>
          </a:extLst>
        </p:spPr>
      </p:pic>
      <p:sp>
        <p:nvSpPr>
          <p:cNvPr id="15" name="TextBox 14">
            <a:extLst>
              <a:ext uri="{FF2B5EF4-FFF2-40B4-BE49-F238E27FC236}">
                <a16:creationId xmlns:a16="http://schemas.microsoft.com/office/drawing/2014/main" id="{31385A26-4357-4568-81E0-15EF4F2C16D3}"/>
              </a:ext>
            </a:extLst>
          </p:cNvPr>
          <p:cNvSpPr txBox="1"/>
          <p:nvPr/>
        </p:nvSpPr>
        <p:spPr bwMode="gray">
          <a:xfrm>
            <a:off x="-168568" y="6810986"/>
            <a:ext cx="7269823" cy="407099"/>
          </a:xfrm>
          <a:prstGeom prst="rect">
            <a:avLst/>
          </a:prstGeom>
          <a:noFill/>
        </p:spPr>
        <p:txBody>
          <a:bodyPr wrap="square" lIns="91440" tIns="45720" rIns="91440" bIns="45720" anchor="t">
            <a:spAutoFit/>
          </a:bodyPr>
          <a:lstStyle/>
          <a:p>
            <a:pPr marL="457200" marR="0">
              <a:lnSpc>
                <a:spcPct val="120000"/>
              </a:lnSpc>
              <a:spcBef>
                <a:spcPts val="800"/>
              </a:spcBef>
              <a:spcAft>
                <a:spcPts val="0"/>
              </a:spcAft>
            </a:pPr>
            <a:r>
              <a:rPr lang="en-US" sz="900" dirty="0">
                <a:solidFill>
                  <a:srgbClr val="333E48"/>
                </a:solidFill>
                <a:effectLst/>
                <a:latin typeface="Verdana"/>
                <a:ea typeface="Verdana"/>
                <a:cs typeface="Times New Roman"/>
              </a:rPr>
              <a:t>Select </a:t>
            </a:r>
            <a:r>
              <a:rPr lang="en-US" sz="900" b="1" dirty="0">
                <a:solidFill>
                  <a:srgbClr val="333E48"/>
                </a:solidFill>
                <a:effectLst/>
                <a:latin typeface="Verdana"/>
                <a:ea typeface="Verdana"/>
                <a:cs typeface="Times New Roman"/>
              </a:rPr>
              <a:t>Accept</a:t>
            </a:r>
            <a:r>
              <a:rPr lang="en-US" sz="900" dirty="0">
                <a:solidFill>
                  <a:srgbClr val="333E48"/>
                </a:solidFill>
                <a:effectLst/>
                <a:latin typeface="Verdana"/>
                <a:ea typeface="Verdana"/>
                <a:cs typeface="Times New Roman"/>
              </a:rPr>
              <a:t>. The page redirects to the </a:t>
            </a:r>
            <a:r>
              <a:rPr lang="en-US" sz="900" dirty="0">
                <a:solidFill>
                  <a:srgbClr val="333E48"/>
                </a:solidFill>
                <a:latin typeface="Verdana"/>
                <a:ea typeface="Verdana"/>
                <a:cs typeface="Times New Roman"/>
              </a:rPr>
              <a:t>Navigate360</a:t>
            </a:r>
            <a:r>
              <a:rPr lang="en-US" sz="900" dirty="0">
                <a:solidFill>
                  <a:srgbClr val="333E48"/>
                </a:solidFill>
                <a:effectLst/>
                <a:latin typeface="Verdana"/>
                <a:ea typeface="Verdana"/>
                <a:cs typeface="Times New Roman"/>
              </a:rPr>
              <a:t> Calendar Settings page, with a success message and information about the sync on display.</a:t>
            </a:r>
          </a:p>
        </p:txBody>
      </p:sp>
      <p:pic>
        <p:nvPicPr>
          <p:cNvPr id="16" name="Picture 15" descr="Calendar Settings page after a successful sync with the latest version of Office365.">
            <a:extLst>
              <a:ext uri="{FF2B5EF4-FFF2-40B4-BE49-F238E27FC236}">
                <a16:creationId xmlns:a16="http://schemas.microsoft.com/office/drawing/2014/main" id="{E2C33781-08FF-48DE-B4DD-81ABA463A9F4}"/>
              </a:ext>
            </a:extLst>
          </p:cNvPr>
          <p:cNvPicPr/>
          <p:nvPr/>
        </p:nvPicPr>
        <p:blipFill rotWithShape="1">
          <a:blip r:embed="rId4">
            <a:extLst>
              <a:ext uri="{28A0092B-C50C-407E-A947-70E740481C1C}">
                <a14:useLocalDpi xmlns:a14="http://schemas.microsoft.com/office/drawing/2010/main" val="0"/>
              </a:ext>
            </a:extLst>
          </a:blip>
          <a:srcRect l="5086" t="9114" b="20903"/>
          <a:stretch/>
        </p:blipFill>
        <p:spPr bwMode="auto">
          <a:xfrm>
            <a:off x="850120" y="7280380"/>
            <a:ext cx="5626735" cy="2314575"/>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5557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510382" y="1110761"/>
            <a:ext cx="6751637" cy="200055"/>
          </a:xfrm>
        </p:spPr>
        <p:txBody>
          <a:bodyPr/>
          <a:lstStyle/>
          <a:p>
            <a:r>
              <a:rPr lang="en-US" b="1" dirty="0">
                <a:solidFill>
                  <a:schemeClr val="accent6"/>
                </a:solidFill>
              </a:rPr>
              <a:t>Communicating with Students</a:t>
            </a:r>
          </a:p>
        </p:txBody>
      </p:sp>
      <p:sp>
        <p:nvSpPr>
          <p:cNvPr id="6" name="Title 5"/>
          <p:cNvSpPr>
            <a:spLocks noGrp="1"/>
          </p:cNvSpPr>
          <p:nvPr>
            <p:ph type="title"/>
          </p:nvPr>
        </p:nvSpPr>
        <p:spPr>
          <a:xfrm>
            <a:off x="510382" y="742475"/>
            <a:ext cx="6751637" cy="249299"/>
          </a:xfrm>
        </p:spPr>
        <p:txBody>
          <a:bodyPr/>
          <a:lstStyle/>
          <a:p>
            <a:r>
              <a:rPr lang="en-US" sz="1800" dirty="0"/>
              <a:t>Appendix C: Mass Email and Text a Group of Students</a:t>
            </a:r>
          </a:p>
        </p:txBody>
      </p:sp>
      <p:sp>
        <p:nvSpPr>
          <p:cNvPr id="7" name="TextBox 6"/>
          <p:cNvSpPr txBox="1"/>
          <p:nvPr/>
        </p:nvSpPr>
        <p:spPr bwMode="gray">
          <a:xfrm>
            <a:off x="553926" y="1492976"/>
            <a:ext cx="6754019" cy="2769989"/>
          </a:xfrm>
          <a:prstGeom prst="rect">
            <a:avLst/>
          </a:prstGeom>
          <a:noFill/>
        </p:spPr>
        <p:txBody>
          <a:bodyPr wrap="square" lIns="0" tIns="0" rIns="0" bIns="0" rtlCol="0" anchor="t">
            <a:spAutoFit/>
          </a:bodyPr>
          <a:lstStyle/>
          <a:p>
            <a:pPr marL="0" marR="0"/>
            <a:r>
              <a:rPr lang="en-US" sz="900" dirty="0">
                <a:solidFill>
                  <a:srgbClr val="4F5861"/>
                </a:solidFill>
                <a:ea typeface="Times New Roman" panose="02020603050405020304" pitchFamily="18" charset="0"/>
              </a:rPr>
              <a:t>Navigate360</a:t>
            </a:r>
            <a:r>
              <a:rPr lang="en-US" sz="900" dirty="0">
                <a:solidFill>
                  <a:srgbClr val="4F5861"/>
                </a:solidFill>
                <a:effectLst/>
                <a:ea typeface="Times New Roman" panose="02020603050405020304" pitchFamily="18" charset="0"/>
              </a:rPr>
              <a:t> provides both </a:t>
            </a:r>
            <a:r>
              <a:rPr lang="en-US" sz="900" b="1" dirty="0">
                <a:solidFill>
                  <a:srgbClr val="4F5861"/>
                </a:solidFill>
                <a:effectLst/>
                <a:ea typeface="Times New Roman" panose="02020603050405020304" pitchFamily="18" charset="0"/>
                <a:hlinkClick r:id="rId2"/>
              </a:rPr>
              <a:t>email</a:t>
            </a:r>
            <a:r>
              <a:rPr lang="en-US" sz="900" dirty="0">
                <a:solidFill>
                  <a:srgbClr val="4F5861"/>
                </a:solidFill>
                <a:effectLst/>
                <a:ea typeface="Times New Roman" panose="02020603050405020304" pitchFamily="18" charset="0"/>
                <a:hlinkClick r:id="rId2"/>
              </a:rPr>
              <a:t> and </a:t>
            </a:r>
            <a:r>
              <a:rPr lang="en-US" sz="900" b="1" dirty="0">
                <a:solidFill>
                  <a:srgbClr val="4F5861"/>
                </a:solidFill>
                <a:effectLst/>
                <a:ea typeface="Times New Roman" panose="02020603050405020304" pitchFamily="18" charset="0"/>
                <a:hlinkClick r:id="rId2"/>
              </a:rPr>
              <a:t>text messaging</a:t>
            </a:r>
            <a:r>
              <a:rPr lang="en-US" sz="900" dirty="0">
                <a:solidFill>
                  <a:srgbClr val="4F5861"/>
                </a:solidFill>
                <a:effectLst/>
                <a:ea typeface="Times New Roman" panose="02020603050405020304" pitchFamily="18" charset="0"/>
                <a:hlinkClick r:id="rId2"/>
              </a:rPr>
              <a:t> </a:t>
            </a:r>
            <a:r>
              <a:rPr lang="en-US" sz="900" dirty="0">
                <a:solidFill>
                  <a:srgbClr val="4F5861"/>
                </a:solidFill>
                <a:effectLst/>
                <a:ea typeface="Times New Roman" panose="02020603050405020304" pitchFamily="18" charset="0"/>
              </a:rPr>
              <a:t>for faculty and staff to communicate with students, either individually or </a:t>
            </a:r>
            <a:r>
              <a:rPr lang="en-US" sz="900" dirty="0" err="1">
                <a:solidFill>
                  <a:srgbClr val="4F5861"/>
                </a:solidFill>
                <a:effectLst/>
                <a:ea typeface="Times New Roman" panose="02020603050405020304" pitchFamily="18" charset="0"/>
              </a:rPr>
              <a:t>en</a:t>
            </a:r>
            <a:r>
              <a:rPr lang="en-US" sz="900" dirty="0">
                <a:solidFill>
                  <a:srgbClr val="4F5861"/>
                </a:solidFill>
                <a:effectLst/>
                <a:ea typeface="Times New Roman" panose="02020603050405020304" pitchFamily="18" charset="0"/>
              </a:rPr>
              <a:t> masse. Communicating with students through the platform creates records of those communication which can be accessible by other staff or faculty on your campus. In addition, it allows for a quick and easy way to communicate with more than one student at once.</a:t>
            </a:r>
            <a:endParaRPr lang="en-US" sz="900" dirty="0">
              <a:effectLst/>
              <a:ea typeface="Times New Roman" panose="02020603050405020304" pitchFamily="18" charset="0"/>
            </a:endParaRPr>
          </a:p>
          <a:p>
            <a:pPr marL="0" marR="0"/>
            <a:endParaRPr lang="en-US" sz="900" dirty="0">
              <a:solidFill>
                <a:srgbClr val="4F5861"/>
              </a:solidFill>
              <a:effectLst/>
              <a:ea typeface="Times New Roman" panose="02020603050405020304" pitchFamily="18" charset="0"/>
            </a:endParaRPr>
          </a:p>
          <a:p>
            <a:pPr marL="0" marR="0"/>
            <a:r>
              <a:rPr lang="en-US" sz="900" dirty="0">
                <a:solidFill>
                  <a:srgbClr val="4F5861"/>
                </a:solidFill>
                <a:effectLst/>
                <a:ea typeface="Times New Roman" panose="02020603050405020304" pitchFamily="18" charset="0"/>
              </a:rPr>
              <a:t>Any faculty or staff member will only be able to view communications in which they have the proper permissions. Permissions allow users to either view only their own communications with students, or to view all communications with students. If you are unsure who can view your communications, contact your Application Administrator.</a:t>
            </a:r>
            <a:endParaRPr lang="en-US" sz="900" dirty="0">
              <a:effectLst/>
              <a:ea typeface="Times New Roman" panose="02020603050405020304" pitchFamily="18" charset="0"/>
            </a:endParaRPr>
          </a:p>
          <a:p>
            <a:pPr marL="0" marR="0"/>
            <a:endParaRPr lang="en-US" sz="900" b="1" dirty="0">
              <a:solidFill>
                <a:srgbClr val="4F5861"/>
              </a:solidFill>
              <a:effectLst/>
              <a:ea typeface="Times New Roman" panose="02020603050405020304" pitchFamily="18" charset="0"/>
            </a:endParaRPr>
          </a:p>
          <a:p>
            <a:pPr marL="0" marR="0"/>
            <a:r>
              <a:rPr lang="en-US" sz="900" b="1" dirty="0">
                <a:solidFill>
                  <a:srgbClr val="4F5861"/>
                </a:solidFill>
                <a:effectLst/>
                <a:ea typeface="Times New Roman" panose="02020603050405020304" pitchFamily="18" charset="0"/>
              </a:rPr>
              <a:t>How do I send the emails or texts?</a:t>
            </a:r>
            <a:endParaRPr lang="en-US" sz="900" dirty="0">
              <a:effectLst/>
              <a:ea typeface="Times New Roman" panose="02020603050405020304" pitchFamily="18" charset="0"/>
            </a:endParaRPr>
          </a:p>
          <a:p>
            <a:pPr marL="0" marR="0"/>
            <a:r>
              <a:rPr lang="en-US" sz="900" dirty="0">
                <a:solidFill>
                  <a:srgbClr val="4F5861"/>
                </a:solidFill>
                <a:effectLst/>
                <a:ea typeface="Times New Roman" panose="02020603050405020304" pitchFamily="18" charset="0"/>
              </a:rPr>
              <a:t>You can send emails or texts to one or more students from your staff homepage, the student profile, or the advanced search. Most “Actions” menus throughout the platform allow for sending emails or texts. See below for screenshots of each of these locations.</a:t>
            </a:r>
          </a:p>
          <a:p>
            <a:pPr marL="0" marR="0"/>
            <a:endParaRPr lang="en-US" sz="900" dirty="0">
              <a:effectLst/>
              <a:ea typeface="Times New Roman" panose="02020603050405020304" pitchFamily="18" charset="0"/>
            </a:endParaRPr>
          </a:p>
          <a:p>
            <a:pPr marL="342900" marR="0" lvl="0" indent="-342900">
              <a:buFont typeface="Symbol" panose="05050102010706020507" pitchFamily="18" charset="2"/>
              <a:buChar char=""/>
            </a:pPr>
            <a:r>
              <a:rPr lang="en-US" sz="900" dirty="0">
                <a:solidFill>
                  <a:srgbClr val="4F5861"/>
                </a:solidFill>
                <a:effectLst/>
                <a:ea typeface="Times New Roman" panose="02020603050405020304" pitchFamily="18" charset="0"/>
              </a:rPr>
              <a:t>Send a message from the Staff home page (fig. 1)</a:t>
            </a:r>
            <a:endParaRPr lang="en-US" sz="900" dirty="0">
              <a:effectLst/>
              <a:ea typeface="Times New Roman" panose="02020603050405020304" pitchFamily="18" charset="0"/>
            </a:endParaRPr>
          </a:p>
          <a:p>
            <a:pPr marL="342900" marR="0" lvl="0" indent="-342900">
              <a:buFont typeface="Symbol" panose="05050102010706020507" pitchFamily="18" charset="2"/>
              <a:buChar char=""/>
            </a:pPr>
            <a:r>
              <a:rPr lang="en-US" sz="900" dirty="0">
                <a:solidFill>
                  <a:srgbClr val="4F5861"/>
                </a:solidFill>
                <a:effectLst/>
                <a:ea typeface="Times New Roman" panose="02020603050405020304" pitchFamily="18" charset="0"/>
              </a:rPr>
              <a:t>Send a message from the Student home page (fig. 2)</a:t>
            </a:r>
            <a:endParaRPr lang="en-US" sz="900" dirty="0">
              <a:effectLst/>
              <a:ea typeface="Times New Roman" panose="02020603050405020304" pitchFamily="18" charset="0"/>
            </a:endParaRPr>
          </a:p>
          <a:p>
            <a:pPr marL="342900" marR="0" lvl="0" indent="-342900">
              <a:buFont typeface="Symbol" panose="05050102010706020507" pitchFamily="18" charset="2"/>
              <a:buChar char=""/>
            </a:pPr>
            <a:r>
              <a:rPr lang="en-US" sz="900" dirty="0">
                <a:solidFill>
                  <a:srgbClr val="4F5861"/>
                </a:solidFill>
                <a:effectLst/>
                <a:ea typeface="Times New Roman" panose="02020603050405020304" pitchFamily="18" charset="0"/>
              </a:rPr>
              <a:t>Send a message from the Advanced Search (fig. 3)</a:t>
            </a:r>
          </a:p>
          <a:p>
            <a:pPr marL="342900" marR="0" lvl="0" indent="-342900">
              <a:buFont typeface="Symbol" panose="05050102010706020507" pitchFamily="18" charset="2"/>
              <a:buChar char=""/>
            </a:pPr>
            <a:endParaRPr lang="en-US" sz="900" dirty="0">
              <a:solidFill>
                <a:srgbClr val="4F5861"/>
              </a:solidFill>
              <a:ea typeface="Times New Roman" panose="02020603050405020304" pitchFamily="18" charset="0"/>
            </a:endParaRPr>
          </a:p>
          <a:p>
            <a:pPr marL="342900" marR="0" lvl="0" indent="-342900">
              <a:buFont typeface="Symbol" panose="05050102010706020507" pitchFamily="18" charset="2"/>
              <a:buChar char=""/>
            </a:pPr>
            <a:endParaRPr lang="en-US" sz="900" dirty="0">
              <a:solidFill>
                <a:srgbClr val="4F5861"/>
              </a:solidFill>
              <a:effectLst/>
              <a:ea typeface="Times New Roman" panose="02020603050405020304" pitchFamily="18" charset="0"/>
            </a:endParaRPr>
          </a:p>
          <a:p>
            <a:pPr marL="342900" marR="0" lvl="0" indent="-342900">
              <a:buFont typeface="Symbol" panose="05050102010706020507" pitchFamily="18" charset="2"/>
              <a:buChar char=""/>
            </a:pPr>
            <a:endParaRPr lang="en-US" sz="900" dirty="0">
              <a:effectLst/>
              <a:ea typeface="Times New Roman" panose="02020603050405020304" pitchFamily="18" charset="0"/>
            </a:endParaRPr>
          </a:p>
        </p:txBody>
      </p:sp>
      <p:pic>
        <p:nvPicPr>
          <p:cNvPr id="12" name="Picture 11">
            <a:extLst>
              <a:ext uri="{FF2B5EF4-FFF2-40B4-BE49-F238E27FC236}">
                <a16:creationId xmlns:a16="http://schemas.microsoft.com/office/drawing/2014/main" id="{FC94D4B9-93C1-478B-9FE0-1020AAE51D70}"/>
              </a:ext>
            </a:extLst>
          </p:cNvPr>
          <p:cNvPicPr>
            <a:picLocks noChangeAspect="1"/>
          </p:cNvPicPr>
          <p:nvPr/>
        </p:nvPicPr>
        <p:blipFill rotWithShape="1">
          <a:blip r:embed="rId3"/>
          <a:srcRect t="7919" r="1879"/>
          <a:stretch/>
        </p:blipFill>
        <p:spPr>
          <a:xfrm>
            <a:off x="510382" y="4089951"/>
            <a:ext cx="6467467" cy="3710033"/>
          </a:xfrm>
          <a:prstGeom prst="rect">
            <a:avLst/>
          </a:prstGeom>
        </p:spPr>
      </p:pic>
      <p:sp>
        <p:nvSpPr>
          <p:cNvPr id="19" name="TextBox 18">
            <a:extLst>
              <a:ext uri="{FF2B5EF4-FFF2-40B4-BE49-F238E27FC236}">
                <a16:creationId xmlns:a16="http://schemas.microsoft.com/office/drawing/2014/main" id="{FCAF5680-E584-4B7D-8BA1-DDBB3351025A}"/>
              </a:ext>
            </a:extLst>
          </p:cNvPr>
          <p:cNvSpPr txBox="1"/>
          <p:nvPr/>
        </p:nvSpPr>
        <p:spPr bwMode="gray">
          <a:xfrm>
            <a:off x="510382" y="7959485"/>
            <a:ext cx="6751637" cy="507831"/>
          </a:xfrm>
          <a:prstGeom prst="rect">
            <a:avLst/>
          </a:prstGeom>
          <a:noFill/>
        </p:spPr>
        <p:txBody>
          <a:bodyPr wrap="square">
            <a:spAutoFit/>
          </a:bodyPr>
          <a:lstStyle/>
          <a:p>
            <a:pPr marL="0" marR="0"/>
            <a:r>
              <a:rPr lang="en-US" sz="900" b="1" dirty="0">
                <a:solidFill>
                  <a:srgbClr val="4F5861"/>
                </a:solidFill>
                <a:effectLst/>
                <a:latin typeface="Verdana" panose="020B0604030504040204" pitchFamily="34" charset="0"/>
                <a:ea typeface="Times New Roman" panose="02020603050405020304" pitchFamily="18" charset="0"/>
              </a:rPr>
              <a:t>Important Note:</a:t>
            </a:r>
            <a:r>
              <a:rPr lang="en-US" sz="900" dirty="0">
                <a:solidFill>
                  <a:srgbClr val="4F5861"/>
                </a:solidFill>
                <a:effectLst/>
                <a:latin typeface="Verdana" panose="020B0604030504040204" pitchFamily="34" charset="0"/>
                <a:ea typeface="Times New Roman" panose="02020603050405020304" pitchFamily="18" charset="0"/>
              </a:rPr>
              <a:t> If you do not see the option to Email or Text students, then your role does not have the proper permission for this action, or your institution decided not to allow texting. Please contact your Application Administrator with questions. </a:t>
            </a:r>
            <a:endParaRPr lang="en-US" sz="900" dirty="0">
              <a:effectLst/>
              <a:latin typeface="Times New Roman" panose="02020603050405020304" pitchFamily="18" charset="0"/>
              <a:ea typeface="Times New Roman" panose="02020603050405020304" pitchFamily="18" charset="0"/>
            </a:endParaRPr>
          </a:p>
        </p:txBody>
      </p:sp>
      <p:grpSp>
        <p:nvGrpSpPr>
          <p:cNvPr id="8" name="Group 7">
            <a:extLst>
              <a:ext uri="{FF2B5EF4-FFF2-40B4-BE49-F238E27FC236}">
                <a16:creationId xmlns:a16="http://schemas.microsoft.com/office/drawing/2014/main" id="{623D16B0-A057-425C-8C1A-3F5D238A75A4}"/>
              </a:ext>
            </a:extLst>
          </p:cNvPr>
          <p:cNvGrpSpPr/>
          <p:nvPr/>
        </p:nvGrpSpPr>
        <p:grpSpPr>
          <a:xfrm>
            <a:off x="4406538" y="9109588"/>
            <a:ext cx="2855481" cy="412674"/>
            <a:chOff x="1129665" y="8534965"/>
            <a:chExt cx="2855481" cy="412674"/>
          </a:xfrm>
        </p:grpSpPr>
        <p:pic>
          <p:nvPicPr>
            <p:cNvPr id="9" name="Graphic 8" descr="Badge Question Mark with solid fill">
              <a:extLst>
                <a:ext uri="{FF2B5EF4-FFF2-40B4-BE49-F238E27FC236}">
                  <a16:creationId xmlns:a16="http://schemas.microsoft.com/office/drawing/2014/main" id="{7084CF4E-8158-4099-9767-8303F86D60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9665" y="8557738"/>
              <a:ext cx="389901" cy="389901"/>
            </a:xfrm>
            <a:prstGeom prst="rect">
              <a:avLst/>
            </a:prstGeom>
          </p:spPr>
        </p:pic>
        <p:sp>
          <p:nvSpPr>
            <p:cNvPr id="10" name="TextBox 9">
              <a:extLst>
                <a:ext uri="{FF2B5EF4-FFF2-40B4-BE49-F238E27FC236}">
                  <a16:creationId xmlns:a16="http://schemas.microsoft.com/office/drawing/2014/main" id="{ADDB1FE7-C1E7-42CA-AE28-440870E12B35}"/>
                </a:ext>
              </a:extLst>
            </p:cNvPr>
            <p:cNvSpPr txBox="1"/>
            <p:nvPr/>
          </p:nvSpPr>
          <p:spPr bwMode="gray">
            <a:xfrm>
              <a:off x="1674162" y="8584435"/>
              <a:ext cx="2301454" cy="307777"/>
            </a:xfrm>
            <a:prstGeom prst="rect">
              <a:avLst/>
            </a:prstGeom>
            <a:noFill/>
          </p:spPr>
          <p:txBody>
            <a:bodyPr wrap="square" lIns="0" tIns="0" rIns="0" bIns="0" rtlCol="0">
              <a:spAutoFit/>
            </a:bodyPr>
            <a:lstStyle/>
            <a:p>
              <a:pPr algn="ctr">
                <a:spcBef>
                  <a:spcPts val="500"/>
                </a:spcBef>
              </a:pPr>
              <a:r>
                <a:rPr lang="en-US" sz="1000" b="1" dirty="0"/>
                <a:t>For more detailed guidance, check out the </a:t>
              </a:r>
              <a:r>
                <a:rPr lang="en-US" sz="1000" b="1" dirty="0">
                  <a:hlinkClick r:id="rId6"/>
                </a:rPr>
                <a:t>Help Center</a:t>
              </a:r>
              <a:r>
                <a:rPr lang="en-US" sz="1000" b="1" dirty="0"/>
                <a:t>!</a:t>
              </a:r>
              <a:endParaRPr lang="en-US" sz="1000" b="1" dirty="0">
                <a:solidFill>
                  <a:schemeClr val="tx1"/>
                </a:solidFill>
              </a:endParaRPr>
            </a:p>
          </p:txBody>
        </p:sp>
        <p:sp>
          <p:nvSpPr>
            <p:cNvPr id="11" name="Rectangle 10">
              <a:extLst>
                <a:ext uri="{FF2B5EF4-FFF2-40B4-BE49-F238E27FC236}">
                  <a16:creationId xmlns:a16="http://schemas.microsoft.com/office/drawing/2014/main" id="{34AB68C1-D985-4EF5-8516-ECF73458428E}"/>
                </a:ext>
              </a:extLst>
            </p:cNvPr>
            <p:cNvSpPr/>
            <p:nvPr/>
          </p:nvSpPr>
          <p:spPr bwMode="gray">
            <a:xfrm>
              <a:off x="1571098" y="8534965"/>
              <a:ext cx="2414048" cy="38537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48409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IRNycFq5"/>
  <p:tag name="ARTICULATE_DESIGN_ID_EAB3 PORTRAIT STANDARD" val="pjsLuG92"/>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3 Portrait Standard">
  <a:themeElements>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err="1" smtClean="0">
            <a:solidFill>
              <a:schemeClr val="tx1"/>
            </a:solidFill>
          </a:defRPr>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3 Portrait Standard 010118.potm" id="{104E7B17-947E-4CD8-B350-969326BD1AB5}" vid="{989A11A4-29B7-4C26-A7C8-1D61009D7B5F}"/>
    </a:ext>
  </a:extLst>
</a:theme>
</file>

<file path=docProps/app.xml><?xml version="1.0" encoding="utf-8"?>
<Properties xmlns="http://schemas.openxmlformats.org/officeDocument/2006/extended-properties" xmlns:vt="http://schemas.openxmlformats.org/officeDocument/2006/docPropsVTypes">
  <Template>EAB3 Portrait Standard 010118</Template>
  <TotalTime>0</TotalTime>
  <Words>4933</Words>
  <Application>Microsoft Office PowerPoint</Application>
  <PresentationFormat>Custom</PresentationFormat>
  <Paragraphs>242</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Courier New</vt:lpstr>
      <vt:lpstr>Helvetica</vt:lpstr>
      <vt:lpstr>Open Sans</vt:lpstr>
      <vt:lpstr>Rockwell</vt:lpstr>
      <vt:lpstr>Symbol</vt:lpstr>
      <vt:lpstr>Times New Roman</vt:lpstr>
      <vt:lpstr>Verdana</vt:lpstr>
      <vt:lpstr>EAB3 Portrait Standard</vt:lpstr>
      <vt:lpstr>PowerPoint Presentation</vt:lpstr>
      <vt:lpstr>Need Help?  Access EAB’s Help Center</vt:lpstr>
      <vt:lpstr>Appendix A: Setting Up Your Availability</vt:lpstr>
      <vt:lpstr>Appendix A: Setting Up Your Availability</vt:lpstr>
      <vt:lpstr>Appendix A: Setting Up Your Availability &amp; Target Hours</vt:lpstr>
      <vt:lpstr>Appendix B: Sync Your Outlook Calendar</vt:lpstr>
      <vt:lpstr>Appendix B: Sync Your Google Calendar</vt:lpstr>
      <vt:lpstr>Appendix B: Sync Your Outlook Calendar</vt:lpstr>
      <vt:lpstr>Appendix C: Mass Email and Text a Group of Students</vt:lpstr>
      <vt:lpstr>Appendix D: Add Appointment Summary Reports</vt:lpstr>
      <vt:lpstr>Appendix D: Add Ad Hoc Appointment Summary Reports</vt:lpstr>
      <vt:lpstr>Appendix E: Create a Progress Report or Issue an Alert</vt:lpstr>
      <vt:lpstr>Appendix E: Create a Progress Report or Issue an Alert</vt:lpstr>
      <vt:lpstr>Appendix F: Creating an Appointment Campaign</vt:lpstr>
      <vt:lpstr>Appendix F: Creating an Appointment Campaign</vt:lpstr>
      <vt:lpstr>Appendix G: Creating Advanced Searches</vt:lpstr>
      <vt:lpstr>Appendix G: Saving Student Searches and Lists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140</cp:revision>
  <dcterms:created xsi:type="dcterms:W3CDTF">2018-03-28T13:44:22Z</dcterms:created>
  <dcterms:modified xsi:type="dcterms:W3CDTF">2025-05-08T18:51:58Z</dcterms:modified>
</cp:coreProperties>
</file>