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0" r:id="rId2"/>
  </p:sldMasterIdLst>
  <p:notesMasterIdLst>
    <p:notesMasterId r:id="rId16"/>
  </p:notesMasterIdLst>
  <p:handoutMasterIdLst>
    <p:handoutMasterId r:id="rId17"/>
  </p:handoutMasterIdLst>
  <p:sldIdLst>
    <p:sldId id="256" r:id="rId3"/>
    <p:sldId id="297" r:id="rId4"/>
    <p:sldId id="300" r:id="rId5"/>
    <p:sldId id="301" r:id="rId6"/>
    <p:sldId id="287" r:id="rId7"/>
    <p:sldId id="295" r:id="rId8"/>
    <p:sldId id="308" r:id="rId9"/>
    <p:sldId id="305" r:id="rId10"/>
    <p:sldId id="302" r:id="rId11"/>
    <p:sldId id="303" r:id="rId12"/>
    <p:sldId id="309" r:id="rId13"/>
    <p:sldId id="304" r:id="rId14"/>
    <p:sldId id="306"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0000"/>
    <a:srgbClr val="D0D8E8"/>
    <a:srgbClr val="C8AD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84603" autoAdjust="0"/>
  </p:normalViewPr>
  <p:slideViewPr>
    <p:cSldViewPr>
      <p:cViewPr varScale="1">
        <p:scale>
          <a:sx n="97" d="100"/>
          <a:sy n="97" d="100"/>
        </p:scale>
        <p:origin x="200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1AD068E8-A874-0A41-8345-3B06AA07860F}" type="datetimeFigureOut">
              <a:rPr lang="en-US"/>
              <a:pPr>
                <a:defRPr/>
              </a:pPr>
              <a:t>11/13/2019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7CA1C4C3-38F6-5745-9C13-806AF45E463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76B14D7D-2591-0B45-A8F6-2BD8BF0CFD5A}" type="datetimeFigureOut">
              <a:rPr lang="en-US"/>
              <a:pPr>
                <a:defRPr/>
              </a:pPr>
              <a:t>11/13/2019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pPr>
              <a:defRPr/>
            </a:pPr>
            <a:fld id="{7B9C4406-12C3-1E47-84D9-3EB3A4D13C2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45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Translational Methods (TM) Pilots were previously known as Novel Methods Development (NMD). The term “novel technologies”  includes the development of innovative assays, devices, software, models, protocols or technologies which will readily enhance clinical and translational research of CCTSI members.</a:t>
            </a:r>
          </a:p>
          <a:p>
            <a:r>
              <a:rPr lang="en-US" altLang="en-US"/>
              <a:t>The validation/ new application of an existing technology will not be supported under this funding mechanism.</a:t>
            </a:r>
          </a:p>
        </p:txBody>
      </p:sp>
      <p:sp>
        <p:nvSpPr>
          <p:cNvPr id="19459"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2C17AF9-95E9-7342-A4FE-64E575E20AF8}" type="slidenum">
              <a:rPr lang="en-US" altLang="en-US"/>
              <a:pPr/>
              <a:t>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includes the development of innovative assays, devices, software, protocols or technologies which will readily enhance clinical and translational research of CCTSI members.</a:t>
            </a:r>
          </a:p>
        </p:txBody>
      </p:sp>
      <p:sp>
        <p:nvSpPr>
          <p:cNvPr id="21507"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27B312-4CA8-6F4E-A1B9-9D4E92DEF9BC}" type="slidenum">
              <a:rPr lang="en-US" altLang="en-US"/>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a:defRPr/>
            </a:pPr>
            <a:r>
              <a:rPr lang="en-US" dirty="0"/>
              <a:t>• </a:t>
            </a:r>
            <a:r>
              <a:rPr lang="en-US" b="1" dirty="0"/>
              <a:t>Underrepresented, female, and minority researchers </a:t>
            </a:r>
            <a:r>
              <a:rPr lang="en-US" dirty="0"/>
              <a:t>are particularly urged to apply, as the CCTSI intends to contribute to the creation of a research workforce that is representative of the U.S. population.</a:t>
            </a:r>
          </a:p>
          <a:p>
            <a:pPr>
              <a:defRPr/>
            </a:pPr>
            <a:endParaRPr lang="en-US" dirty="0"/>
          </a:p>
          <a:p>
            <a:pPr marL="171450" indent="-171450">
              <a:buFont typeface="Arial" panose="020B0604020202020204" pitchFamily="34" charset="0"/>
              <a:buChar char="•"/>
              <a:defRPr/>
            </a:pPr>
            <a:r>
              <a:rPr lang="en-US" b="1" dirty="0"/>
              <a:t>Investigators from non-CCTSI Affiliate Institutions </a:t>
            </a:r>
            <a:r>
              <a:rPr lang="en-US" dirty="0"/>
              <a:t>may participate in Non-Key Roles only. They must collaborate with a faculty (Instructor level and above) from a CCTSI Affiliated Institution who would be</a:t>
            </a:r>
          </a:p>
          <a:p>
            <a:pPr>
              <a:defRPr/>
            </a:pPr>
            <a:r>
              <a:rPr lang="en-US" dirty="0"/>
              <a:t>eligible to serve as PI on an application.</a:t>
            </a:r>
          </a:p>
          <a:p>
            <a:pPr>
              <a:defRPr/>
            </a:pPr>
            <a:endParaRPr lang="en-US" dirty="0"/>
          </a:p>
          <a:p>
            <a:pPr>
              <a:defRPr/>
            </a:pPr>
            <a:r>
              <a:rPr lang="en-US" dirty="0"/>
              <a:t>• </a:t>
            </a:r>
            <a:r>
              <a:rPr lang="en-US" b="1" dirty="0"/>
              <a:t>Graduate, undergraduate, postdoctoral students, fellows and PRAs </a:t>
            </a:r>
            <a:r>
              <a:rPr lang="en-US" dirty="0"/>
              <a:t>are encouraged to participate in Non-Key Roles. </a:t>
            </a:r>
          </a:p>
        </p:txBody>
      </p:sp>
      <p:sp>
        <p:nvSpPr>
          <p:cNvPr id="2355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346EBD7-90FA-F646-8E4D-5D337C8531D9}" type="slidenum">
              <a:rPr lang="en-US" altLang="en-US"/>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These</a:t>
            </a:r>
            <a:r>
              <a:rPr lang="en-US" altLang="en-US" baseline="0" dirty="0"/>
              <a:t> are retrospective data from the previous year application cycle</a:t>
            </a:r>
            <a:endParaRPr lang="en-US" altLang="en-US" dirty="0"/>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80AEE43-A8DC-8941-AE46-ED56291390A3}" type="slidenum">
              <a:rPr lang="en-US" altLang="en-US"/>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 name="Notes Placeholder 2"/>
          <p:cNvSpPr>
            <a:spLocks noGrp="1"/>
          </p:cNvSpPr>
          <p:nvPr>
            <p:ph type="body" idx="1"/>
          </p:nvPr>
        </p:nvSpPr>
        <p:spPr/>
        <p:txBody>
          <a:bodyPr/>
          <a:lstStyle/>
          <a:p>
            <a:pPr>
              <a:defRPr/>
            </a:pPr>
            <a:endParaRPr lang="en-US" dirty="0"/>
          </a:p>
        </p:txBody>
      </p:sp>
      <p:sp>
        <p:nvSpPr>
          <p:cNvPr id="23555"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346EBD7-90FA-F646-8E4D-5D337C8531D9}" type="slidenum">
              <a:rPr lang="en-US" altLang="en-US"/>
              <a:pPr/>
              <a:t>7</a:t>
            </a:fld>
            <a:endParaRPr lang="en-US" altLang="en-US"/>
          </a:p>
        </p:txBody>
      </p:sp>
    </p:spTree>
    <p:extLst>
      <p:ext uri="{BB962C8B-B14F-4D97-AF65-F5344CB8AC3E}">
        <p14:creationId xmlns:p14="http://schemas.microsoft.com/office/powerpoint/2010/main" val="1255843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year, for the first time, all LOI and final applications will be submitted on-line</a:t>
            </a:r>
            <a:endParaRPr lang="en-US" dirty="0"/>
          </a:p>
        </p:txBody>
      </p:sp>
      <p:sp>
        <p:nvSpPr>
          <p:cNvPr id="4" name="Slide Number Placeholder 3"/>
          <p:cNvSpPr>
            <a:spLocks noGrp="1"/>
          </p:cNvSpPr>
          <p:nvPr>
            <p:ph type="sldNum" sz="quarter" idx="10"/>
          </p:nvPr>
        </p:nvSpPr>
        <p:spPr/>
        <p:txBody>
          <a:bodyPr/>
          <a:lstStyle/>
          <a:p>
            <a:pPr>
              <a:defRPr/>
            </a:pPr>
            <a:fld id="{7B9C4406-12C3-1E47-84D9-3EB3A4D13C28}" type="slidenum">
              <a:rPr lang="en-US" smtClean="0"/>
              <a:pPr>
                <a:defRPr/>
              </a:pPr>
              <a:t>9</a:t>
            </a:fld>
            <a:endParaRPr lang="en-US"/>
          </a:p>
        </p:txBody>
      </p:sp>
    </p:spTree>
    <p:extLst>
      <p:ext uri="{BB962C8B-B14F-4D97-AF65-F5344CB8AC3E}">
        <p14:creationId xmlns:p14="http://schemas.microsoft.com/office/powerpoint/2010/main" val="388100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0"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CCTSI Resources</a:t>
            </a:r>
          </a:p>
          <a:p>
            <a:r>
              <a:rPr lang="en-US" altLang="en-US" dirty="0"/>
              <a:t>The Colorado Clinical and Translational Sciences Institute offers a variety of resources and starting points to help you prepare for your clinical research studies.</a:t>
            </a:r>
          </a:p>
          <a:p>
            <a:r>
              <a:rPr lang="en-US" altLang="en-US" dirty="0"/>
              <a:t>The CU Cancer Center supports</a:t>
            </a:r>
            <a:r>
              <a:rPr lang="en-US" altLang="en-US" baseline="0" dirty="0"/>
              <a:t> a variety of state-of-the-art technological shared resources </a:t>
            </a:r>
            <a:r>
              <a:rPr lang="mr-IN" altLang="en-US" baseline="0" dirty="0"/>
              <a:t>–</a:t>
            </a:r>
            <a:r>
              <a:rPr lang="en-US" altLang="en-US" baseline="0" dirty="0"/>
              <a:t> their incorporation </a:t>
            </a:r>
            <a:r>
              <a:rPr lang="en-US" altLang="en-US" baseline="0"/>
              <a:t>into TM proposals is encouraged</a:t>
            </a:r>
            <a:endParaRPr lang="en-US" altLang="en-US" dirty="0"/>
          </a:p>
          <a:p>
            <a:endParaRPr lang="en-US" altLang="en-US" dirty="0"/>
          </a:p>
        </p:txBody>
      </p:sp>
      <p:sp>
        <p:nvSpPr>
          <p:cNvPr id="27651"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C930CF4-699F-6142-B520-B1ACF2DB7B5E}" type="slidenum">
              <a:rPr lang="en-US" altLang="en-US"/>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650" y="231775"/>
            <a:ext cx="837088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A87C4719-642C-1348-BBF6-85D7D5F352BA}" type="datetimeFigureOut">
              <a:rPr lang="en-US"/>
              <a:pPr>
                <a:defRPr/>
              </a:pPr>
              <a:t>11/13/2019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40475"/>
            <a:ext cx="2133600" cy="365125"/>
          </a:xfrm>
        </p:spPr>
        <p:txBody>
          <a:bodyPr/>
          <a:lstStyle>
            <a:lvl1pPr>
              <a:defRPr/>
            </a:lvl1pPr>
          </a:lstStyle>
          <a:p>
            <a:pPr>
              <a:defRPr/>
            </a:pPr>
            <a:fld id="{EF3B4B9A-DAF0-3C4D-A486-CEB22226A8E6}" type="slidenum">
              <a:rPr lang="en-US" altLang="en-US"/>
              <a:pPr>
                <a:defRPr/>
              </a:pPr>
              <a:t>‹#›</a:t>
            </a:fld>
            <a:endParaRPr lang="en-US" altLang="en-US"/>
          </a:p>
        </p:txBody>
      </p:sp>
    </p:spTree>
    <p:extLst>
      <p:ext uri="{BB962C8B-B14F-4D97-AF65-F5344CB8AC3E}">
        <p14:creationId xmlns:p14="http://schemas.microsoft.com/office/powerpoint/2010/main" val="1964298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457B6A9-EBF1-8945-AD6C-C5AAF2364A78}" type="datetimeFigureOut">
              <a:rPr lang="en-US"/>
              <a:pPr>
                <a:defRPr/>
              </a:pPr>
              <a:t>11/13/2019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16CDF0-02EC-A243-B51A-8A4DD4F9308A}" type="slidenum">
              <a:rPr lang="en-US" altLang="en-US"/>
              <a:pPr>
                <a:defRPr/>
              </a:pPr>
              <a:t>‹#›</a:t>
            </a:fld>
            <a:endParaRPr lang="en-US" altLang="en-US"/>
          </a:p>
        </p:txBody>
      </p:sp>
    </p:spTree>
    <p:extLst>
      <p:ext uri="{BB962C8B-B14F-4D97-AF65-F5344CB8AC3E}">
        <p14:creationId xmlns:p14="http://schemas.microsoft.com/office/powerpoint/2010/main" val="188207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C1C1DF8-FC6A-2249-8427-BC8392757504}" type="datetimeFigureOut">
              <a:rPr lang="en-US"/>
              <a:pPr>
                <a:defRPr/>
              </a:pPr>
              <a:t>11/13/2019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D98EE6-3309-CF4F-950A-6665B8FA6D77}" type="slidenum">
              <a:rPr lang="en-US" altLang="en-US"/>
              <a:pPr>
                <a:defRPr/>
              </a:pPr>
              <a:t>‹#›</a:t>
            </a:fld>
            <a:endParaRPr lang="en-US" altLang="en-US"/>
          </a:p>
        </p:txBody>
      </p:sp>
    </p:spTree>
    <p:extLst>
      <p:ext uri="{BB962C8B-B14F-4D97-AF65-F5344CB8AC3E}">
        <p14:creationId xmlns:p14="http://schemas.microsoft.com/office/powerpoint/2010/main" val="2105238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98A62EC2-E95A-2D45-B0F3-D35EAABBF41B}" type="slidenum">
              <a:rPr lang="en-US" altLang="en-US"/>
              <a:pPr>
                <a:defRPr/>
              </a:pPr>
              <a:t>‹#›</a:t>
            </a:fld>
            <a:endParaRPr lang="en-US" altLang="en-US"/>
          </a:p>
        </p:txBody>
      </p:sp>
    </p:spTree>
    <p:extLst>
      <p:ext uri="{BB962C8B-B14F-4D97-AF65-F5344CB8AC3E}">
        <p14:creationId xmlns:p14="http://schemas.microsoft.com/office/powerpoint/2010/main" val="80061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6EB2529-A886-1C4E-AE5D-05F8F1D28C99}" type="datetimeFigureOut">
              <a:rPr lang="en-US"/>
              <a:pPr>
                <a:defRPr/>
              </a:pPr>
              <a:t>11/13/2019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8C7728-4D12-2746-97F2-0EC80417788A}" type="slidenum">
              <a:rPr lang="en-US" altLang="en-US"/>
              <a:pPr>
                <a:defRPr/>
              </a:pPr>
              <a:t>‹#›</a:t>
            </a:fld>
            <a:endParaRPr lang="en-US" altLang="en-US"/>
          </a:p>
        </p:txBody>
      </p:sp>
    </p:spTree>
    <p:extLst>
      <p:ext uri="{BB962C8B-B14F-4D97-AF65-F5344CB8AC3E}">
        <p14:creationId xmlns:p14="http://schemas.microsoft.com/office/powerpoint/2010/main" val="26583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DABD574-BF0D-334D-AFAE-462AF7090EED}" type="datetimeFigureOut">
              <a:rPr lang="en-US"/>
              <a:pPr>
                <a:defRPr/>
              </a:pPr>
              <a:t>11/13/2019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EFB773-85DB-8A44-8C96-E5586A036F8B}" type="slidenum">
              <a:rPr lang="en-US" altLang="en-US"/>
              <a:pPr>
                <a:defRPr/>
              </a:pPr>
              <a:t>‹#›</a:t>
            </a:fld>
            <a:endParaRPr lang="en-US" altLang="en-US"/>
          </a:p>
        </p:txBody>
      </p:sp>
    </p:spTree>
    <p:extLst>
      <p:ext uri="{BB962C8B-B14F-4D97-AF65-F5344CB8AC3E}">
        <p14:creationId xmlns:p14="http://schemas.microsoft.com/office/powerpoint/2010/main" val="1039378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95735DD-6548-194F-9A70-21E00A07DEBE}" type="datetimeFigureOut">
              <a:rPr lang="en-US"/>
              <a:pPr>
                <a:defRPr/>
              </a:pPr>
              <a:t>11/13/2019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40F116-71F1-524E-9403-0C5E47296AE4}" type="slidenum">
              <a:rPr lang="en-US" altLang="en-US"/>
              <a:pPr>
                <a:defRPr/>
              </a:pPr>
              <a:t>‹#›</a:t>
            </a:fld>
            <a:endParaRPr lang="en-US" altLang="en-US"/>
          </a:p>
        </p:txBody>
      </p:sp>
    </p:spTree>
    <p:extLst>
      <p:ext uri="{BB962C8B-B14F-4D97-AF65-F5344CB8AC3E}">
        <p14:creationId xmlns:p14="http://schemas.microsoft.com/office/powerpoint/2010/main" val="120870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414C109-7864-3045-8C8C-E7015E05EFE9}" type="datetimeFigureOut">
              <a:rPr lang="en-US"/>
              <a:pPr>
                <a:defRPr/>
              </a:pPr>
              <a:t>11/13/2019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2D9E006-E501-C444-9998-3CDEE85A76FF}" type="slidenum">
              <a:rPr lang="en-US" altLang="en-US"/>
              <a:pPr>
                <a:defRPr/>
              </a:pPr>
              <a:t>‹#›</a:t>
            </a:fld>
            <a:endParaRPr lang="en-US" altLang="en-US"/>
          </a:p>
        </p:txBody>
      </p:sp>
    </p:spTree>
    <p:extLst>
      <p:ext uri="{BB962C8B-B14F-4D97-AF65-F5344CB8AC3E}">
        <p14:creationId xmlns:p14="http://schemas.microsoft.com/office/powerpoint/2010/main" val="1576427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9BF1A25-9AEA-CF40-AFDA-E713AFA2DB12}" type="datetimeFigureOut">
              <a:rPr lang="en-US"/>
              <a:pPr>
                <a:defRPr/>
              </a:pPr>
              <a:t>11/13/2019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7F6C836-5503-EE49-93D9-FD8EAE962525}" type="slidenum">
              <a:rPr lang="en-US" altLang="en-US"/>
              <a:pPr>
                <a:defRPr/>
              </a:pPr>
              <a:t>‹#›</a:t>
            </a:fld>
            <a:endParaRPr lang="en-US" altLang="en-US"/>
          </a:p>
        </p:txBody>
      </p:sp>
    </p:spTree>
    <p:extLst>
      <p:ext uri="{BB962C8B-B14F-4D97-AF65-F5344CB8AC3E}">
        <p14:creationId xmlns:p14="http://schemas.microsoft.com/office/powerpoint/2010/main" val="1513256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0833387-F7BE-5749-A4B5-BA7FB2A8217D}" type="datetimeFigureOut">
              <a:rPr lang="en-US"/>
              <a:pPr>
                <a:defRPr/>
              </a:pPr>
              <a:t>11/13/2019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4B5B657-3F4A-1C4B-B71C-5DC35E168047}" type="slidenum">
              <a:rPr lang="en-US" altLang="en-US"/>
              <a:pPr>
                <a:defRPr/>
              </a:pPr>
              <a:t>‹#›</a:t>
            </a:fld>
            <a:endParaRPr lang="en-US" altLang="en-US"/>
          </a:p>
        </p:txBody>
      </p:sp>
    </p:spTree>
    <p:extLst>
      <p:ext uri="{BB962C8B-B14F-4D97-AF65-F5344CB8AC3E}">
        <p14:creationId xmlns:p14="http://schemas.microsoft.com/office/powerpoint/2010/main" val="64981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6408D24-389B-D243-805C-31FFE161E74B}" type="datetimeFigureOut">
              <a:rPr lang="en-US"/>
              <a:pPr>
                <a:defRPr/>
              </a:pPr>
              <a:t>11/13/2019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40E5BC-F7E3-414A-952F-81E8F531397D}" type="slidenum">
              <a:rPr lang="en-US" altLang="en-US"/>
              <a:pPr>
                <a:defRPr/>
              </a:pPr>
              <a:t>‹#›</a:t>
            </a:fld>
            <a:endParaRPr lang="en-US" altLang="en-US"/>
          </a:p>
        </p:txBody>
      </p:sp>
    </p:spTree>
    <p:extLst>
      <p:ext uri="{BB962C8B-B14F-4D97-AF65-F5344CB8AC3E}">
        <p14:creationId xmlns:p14="http://schemas.microsoft.com/office/powerpoint/2010/main" val="156175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31FF166-D750-2D4C-AC0F-69B97C694063}" type="datetimeFigureOut">
              <a:rPr lang="en-US"/>
              <a:pPr>
                <a:defRPr/>
              </a:pPr>
              <a:t>11/13/2019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926102-C9E0-1A40-BC9A-56E4FA24EDB6}" type="slidenum">
              <a:rPr lang="en-US" altLang="en-US"/>
              <a:pPr>
                <a:defRPr/>
              </a:pPr>
              <a:t>‹#›</a:t>
            </a:fld>
            <a:endParaRPr lang="en-US" altLang="en-US"/>
          </a:p>
        </p:txBody>
      </p:sp>
    </p:spTree>
    <p:extLst>
      <p:ext uri="{BB962C8B-B14F-4D97-AF65-F5344CB8AC3E}">
        <p14:creationId xmlns:p14="http://schemas.microsoft.com/office/powerpoint/2010/main" val="1891437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FE9911E-1C99-E54B-B1B1-39573C135F5D}" type="datetimeFigureOut">
              <a:rPr lang="en-US"/>
              <a:pPr>
                <a:defRPr/>
              </a:pPr>
              <a:t>11/13/2019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0908386D-D8AB-7040-A50F-195220574A03}" type="slidenum">
              <a:rPr lang="en-US" altLang="en-US"/>
              <a:pPr>
                <a:defRPr/>
              </a:pPr>
              <a:t>‹#›</a:t>
            </a:fld>
            <a:endParaRPr lang="en-US" altLang="en-US"/>
          </a:p>
        </p:txBody>
      </p:sp>
      <p:pic>
        <p:nvPicPr>
          <p:cNvPr id="1031"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699125"/>
            <a:ext cx="9155113"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cctsi_cb_icons_4c_rv.eps"/>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12725" y="6119813"/>
            <a:ext cx="1244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8"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699125"/>
            <a:ext cx="9155113"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Placeholder 2"/>
          <p:cNvSpPr>
            <a:spLocks noGrp="1"/>
          </p:cNvSpPr>
          <p:nvPr>
            <p:ph type="body" idx="1"/>
          </p:nvPr>
        </p:nvSpPr>
        <p:spPr bwMode="auto">
          <a:xfrm>
            <a:off x="457200" y="1905000"/>
            <a:ext cx="822960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898989"/>
                </a:solidFill>
                <a:latin typeface="Calibri" panose="020F0502020204030204" pitchFamily="34" charset="0"/>
              </a:defRPr>
            </a:lvl1pPr>
          </a:lstStyle>
          <a:p>
            <a:pPr>
              <a:defRPr/>
            </a:pPr>
            <a:fld id="{906A2449-B2D8-9B45-9749-260A6E1578A3}" type="slidenum">
              <a:rPr lang="en-US" altLang="en-US"/>
              <a:pPr>
                <a:defRPr/>
              </a:pPr>
              <a:t>‹#›</a:t>
            </a:fld>
            <a:endParaRPr lang="en-US" altLang="en-US"/>
          </a:p>
        </p:txBody>
      </p:sp>
      <p:pic>
        <p:nvPicPr>
          <p:cNvPr id="13318" name="Picture 12" descr="cctsi_cb_icons_4c_rv.ep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2725" y="6119813"/>
            <a:ext cx="1244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3"/>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6575" y="-319088"/>
            <a:ext cx="10001250" cy="2352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7"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Natalie.Serkova@cuanschutz.edu" TargetMode="External"/><Relationship Id="rId2" Type="http://schemas.openxmlformats.org/officeDocument/2006/relationships/hyperlink" Target="mailto:debra.szuster@cuanschutz.edu" TargetMode="External"/><Relationship Id="rId1" Type="http://schemas.openxmlformats.org/officeDocument/2006/relationships/slideLayout" Target="../slideLayouts/slideLayout2.xml"/><Relationship Id="rId4" Type="http://schemas.openxmlformats.org/officeDocument/2006/relationships/hyperlink" Target="https://www.cuanschutz.edu/cctsi/funding/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14300" y="2051050"/>
            <a:ext cx="8915400" cy="1470025"/>
          </a:xfrm>
          <a:prstGeom prst="rect">
            <a:avLst/>
          </a:prstGeom>
          <a:noFill/>
          <a:ln w="9525">
            <a:noFill/>
            <a:miter lim="800000"/>
            <a:headEnd/>
            <a:tailEnd/>
          </a:ln>
        </p:spPr>
        <p:txBody>
          <a:bodyPr anchor="ctr"/>
          <a:lstStyle/>
          <a:p>
            <a:pPr algn="ctr" eaLnBrk="1" hangingPunct="1">
              <a:defRPr/>
            </a:pPr>
            <a:r>
              <a:rPr lang="en-US" sz="4400" b="1" dirty="0">
                <a:latin typeface="+mj-lt"/>
                <a:ea typeface="+mj-ea"/>
                <a:cs typeface="+mj-cs"/>
              </a:rPr>
              <a:t>CCTSI Translational Methods </a:t>
            </a:r>
          </a:p>
          <a:p>
            <a:pPr algn="ctr" eaLnBrk="1" hangingPunct="1">
              <a:defRPr/>
            </a:pPr>
            <a:r>
              <a:rPr lang="en-US" sz="4400" b="1" dirty="0">
                <a:latin typeface="+mj-lt"/>
                <a:ea typeface="+mj-ea"/>
                <a:cs typeface="+mj-cs"/>
              </a:rPr>
              <a:t>Pilot Program </a:t>
            </a:r>
          </a:p>
        </p:txBody>
      </p:sp>
      <p:sp>
        <p:nvSpPr>
          <p:cNvPr id="5" name="Subtitle 2"/>
          <p:cNvSpPr txBox="1">
            <a:spLocks/>
          </p:cNvSpPr>
          <p:nvPr/>
        </p:nvSpPr>
        <p:spPr bwMode="auto">
          <a:xfrm>
            <a:off x="685800" y="4071938"/>
            <a:ext cx="7772400" cy="1752600"/>
          </a:xfrm>
          <a:prstGeom prst="rect">
            <a:avLst/>
          </a:prstGeom>
          <a:noFill/>
          <a:ln w="9525">
            <a:noFill/>
            <a:miter lim="800000"/>
            <a:headEnd/>
            <a:tailEnd/>
          </a:ln>
        </p:spPr>
        <p:txBody>
          <a:bodyPr>
            <a:normAutofit lnSpcReduction="10000"/>
          </a:bodyPr>
          <a:lstStyle/>
          <a:p>
            <a:pPr algn="ctr" eaLnBrk="1" fontAlgn="auto" hangingPunct="1">
              <a:spcBef>
                <a:spcPct val="20000"/>
              </a:spcBef>
              <a:spcAft>
                <a:spcPts val="0"/>
              </a:spcAft>
              <a:buFont typeface="Arial"/>
              <a:buNone/>
              <a:defRPr/>
            </a:pPr>
            <a:r>
              <a:rPr lang="en-US" sz="3600" b="1" dirty="0">
                <a:latin typeface="+mn-lt"/>
              </a:rPr>
              <a:t>Natalie </a:t>
            </a:r>
            <a:r>
              <a:rPr lang="en-US" sz="3600" b="1" dirty="0">
                <a:solidFill>
                  <a:srgbClr val="000000"/>
                </a:solidFill>
                <a:latin typeface="+mn-lt"/>
              </a:rPr>
              <a:t>Julie S</a:t>
            </a:r>
            <a:r>
              <a:rPr lang="en-US" sz="3600" b="1" dirty="0">
                <a:latin typeface="+mn-lt"/>
              </a:rPr>
              <a:t>erkova, Ph.D.</a:t>
            </a:r>
          </a:p>
          <a:p>
            <a:pPr algn="ctr" eaLnBrk="1" fontAlgn="auto" hangingPunct="1">
              <a:spcBef>
                <a:spcPct val="20000"/>
              </a:spcBef>
              <a:spcAft>
                <a:spcPts val="0"/>
              </a:spcAft>
              <a:buFont typeface="Arial"/>
              <a:buNone/>
              <a:defRPr/>
            </a:pPr>
            <a:r>
              <a:rPr lang="en-US" sz="3600" b="1" dirty="0">
                <a:latin typeface="+mn-lt"/>
              </a:rPr>
              <a:t>Translation</a:t>
            </a:r>
            <a:r>
              <a:rPr lang="en-US" sz="3600" b="1" dirty="0">
                <a:solidFill>
                  <a:srgbClr val="000000"/>
                </a:solidFill>
                <a:latin typeface="+mn-lt"/>
              </a:rPr>
              <a:t>al Methods Pi</a:t>
            </a:r>
            <a:r>
              <a:rPr lang="en-US" sz="3600" b="1" dirty="0">
                <a:latin typeface="+mn-lt"/>
              </a:rPr>
              <a:t>lot Program Director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8077200" cy="529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28600"/>
            <a:ext cx="8229600" cy="838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dirty="0"/>
              <a:t>Grant Cycle Dates</a:t>
            </a:r>
          </a:p>
        </p:txBody>
      </p:sp>
      <p:sp>
        <p:nvSpPr>
          <p:cNvPr id="3" name="Content Placeholder 3"/>
          <p:cNvSpPr txBox="1">
            <a:spLocks/>
          </p:cNvSpPr>
          <p:nvPr/>
        </p:nvSpPr>
        <p:spPr>
          <a:xfrm>
            <a:off x="457200" y="1000539"/>
            <a:ext cx="8534400" cy="518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200000"/>
              </a:lnSpc>
              <a:buNone/>
            </a:pPr>
            <a:r>
              <a:rPr lang="en-US" sz="2800" dirty="0"/>
              <a:t>12/02/2019		Intent-to-Submit Form (LOI) Deadline</a:t>
            </a:r>
          </a:p>
          <a:p>
            <a:pPr marL="0" indent="0">
              <a:lnSpc>
                <a:spcPct val="200000"/>
              </a:lnSpc>
              <a:buNone/>
            </a:pPr>
            <a:r>
              <a:rPr lang="en-US" sz="2800" dirty="0"/>
              <a:t>01/08/2020		Application Form Deadline</a:t>
            </a:r>
          </a:p>
          <a:p>
            <a:pPr marL="0" indent="0">
              <a:lnSpc>
                <a:spcPct val="200000"/>
              </a:lnSpc>
              <a:buNone/>
            </a:pPr>
            <a:r>
              <a:rPr lang="en-US" sz="2800" dirty="0"/>
              <a:t>February 2020	Review Panel</a:t>
            </a:r>
          </a:p>
          <a:p>
            <a:pPr marL="0" indent="0">
              <a:lnSpc>
                <a:spcPct val="200000"/>
              </a:lnSpc>
              <a:buNone/>
            </a:pPr>
            <a:r>
              <a:rPr lang="en-US" sz="2800" dirty="0"/>
              <a:t>April 2020		Announce Awards</a:t>
            </a:r>
          </a:p>
          <a:p>
            <a:pPr marL="0" indent="0">
              <a:lnSpc>
                <a:spcPct val="200000"/>
              </a:lnSpc>
              <a:buNone/>
            </a:pPr>
            <a:r>
              <a:rPr lang="en-US" sz="2800" dirty="0"/>
              <a:t>May 1, 2020		Active Funding Period Begins </a:t>
            </a:r>
            <a:endParaRPr lang="en-US" altLang="en-US" sz="2800" dirty="0"/>
          </a:p>
        </p:txBody>
      </p:sp>
    </p:spTree>
    <p:extLst>
      <p:ext uri="{BB962C8B-B14F-4D97-AF65-F5344CB8AC3E}">
        <p14:creationId xmlns:p14="http://schemas.microsoft.com/office/powerpoint/2010/main" val="4245219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582" t="3333" r="27084" b="10001"/>
          <a:stretch/>
        </p:blipFill>
        <p:spPr>
          <a:xfrm>
            <a:off x="2743199" y="19050"/>
            <a:ext cx="6362701" cy="6096000"/>
          </a:xfrm>
          <a:prstGeom prst="rect">
            <a:avLst/>
          </a:prstGeom>
        </p:spPr>
      </p:pic>
      <p:pic>
        <p:nvPicPr>
          <p:cNvPr id="3" name="Picture 2"/>
          <p:cNvPicPr>
            <a:picLocks noChangeAspect="1"/>
          </p:cNvPicPr>
          <p:nvPr/>
        </p:nvPicPr>
        <p:blipFill rotWithShape="1">
          <a:blip r:embed="rId3"/>
          <a:srcRect l="23333" t="8519" r="25000" b="52963"/>
          <a:stretch/>
        </p:blipFill>
        <p:spPr>
          <a:xfrm>
            <a:off x="0" y="4114800"/>
            <a:ext cx="3997569" cy="1676400"/>
          </a:xfrm>
          <a:prstGeom prst="rect">
            <a:avLst/>
          </a:prstGeom>
        </p:spPr>
      </p:pic>
    </p:spTree>
    <p:extLst>
      <p:ext uri="{BB962C8B-B14F-4D97-AF65-F5344CB8AC3E}">
        <p14:creationId xmlns:p14="http://schemas.microsoft.com/office/powerpoint/2010/main" val="3617878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4BEB-1C9A-4631-AF03-73A78194F691}"/>
              </a:ext>
            </a:extLst>
          </p:cNvPr>
          <p:cNvSpPr>
            <a:spLocks noGrp="1"/>
          </p:cNvSpPr>
          <p:nvPr>
            <p:ph type="title"/>
          </p:nvPr>
        </p:nvSpPr>
        <p:spPr/>
        <p:txBody>
          <a:bodyPr/>
          <a:lstStyle/>
          <a:p>
            <a:r>
              <a:rPr lang="en-US" dirty="0"/>
              <a:t>Questions?</a:t>
            </a:r>
          </a:p>
        </p:txBody>
      </p:sp>
      <p:sp>
        <p:nvSpPr>
          <p:cNvPr id="4" name="Content Placeholder 2">
            <a:extLst>
              <a:ext uri="{FF2B5EF4-FFF2-40B4-BE49-F238E27FC236}">
                <a16:creationId xmlns:a16="http://schemas.microsoft.com/office/drawing/2014/main" id="{6DDDA4C5-391F-4290-B4AF-3DB2C10F3D03}"/>
              </a:ext>
            </a:extLst>
          </p:cNvPr>
          <p:cNvSpPr txBox="1">
            <a:spLocks/>
          </p:cNvSpPr>
          <p:nvPr/>
        </p:nvSpPr>
        <p:spPr bwMode="auto">
          <a:xfrm>
            <a:off x="0" y="1874837"/>
            <a:ext cx="4876800"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dirty="0"/>
              <a:t>Debra Szuster</a:t>
            </a:r>
          </a:p>
          <a:p>
            <a:pPr marL="0" indent="0" algn="ctr">
              <a:buFont typeface="Arial" charset="0"/>
              <a:buNone/>
            </a:pPr>
            <a:r>
              <a:rPr lang="en-US" sz="2400" dirty="0"/>
              <a:t>CCTSI Pilot Program Coordinator</a:t>
            </a:r>
          </a:p>
          <a:p>
            <a:pPr marL="0" indent="0" algn="ctr">
              <a:buFont typeface="Arial" charset="0"/>
              <a:buNone/>
            </a:pPr>
            <a:r>
              <a:rPr lang="en-US" sz="2400" dirty="0">
                <a:hlinkClick r:id="rId2"/>
              </a:rPr>
              <a:t>debra.szuster@cuanschutz.edu</a:t>
            </a:r>
            <a:endParaRPr lang="en-US" sz="2400" dirty="0"/>
          </a:p>
          <a:p>
            <a:pPr marL="0" indent="0" algn="ctr">
              <a:buFont typeface="Arial" charset="0"/>
              <a:buNone/>
            </a:pPr>
            <a:r>
              <a:rPr lang="en-US" sz="2400" dirty="0"/>
              <a:t>(720) 848-4327</a:t>
            </a:r>
            <a:endParaRPr lang="en-US" dirty="0"/>
          </a:p>
        </p:txBody>
      </p:sp>
      <p:sp>
        <p:nvSpPr>
          <p:cNvPr id="5" name="Content Placeholder 2">
            <a:extLst>
              <a:ext uri="{FF2B5EF4-FFF2-40B4-BE49-F238E27FC236}">
                <a16:creationId xmlns:a16="http://schemas.microsoft.com/office/drawing/2014/main" id="{E275C17A-3E38-4321-A429-C4219A8FE1BF}"/>
              </a:ext>
            </a:extLst>
          </p:cNvPr>
          <p:cNvSpPr txBox="1">
            <a:spLocks/>
          </p:cNvSpPr>
          <p:nvPr/>
        </p:nvSpPr>
        <p:spPr bwMode="auto">
          <a:xfrm>
            <a:off x="4649449" y="1600200"/>
            <a:ext cx="4495800" cy="232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endParaRPr lang="en-US" sz="1100" dirty="0"/>
          </a:p>
          <a:p>
            <a:pPr marL="0" indent="0" algn="ctr">
              <a:buFont typeface="Arial" charset="0"/>
              <a:buNone/>
            </a:pPr>
            <a:r>
              <a:rPr lang="en-US" dirty="0"/>
              <a:t>Dr. Natalie Serkova</a:t>
            </a:r>
          </a:p>
          <a:p>
            <a:pPr marL="0" indent="0" algn="ctr">
              <a:buFont typeface="Arial" charset="0"/>
              <a:buNone/>
            </a:pPr>
            <a:r>
              <a:rPr lang="en-US" sz="2400" dirty="0"/>
              <a:t>TM-Pilot Director</a:t>
            </a:r>
          </a:p>
          <a:p>
            <a:pPr marL="0" indent="0" algn="ctr">
              <a:buFont typeface="Arial" charset="0"/>
              <a:buNone/>
            </a:pPr>
            <a:r>
              <a:rPr lang="en-US" sz="2400" dirty="0">
                <a:hlinkClick r:id="rId3"/>
              </a:rPr>
              <a:t>Natalie.Serkova@cuanschutz.edu</a:t>
            </a:r>
            <a:endParaRPr lang="en-US" sz="2400" dirty="0"/>
          </a:p>
          <a:p>
            <a:pPr marL="0" indent="0" algn="ctr">
              <a:buFont typeface="Arial" charset="0"/>
              <a:buNone/>
            </a:pPr>
            <a:r>
              <a:rPr lang="en-US" sz="2400" dirty="0"/>
              <a:t>(303) 724-1084</a:t>
            </a:r>
            <a:endParaRPr lang="en-US" dirty="0"/>
          </a:p>
        </p:txBody>
      </p:sp>
      <p:sp>
        <p:nvSpPr>
          <p:cNvPr id="6" name="Content Placeholder 2">
            <a:extLst>
              <a:ext uri="{FF2B5EF4-FFF2-40B4-BE49-F238E27FC236}">
                <a16:creationId xmlns:a16="http://schemas.microsoft.com/office/drawing/2014/main" id="{491FA1D1-4C05-45ED-8A9F-353AAFA0553C}"/>
              </a:ext>
            </a:extLst>
          </p:cNvPr>
          <p:cNvSpPr txBox="1">
            <a:spLocks/>
          </p:cNvSpPr>
          <p:nvPr/>
        </p:nvSpPr>
        <p:spPr bwMode="auto">
          <a:xfrm>
            <a:off x="1487773" y="4381498"/>
            <a:ext cx="6323351"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dirty="0"/>
              <a:t>CCTSI TM-Pilot Program Webpage</a:t>
            </a:r>
          </a:p>
          <a:p>
            <a:pPr marL="0" indent="0" algn="ctr">
              <a:buNone/>
            </a:pPr>
            <a:r>
              <a:rPr lang="en-US" sz="2400" dirty="0">
                <a:hlinkClick r:id="rId4"/>
              </a:rPr>
              <a:t>https://www.cuanschutz.edu/cctsi/funding/tm</a:t>
            </a:r>
            <a:endParaRPr lang="en-US" sz="2400" dirty="0"/>
          </a:p>
          <a:p>
            <a:pPr marL="0" indent="0" algn="ctr">
              <a:buFont typeface="Arial" charset="0"/>
              <a:buNone/>
            </a:pPr>
            <a:endParaRPr lang="en-US" dirty="0"/>
          </a:p>
        </p:txBody>
      </p:sp>
    </p:spTree>
    <p:extLst>
      <p:ext uri="{BB962C8B-B14F-4D97-AF65-F5344CB8AC3E}">
        <p14:creationId xmlns:p14="http://schemas.microsoft.com/office/powerpoint/2010/main" val="4217207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en-US"/>
              <a:t>CCTSI Pilot Programs</a:t>
            </a:r>
          </a:p>
        </p:txBody>
      </p:sp>
      <p:sp>
        <p:nvSpPr>
          <p:cNvPr id="6147" name="Content Placeholder 2"/>
          <p:cNvSpPr>
            <a:spLocks noGrp="1"/>
          </p:cNvSpPr>
          <p:nvPr>
            <p:ph idx="1"/>
          </p:nvPr>
        </p:nvSpPr>
        <p:spPr/>
        <p:txBody>
          <a:bodyPr/>
          <a:lstStyle/>
          <a:p>
            <a:pPr marL="0" indent="0">
              <a:buFont typeface="Arial" panose="020B0604020202020204" pitchFamily="34" charset="0"/>
              <a:buNone/>
              <a:defRPr/>
            </a:pPr>
            <a:r>
              <a:rPr lang="en-US" altLang="en-US" dirty="0"/>
              <a:t>CCTSI awards $3 million/year in pilot grants, microgrants, and pre-doctoral and post-doctoral research scholar awards</a:t>
            </a:r>
          </a:p>
          <a:p>
            <a:pPr marL="0" indent="0">
              <a:buFont typeface="Arial" panose="020B0604020202020204" pitchFamily="34" charset="0"/>
              <a:buNone/>
              <a:defRPr/>
            </a:pPr>
            <a:endParaRPr lang="en-US" altLang="en-US" sz="1600" dirty="0"/>
          </a:p>
          <a:p>
            <a:pPr marL="0" indent="0">
              <a:buFont typeface="Arial" panose="020B0604020202020204" pitchFamily="34" charset="0"/>
              <a:buNone/>
              <a:defRPr/>
            </a:pPr>
            <a:r>
              <a:rPr lang="en-US" altLang="en-US" dirty="0"/>
              <a:t>Funding Sources</a:t>
            </a:r>
          </a:p>
          <a:p>
            <a:pPr>
              <a:buFont typeface="Arial" panose="020B0604020202020204" pitchFamily="34" charset="0"/>
              <a:buChar char="•"/>
              <a:defRPr/>
            </a:pPr>
            <a:r>
              <a:rPr lang="en-US" altLang="en-US" sz="2400" dirty="0"/>
              <a:t>National Center for Advancing Translational Science (NCATS)</a:t>
            </a:r>
          </a:p>
          <a:p>
            <a:pPr>
              <a:buFont typeface="Arial" panose="020B0604020202020204" pitchFamily="34" charset="0"/>
              <a:buChar char="•"/>
              <a:defRPr/>
            </a:pPr>
            <a:r>
              <a:rPr lang="en-US" altLang="en-US" sz="2400" dirty="0"/>
              <a:t>University of Colorado School of Medicine Dean’s Office</a:t>
            </a:r>
          </a:p>
          <a:p>
            <a:pPr>
              <a:buFont typeface="Arial" panose="020B0604020202020204" pitchFamily="34" charset="0"/>
              <a:buChar char="•"/>
              <a:defRPr/>
            </a:pPr>
            <a:r>
              <a:rPr lang="en-US" altLang="en-US" sz="2400" dirty="0"/>
              <a:t>Children’s Hospital Colorado Research Institute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04800" y="304800"/>
            <a:ext cx="8534400" cy="1143000"/>
          </a:xfrm>
        </p:spPr>
        <p:txBody>
          <a:bodyPr/>
          <a:lstStyle/>
          <a:p>
            <a:r>
              <a:rPr lang="en-US" altLang="en-US"/>
              <a:t>Translational Methods Pilot Program</a:t>
            </a:r>
          </a:p>
        </p:txBody>
      </p:sp>
      <p:sp>
        <p:nvSpPr>
          <p:cNvPr id="18434" name="Content Placeholder 2"/>
          <p:cNvSpPr>
            <a:spLocks noGrp="1"/>
          </p:cNvSpPr>
          <p:nvPr>
            <p:ph idx="1"/>
          </p:nvPr>
        </p:nvSpPr>
        <p:spPr>
          <a:xfrm>
            <a:off x="457200" y="1409700"/>
            <a:ext cx="8229600" cy="5143500"/>
          </a:xfrm>
        </p:spPr>
        <p:txBody>
          <a:bodyPr/>
          <a:lstStyle/>
          <a:p>
            <a:pPr marL="0" indent="0">
              <a:buFont typeface="Arial" charset="0"/>
              <a:buNone/>
            </a:pPr>
            <a:r>
              <a:rPr lang="en-US" altLang="en-US" sz="2800"/>
              <a:t>Speed the development and application of </a:t>
            </a:r>
            <a:r>
              <a:rPr lang="en-US" altLang="en-US" sz="2800" u="sng"/>
              <a:t>novel</a:t>
            </a:r>
            <a:r>
              <a:rPr lang="en-US" altLang="en-US" sz="2800"/>
              <a:t> technologies, methods, or analytical assays for clinical and translational research that are presently lacking or not available to CCTSI members</a:t>
            </a:r>
          </a:p>
          <a:p>
            <a:pPr marL="0" indent="0" eaLnBrk="1" hangingPunct="1">
              <a:spcBef>
                <a:spcPct val="0"/>
              </a:spcBef>
              <a:spcAft>
                <a:spcPts val="300"/>
              </a:spcAft>
              <a:buFont typeface="Arial" charset="0"/>
              <a:buNone/>
            </a:pPr>
            <a:endParaRPr lang="en-US" altLang="en-US" sz="1200"/>
          </a:p>
          <a:p>
            <a:pPr marL="0" indent="0" eaLnBrk="1" hangingPunct="1">
              <a:spcBef>
                <a:spcPct val="0"/>
              </a:spcBef>
              <a:spcAft>
                <a:spcPts val="300"/>
              </a:spcAft>
              <a:buFont typeface="Arial" charset="0"/>
              <a:buNone/>
            </a:pPr>
            <a:r>
              <a:rPr lang="en-US" altLang="en-US" sz="2800"/>
              <a:t>Major goals</a:t>
            </a:r>
          </a:p>
          <a:p>
            <a:pPr marL="800100" lvl="1" indent="-342900" eaLnBrk="1" hangingPunct="1">
              <a:spcBef>
                <a:spcPct val="0"/>
              </a:spcBef>
              <a:spcAft>
                <a:spcPts val="300"/>
              </a:spcAft>
              <a:buFont typeface="Arial" charset="0"/>
              <a:buChar char="•"/>
            </a:pPr>
            <a:r>
              <a:rPr lang="en-US" altLang="en-US" sz="2400">
                <a:ea typeface="Arial" charset="0"/>
                <a:cs typeface="Arial" charset="0"/>
              </a:rPr>
              <a:t>Facilitate developing functioning and validated methodologies, which are not yet available in Colorado</a:t>
            </a:r>
          </a:p>
          <a:p>
            <a:pPr marL="800100" lvl="1" indent="-342900" eaLnBrk="1" hangingPunct="1">
              <a:spcBef>
                <a:spcPct val="0"/>
              </a:spcBef>
              <a:spcAft>
                <a:spcPts val="300"/>
              </a:spcAft>
              <a:buFont typeface="Arial" charset="0"/>
              <a:buChar char="•"/>
            </a:pPr>
            <a:r>
              <a:rPr lang="en-US" altLang="en-US" sz="2400">
                <a:ea typeface="Arial" charset="0"/>
                <a:cs typeface="Arial" charset="0"/>
              </a:rPr>
              <a:t>Foster new collaborations</a:t>
            </a:r>
          </a:p>
          <a:p>
            <a:pPr marL="800100" lvl="1" indent="-342900" eaLnBrk="1" hangingPunct="1">
              <a:spcBef>
                <a:spcPct val="0"/>
              </a:spcBef>
              <a:spcAft>
                <a:spcPts val="300"/>
              </a:spcAft>
              <a:buFont typeface="Arial" charset="0"/>
              <a:buChar char="•"/>
            </a:pPr>
            <a:r>
              <a:rPr lang="en-US" altLang="en-US" sz="2400">
                <a:ea typeface="Arial" charset="0"/>
                <a:cs typeface="Arial" charset="0"/>
              </a:rPr>
              <a:t>Disseminate new technologies across the CCTSI</a:t>
            </a:r>
          </a:p>
          <a:p>
            <a:pPr marL="0" indent="0">
              <a:buFont typeface="Arial" charset="0"/>
              <a:buNone/>
            </a:pPr>
            <a:endParaRPr lang="en-US" alt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304800" y="304800"/>
            <a:ext cx="8534400" cy="1143000"/>
          </a:xfrm>
        </p:spPr>
        <p:txBody>
          <a:bodyPr/>
          <a:lstStyle/>
          <a:p>
            <a:r>
              <a:rPr lang="en-US" altLang="en-US"/>
              <a:t>TM-Pilot Program Awards</a:t>
            </a:r>
          </a:p>
        </p:txBody>
      </p:sp>
      <p:sp>
        <p:nvSpPr>
          <p:cNvPr id="6147" name="Content Placeholder 2"/>
          <p:cNvSpPr>
            <a:spLocks noGrp="1"/>
          </p:cNvSpPr>
          <p:nvPr>
            <p:ph idx="1"/>
          </p:nvPr>
        </p:nvSpPr>
        <p:spPr>
          <a:xfrm>
            <a:off x="609600" y="1828800"/>
            <a:ext cx="8077200" cy="3581400"/>
          </a:xfrm>
        </p:spPr>
        <p:txBody>
          <a:bodyPr/>
          <a:lstStyle/>
          <a:p>
            <a:pPr marL="0" indent="0">
              <a:buFont typeface="Arial" panose="020B0604020202020204" pitchFamily="34" charset="0"/>
              <a:buNone/>
              <a:defRPr/>
            </a:pPr>
            <a:r>
              <a:rPr lang="en-US" altLang="en-US" dirty="0"/>
              <a:t>Multiple TM-Pilot awards of up to $20,000 each </a:t>
            </a:r>
          </a:p>
          <a:p>
            <a:pPr marL="0" indent="0">
              <a:buFont typeface="Arial" panose="020B0604020202020204" pitchFamily="34" charset="0"/>
              <a:buNone/>
              <a:defRPr/>
            </a:pPr>
            <a:endParaRPr lang="en-US" altLang="en-US" sz="1800" dirty="0"/>
          </a:p>
          <a:p>
            <a:pPr marL="0" indent="0">
              <a:buFont typeface="Arial" panose="020B0604020202020204" pitchFamily="34" charset="0"/>
              <a:buNone/>
              <a:defRPr/>
            </a:pPr>
            <a:r>
              <a:rPr lang="en-US" altLang="en-US" dirty="0"/>
              <a:t>Categories</a:t>
            </a:r>
          </a:p>
          <a:p>
            <a:pPr>
              <a:buFont typeface="Arial" panose="020B0604020202020204" pitchFamily="34" charset="0"/>
              <a:buChar char="•"/>
              <a:defRPr/>
            </a:pPr>
            <a:r>
              <a:rPr lang="en-US" altLang="en-US" sz="2800" dirty="0"/>
              <a:t>Translational Methods (TM) Pilot Awards</a:t>
            </a:r>
            <a:r>
              <a:rPr lang="en-US" altLang="en-US" sz="2800" dirty="0">
                <a:solidFill>
                  <a:srgbClr val="000000"/>
                </a:solidFill>
              </a:rPr>
              <a:t> (3 and up)</a:t>
            </a:r>
          </a:p>
          <a:p>
            <a:pPr>
              <a:buFont typeface="Arial" panose="020B0604020202020204" pitchFamily="34" charset="0"/>
              <a:buChar char="•"/>
              <a:defRPr/>
            </a:pPr>
            <a:r>
              <a:rPr lang="en-US" altLang="en-US" sz="2800" dirty="0"/>
              <a:t>Biostatistics/Bioinformatics TM-Pilot Award</a:t>
            </a:r>
          </a:p>
          <a:p>
            <a:pPr>
              <a:buFont typeface="Arial" panose="020B0604020202020204" pitchFamily="34" charset="0"/>
              <a:buChar char="•"/>
              <a:defRPr/>
            </a:pPr>
            <a:r>
              <a:rPr lang="en-US" altLang="en-US" sz="2800" dirty="0"/>
              <a:t>Colorado State University TM-Pilot Award (CSU PI)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p:nvPr>
        </p:nvSpPr>
        <p:spPr/>
        <p:txBody>
          <a:bodyPr/>
          <a:lstStyle/>
          <a:p>
            <a:r>
              <a:rPr lang="en-US" altLang="en-US" dirty="0"/>
              <a:t>TM-Pilot Program Eligibility</a:t>
            </a:r>
          </a:p>
        </p:txBody>
      </p:sp>
      <p:sp>
        <p:nvSpPr>
          <p:cNvPr id="22530" name="Content Placeholder 3"/>
          <p:cNvSpPr>
            <a:spLocks noGrp="1"/>
          </p:cNvSpPr>
          <p:nvPr>
            <p:ph idx="1"/>
          </p:nvPr>
        </p:nvSpPr>
        <p:spPr>
          <a:xfrm>
            <a:off x="457200" y="1722438"/>
            <a:ext cx="8229600" cy="1552575"/>
          </a:xfrm>
        </p:spPr>
        <p:txBody>
          <a:bodyPr/>
          <a:lstStyle/>
          <a:p>
            <a:r>
              <a:rPr lang="en-US" altLang="en-US"/>
              <a:t>CCTSI Members</a:t>
            </a:r>
          </a:p>
          <a:p>
            <a:r>
              <a:rPr lang="en-US" altLang="en-US"/>
              <a:t>Faculty at CCTSI Affiliated Institutions (Instructor level and above)</a:t>
            </a:r>
          </a:p>
        </p:txBody>
      </p:sp>
      <p:sp>
        <p:nvSpPr>
          <p:cNvPr id="6" name="Content Placeholder 3"/>
          <p:cNvSpPr txBox="1">
            <a:spLocks/>
          </p:cNvSpPr>
          <p:nvPr/>
        </p:nvSpPr>
        <p:spPr bwMode="auto">
          <a:xfrm>
            <a:off x="838200" y="3581400"/>
            <a:ext cx="8229600" cy="1552575"/>
          </a:xfrm>
          <a:prstGeom prst="rect">
            <a:avLst/>
          </a:prstGeom>
          <a:noFill/>
          <a:ln>
            <a:noFill/>
          </a:ln>
        </p:spPr>
        <p:txBody>
          <a:bodyPr numCol="2"/>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US" altLang="en-US" sz="2000" dirty="0"/>
              <a:t>CU Anschutz Medical Campus</a:t>
            </a:r>
          </a:p>
          <a:p>
            <a:pPr marL="0" indent="0">
              <a:buFont typeface="Arial" panose="020B0604020202020204" pitchFamily="34" charset="0"/>
              <a:buNone/>
              <a:defRPr/>
            </a:pPr>
            <a:r>
              <a:rPr lang="en-US" altLang="en-US" sz="2000" dirty="0"/>
              <a:t>CU Boulder</a:t>
            </a:r>
          </a:p>
          <a:p>
            <a:pPr marL="0" indent="0">
              <a:buFont typeface="Arial" panose="020B0604020202020204" pitchFamily="34" charset="0"/>
              <a:buNone/>
              <a:defRPr/>
            </a:pPr>
            <a:r>
              <a:rPr lang="en-US" altLang="en-US" sz="2000" dirty="0"/>
              <a:t>CU Denver</a:t>
            </a:r>
          </a:p>
          <a:p>
            <a:pPr marL="0" indent="0">
              <a:buFont typeface="Arial" panose="020B0604020202020204" pitchFamily="34" charset="0"/>
              <a:buNone/>
              <a:defRPr/>
            </a:pPr>
            <a:r>
              <a:rPr lang="en-US" altLang="en-US" sz="2000" dirty="0"/>
              <a:t>Colorado State University</a:t>
            </a:r>
          </a:p>
          <a:p>
            <a:pPr marL="0" indent="0">
              <a:buFont typeface="Arial" panose="020B0604020202020204" pitchFamily="34" charset="0"/>
              <a:buNone/>
              <a:defRPr/>
            </a:pPr>
            <a:endParaRPr lang="en-US" altLang="en-US" sz="2000" dirty="0"/>
          </a:p>
          <a:p>
            <a:pPr marL="0" indent="0">
              <a:buFont typeface="Arial" panose="020B0604020202020204" pitchFamily="34" charset="0"/>
              <a:buNone/>
              <a:defRPr/>
            </a:pPr>
            <a:r>
              <a:rPr lang="en-US" altLang="en-US" sz="2000" dirty="0"/>
              <a:t>University of Colorado Hospital</a:t>
            </a:r>
          </a:p>
          <a:p>
            <a:pPr marL="0" indent="0">
              <a:buFont typeface="Arial" panose="020B0604020202020204" pitchFamily="34" charset="0"/>
              <a:buNone/>
              <a:defRPr/>
            </a:pPr>
            <a:r>
              <a:rPr lang="en-US" altLang="en-US" sz="2000" dirty="0"/>
              <a:t>Children’s Hospital Colorado</a:t>
            </a:r>
          </a:p>
          <a:p>
            <a:pPr marL="0" indent="0">
              <a:buFont typeface="Arial" panose="020B0604020202020204" pitchFamily="34" charset="0"/>
              <a:buNone/>
              <a:defRPr/>
            </a:pPr>
            <a:r>
              <a:rPr lang="en-US" altLang="en-US" sz="2000" dirty="0"/>
              <a:t>National Jewish Hospital</a:t>
            </a:r>
          </a:p>
          <a:p>
            <a:pPr marL="0" indent="0">
              <a:buFont typeface="Arial" panose="020B0604020202020204" pitchFamily="34" charset="0"/>
              <a:buNone/>
              <a:defRPr/>
            </a:pPr>
            <a:r>
              <a:rPr lang="en-US" altLang="en-US" sz="2000" dirty="0"/>
              <a:t>VA Eastern CO Health Care System</a:t>
            </a:r>
          </a:p>
          <a:p>
            <a:pPr marL="0" indent="0">
              <a:buFont typeface="Arial" panose="020B0604020202020204" pitchFamily="34" charset="0"/>
              <a:buNone/>
              <a:defRPr/>
            </a:pPr>
            <a:r>
              <a:rPr lang="en-US" altLang="en-US" sz="2000" dirty="0"/>
              <a:t>Kaiser Permanente Colorado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57288" y="1516063"/>
          <a:ext cx="7243762" cy="3714750"/>
        </p:xfrm>
        <a:graphic>
          <a:graphicData uri="http://schemas.openxmlformats.org/drawingml/2006/table">
            <a:tbl>
              <a:tblPr/>
              <a:tblGrid>
                <a:gridCol w="2344737">
                  <a:extLst>
                    <a:ext uri="{9D8B030D-6E8A-4147-A177-3AD203B41FA5}">
                      <a16:colId xmlns:a16="http://schemas.microsoft.com/office/drawing/2014/main" val="20000"/>
                    </a:ext>
                  </a:extLst>
                </a:gridCol>
                <a:gridCol w="1209675">
                  <a:extLst>
                    <a:ext uri="{9D8B030D-6E8A-4147-A177-3AD203B41FA5}">
                      <a16:colId xmlns:a16="http://schemas.microsoft.com/office/drawing/2014/main" val="20001"/>
                    </a:ext>
                  </a:extLst>
                </a:gridCol>
                <a:gridCol w="1336675">
                  <a:extLst>
                    <a:ext uri="{9D8B030D-6E8A-4147-A177-3AD203B41FA5}">
                      <a16:colId xmlns:a16="http://schemas.microsoft.com/office/drawing/2014/main" val="20002"/>
                    </a:ext>
                  </a:extLst>
                </a:gridCol>
                <a:gridCol w="1235075">
                  <a:extLst>
                    <a:ext uri="{9D8B030D-6E8A-4147-A177-3AD203B41FA5}">
                      <a16:colId xmlns:a16="http://schemas.microsoft.com/office/drawing/2014/main" val="20003"/>
                    </a:ext>
                  </a:extLst>
                </a:gridCol>
                <a:gridCol w="1117600">
                  <a:extLst>
                    <a:ext uri="{9D8B030D-6E8A-4147-A177-3AD203B41FA5}">
                      <a16:colId xmlns:a16="http://schemas.microsoft.com/office/drawing/2014/main" val="20004"/>
                    </a:ext>
                  </a:extLst>
                </a:gridCol>
              </a:tblGrid>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FFFFF"/>
                        </a:solidFill>
                        <a:effectLst/>
                        <a:latin typeface="Calibri" charset="0"/>
                      </a:endParaRP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charset="0"/>
                        </a:rPr>
                        <a:t>CO-Pilot</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charset="0"/>
                        </a:rPr>
                        <a:t>CMH-Pilot</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charset="0"/>
                        </a:rPr>
                        <a:t>TM-Pilot</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charset="0"/>
                        </a:rPr>
                        <a:t>CE-Pilot</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RFA</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7/2018</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7/2018</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10/18/18</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8/10/18</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Mandatory intent form</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8/13/18</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8/13/18</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12/3/18</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9/21/18</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Application due</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10/1/18</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10/1/18</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1/7/19</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10/26/19</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NOA sent</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2/2019</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2/2019</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2/2019</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2/1/19</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Start date</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3/19-6/19</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3/19-6/19</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5/2019</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5/1/19</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#LOI</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144</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74</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64</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000000"/>
                        </a:solidFill>
                        <a:effectLst/>
                        <a:latin typeface="Calibri" charset="0"/>
                      </a:endParaRP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#Applications</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94</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28</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51</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12</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#Funded</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19 (20%)</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5 (18%)</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5 (10%)</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Calibri" charset="0"/>
                        </a:rPr>
                        <a:t>4 (33%)</a:t>
                      </a:r>
                    </a:p>
                  </a:txBody>
                  <a:tcPr marL="91426" marR="914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bl>
          </a:graphicData>
        </a:graphic>
      </p:graphicFrame>
      <p:sp>
        <p:nvSpPr>
          <p:cNvPr id="7" name="Title 1"/>
          <p:cNvSpPr txBox="1">
            <a:spLocks/>
          </p:cNvSpPr>
          <p:nvPr/>
        </p:nvSpPr>
        <p:spPr>
          <a:xfrm>
            <a:off x="703263" y="608013"/>
            <a:ext cx="8270875" cy="823912"/>
          </a:xfrm>
          <a:prstGeom prst="rect">
            <a:avLst/>
          </a:prstGeom>
        </p:spPr>
        <p:txBody>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pPr algn="ctr">
              <a:defRPr/>
            </a:pPr>
            <a:r>
              <a:rPr lang="en-US" sz="3600" dirty="0">
                <a:solidFill>
                  <a:srgbClr val="000099"/>
                </a:solidFill>
              </a:rPr>
              <a:t>Pilot Awards: 2019 cohort</a:t>
            </a:r>
          </a:p>
        </p:txBody>
      </p:sp>
      <p:sp>
        <p:nvSpPr>
          <p:cNvPr id="2" name="Rectangle 1"/>
          <p:cNvSpPr/>
          <p:nvPr/>
        </p:nvSpPr>
        <p:spPr>
          <a:xfrm>
            <a:off x="6019800" y="1516063"/>
            <a:ext cx="1295400" cy="3708400"/>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647" name="TextBox 2"/>
          <p:cNvSpPr txBox="1">
            <a:spLocks noChangeArrowheads="1"/>
          </p:cNvSpPr>
          <p:nvPr/>
        </p:nvSpPr>
        <p:spPr bwMode="auto">
          <a:xfrm>
            <a:off x="1187450" y="4114800"/>
            <a:ext cx="2057400" cy="338138"/>
          </a:xfrm>
          <a:prstGeom prst="rect">
            <a:avLst/>
          </a:prstGeom>
          <a:solidFill>
            <a:srgbClr val="D0D8E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r>
              <a:rPr lang="en-US" altLang="en-US" sz="1600">
                <a:latin typeface="Arial" charset="0"/>
              </a:rPr>
              <a:t>#Intent-to-Submit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p:nvPr>
        </p:nvSpPr>
        <p:spPr>
          <a:xfrm>
            <a:off x="424070" y="61119"/>
            <a:ext cx="8229600" cy="1143000"/>
          </a:xfrm>
        </p:spPr>
        <p:txBody>
          <a:bodyPr/>
          <a:lstStyle/>
          <a:p>
            <a:r>
              <a:rPr lang="en-US" altLang="en-US" dirty="0"/>
              <a:t>Application Guidelines</a:t>
            </a:r>
          </a:p>
        </p:txBody>
      </p:sp>
      <p:sp>
        <p:nvSpPr>
          <p:cNvPr id="22530" name="Content Placeholder 3"/>
          <p:cNvSpPr>
            <a:spLocks noGrp="1"/>
          </p:cNvSpPr>
          <p:nvPr>
            <p:ph idx="1"/>
          </p:nvPr>
        </p:nvSpPr>
        <p:spPr>
          <a:xfrm>
            <a:off x="457200" y="1066800"/>
            <a:ext cx="8229600" cy="4449762"/>
          </a:xfrm>
        </p:spPr>
        <p:txBody>
          <a:bodyPr/>
          <a:lstStyle/>
          <a:p>
            <a:r>
              <a:rPr lang="en-US" sz="2000" dirty="0"/>
              <a:t>Abstract (limit 250 words)</a:t>
            </a:r>
          </a:p>
          <a:p>
            <a:r>
              <a:rPr lang="en-US" sz="2000" dirty="0"/>
              <a:t>Research Plan (4 page limit)</a:t>
            </a:r>
          </a:p>
          <a:p>
            <a:pPr lvl="1"/>
            <a:r>
              <a:rPr lang="en-US" sz="2000" dirty="0"/>
              <a:t>Specific Aims (l½ page limit)</a:t>
            </a:r>
          </a:p>
          <a:p>
            <a:pPr lvl="1"/>
            <a:r>
              <a:rPr lang="en-US" sz="2000" dirty="0"/>
              <a:t>Background and Significance (1 page limit)</a:t>
            </a:r>
          </a:p>
          <a:p>
            <a:pPr lvl="1"/>
            <a:r>
              <a:rPr lang="en-US" sz="2000" dirty="0"/>
              <a:t>Approach (suggested 1-2 pages)</a:t>
            </a:r>
          </a:p>
          <a:p>
            <a:r>
              <a:rPr lang="en-US" sz="2000" dirty="0"/>
              <a:t>Education Mission (suggested ¼ to ½ page)</a:t>
            </a:r>
          </a:p>
          <a:p>
            <a:r>
              <a:rPr lang="en-US" sz="2000" dirty="0"/>
              <a:t>References</a:t>
            </a:r>
          </a:p>
          <a:p>
            <a:r>
              <a:rPr lang="en-US" sz="2000" dirty="0"/>
              <a:t>Budget and Justification (2 page limit)</a:t>
            </a:r>
          </a:p>
          <a:p>
            <a:r>
              <a:rPr lang="en-US" sz="2000" dirty="0"/>
              <a:t>Biosketches (current NIH format and page limit)</a:t>
            </a:r>
          </a:p>
          <a:p>
            <a:r>
              <a:rPr lang="en-US" sz="2000" dirty="0"/>
              <a:t>Letters of Support (no page limit)</a:t>
            </a:r>
          </a:p>
          <a:p>
            <a:pPr lvl="1"/>
            <a:r>
              <a:rPr lang="en-US" sz="2000" dirty="0"/>
              <a:t>Institutional Prior Approval LOS: For CSU Investigators</a:t>
            </a:r>
          </a:p>
          <a:p>
            <a:pPr lvl="1"/>
            <a:r>
              <a:rPr lang="en-US" sz="2000" dirty="0"/>
              <a:t>Institutional Prior Approval LOS: For Investigators Outside CU Denver and AMC</a:t>
            </a:r>
            <a:endParaRPr lang="en-US" sz="1800" dirty="0"/>
          </a:p>
        </p:txBody>
      </p:sp>
      <p:sp>
        <p:nvSpPr>
          <p:cNvPr id="2" name="Rounded Rectangle 1"/>
          <p:cNvSpPr/>
          <p:nvPr/>
        </p:nvSpPr>
        <p:spPr>
          <a:xfrm>
            <a:off x="685800" y="1828800"/>
            <a:ext cx="8305800" cy="6858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509068" y="1987034"/>
            <a:ext cx="2492990" cy="369332"/>
          </a:xfrm>
          <a:prstGeom prst="rect">
            <a:avLst/>
          </a:prstGeom>
          <a:noFill/>
        </p:spPr>
        <p:txBody>
          <a:bodyPr wrap="none" rtlCol="0">
            <a:spAutoFit/>
          </a:bodyPr>
          <a:lstStyle/>
          <a:p>
            <a:r>
              <a:rPr lang="en-US" b="1" dirty="0" smtClean="0">
                <a:solidFill>
                  <a:srgbClr val="7030A0"/>
                </a:solidFill>
              </a:rPr>
              <a:t>Highlight Innovation!</a:t>
            </a:r>
            <a:endParaRPr lang="en-US" b="1" dirty="0">
              <a:solidFill>
                <a:srgbClr val="7030A0"/>
              </a:solidFill>
            </a:endParaRPr>
          </a:p>
        </p:txBody>
      </p:sp>
      <p:sp>
        <p:nvSpPr>
          <p:cNvPr id="6" name="Rounded Rectangle 5"/>
          <p:cNvSpPr/>
          <p:nvPr/>
        </p:nvSpPr>
        <p:spPr>
          <a:xfrm>
            <a:off x="696258" y="2895600"/>
            <a:ext cx="8305800" cy="381000"/>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118477" y="2922349"/>
            <a:ext cx="2903359" cy="369332"/>
          </a:xfrm>
          <a:prstGeom prst="rect">
            <a:avLst/>
          </a:prstGeom>
          <a:noFill/>
          <a:ln>
            <a:noFill/>
          </a:ln>
        </p:spPr>
        <p:txBody>
          <a:bodyPr wrap="none" rtlCol="0">
            <a:spAutoFit/>
          </a:bodyPr>
          <a:lstStyle/>
          <a:p>
            <a:r>
              <a:rPr lang="en-US" b="1" dirty="0" smtClean="0">
                <a:solidFill>
                  <a:srgbClr val="C00000"/>
                </a:solidFill>
              </a:rPr>
              <a:t>Highlight Dissemination!</a:t>
            </a:r>
            <a:endParaRPr lang="en-US" b="1" dirty="0">
              <a:solidFill>
                <a:srgbClr val="C00000"/>
              </a:solidFill>
            </a:endParaRPr>
          </a:p>
        </p:txBody>
      </p:sp>
    </p:spTree>
    <p:extLst>
      <p:ext uri="{BB962C8B-B14F-4D97-AF65-F5344CB8AC3E}">
        <p14:creationId xmlns:p14="http://schemas.microsoft.com/office/powerpoint/2010/main" val="3398201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57200" y="228600"/>
            <a:ext cx="8229600" cy="838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dirty="0"/>
              <a:t>TM-Pilot Program Review Criteria</a:t>
            </a:r>
          </a:p>
        </p:txBody>
      </p:sp>
      <p:sp>
        <p:nvSpPr>
          <p:cNvPr id="3" name="Content Placeholder 3"/>
          <p:cNvSpPr txBox="1">
            <a:spLocks/>
          </p:cNvSpPr>
          <p:nvPr/>
        </p:nvSpPr>
        <p:spPr>
          <a:xfrm>
            <a:off x="381000" y="1176130"/>
            <a:ext cx="8686800" cy="5181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t>Innovation: </a:t>
            </a:r>
            <a:r>
              <a:rPr lang="en-US" sz="2000" dirty="0"/>
              <a:t>Is the proposal innovative and novel in developing new technologies/assays/models?</a:t>
            </a:r>
          </a:p>
          <a:p>
            <a:pPr marL="0" indent="0">
              <a:buNone/>
            </a:pPr>
            <a:endParaRPr lang="en-US" sz="800" dirty="0"/>
          </a:p>
          <a:p>
            <a:r>
              <a:rPr lang="en-US" sz="2000" b="1" dirty="0"/>
              <a:t>Approach/Scientific Merit:  </a:t>
            </a:r>
            <a:r>
              <a:rPr lang="en-US" sz="2000" dirty="0"/>
              <a:t>Will the proposed study design develop a new method or technology? </a:t>
            </a:r>
          </a:p>
          <a:p>
            <a:pPr marL="0" indent="0">
              <a:buNone/>
            </a:pPr>
            <a:endParaRPr lang="en-US" sz="800" dirty="0"/>
          </a:p>
          <a:p>
            <a:r>
              <a:rPr lang="en-US" sz="2000" b="1" dirty="0"/>
              <a:t>Significance (especially to the CCTSI mission): </a:t>
            </a:r>
            <a:r>
              <a:rPr lang="en-US" sz="2000" dirty="0"/>
              <a:t>Can the new method or technology be generalized and translated to other scientific settings/ applications?</a:t>
            </a:r>
          </a:p>
          <a:p>
            <a:pPr marL="0" indent="0">
              <a:buNone/>
            </a:pPr>
            <a:endParaRPr lang="en-US" sz="800" dirty="0"/>
          </a:p>
          <a:p>
            <a:r>
              <a:rPr lang="en-US" sz="2000" b="1" dirty="0"/>
              <a:t>Investigators </a:t>
            </a:r>
          </a:p>
          <a:p>
            <a:pPr marL="0" indent="0">
              <a:buNone/>
            </a:pPr>
            <a:endParaRPr lang="en-US" sz="800" b="1" dirty="0"/>
          </a:p>
          <a:p>
            <a:r>
              <a:rPr lang="en-US" altLang="en-US" sz="2000" b="1" dirty="0"/>
              <a:t>Environment</a:t>
            </a:r>
          </a:p>
          <a:p>
            <a:pPr marL="0" indent="0">
              <a:buNone/>
            </a:pPr>
            <a:endParaRPr lang="en-US" altLang="en-US" sz="800" b="1" dirty="0"/>
          </a:p>
          <a:p>
            <a:r>
              <a:rPr lang="en-US" altLang="en-US" sz="2000" b="1" dirty="0"/>
              <a:t>Educational Mission: </a:t>
            </a:r>
            <a:r>
              <a:rPr lang="en-US" altLang="en-US" sz="2000" dirty="0"/>
              <a:t>Include student/ postdocs/  how technology  will be disseminated</a:t>
            </a:r>
          </a:p>
        </p:txBody>
      </p:sp>
    </p:spTree>
    <p:extLst>
      <p:ext uri="{BB962C8B-B14F-4D97-AF65-F5344CB8AC3E}">
        <p14:creationId xmlns:p14="http://schemas.microsoft.com/office/powerpoint/2010/main" val="2584289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147638"/>
            <a:ext cx="8229600" cy="1143000"/>
          </a:xfrm>
        </p:spPr>
        <p:txBody>
          <a:bodyPr/>
          <a:lstStyle/>
          <a:p>
            <a:r>
              <a:rPr lang="en-US" altLang="en-US"/>
              <a:t>Online Submission Portal</a:t>
            </a:r>
          </a:p>
        </p:txBody>
      </p:sp>
      <p:pic>
        <p:nvPicPr>
          <p:cNvPr id="2560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288" y="1254125"/>
            <a:ext cx="581342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D3A0FF6-4725-4C99-9362-921D8DDED791}"/>
              </a:ext>
            </a:extLst>
          </p:cNvPr>
          <p:cNvPicPr>
            <a:picLocks noChangeAspect="1"/>
          </p:cNvPicPr>
          <p:nvPr/>
        </p:nvPicPr>
        <p:blipFill>
          <a:blip r:embed="rId4"/>
          <a:stretch>
            <a:fillRect/>
          </a:stretch>
        </p:blipFill>
        <p:spPr>
          <a:xfrm>
            <a:off x="5948362" y="4876800"/>
            <a:ext cx="2738438" cy="136349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1172</TotalTime>
  <Words>752</Words>
  <Application>Microsoft Office PowerPoint</Application>
  <PresentationFormat>On-screen Show (4:3)</PresentationFormat>
  <Paragraphs>150</Paragraphs>
  <Slides>13</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Mangal</vt:lpstr>
      <vt:lpstr>Office Theme</vt:lpstr>
      <vt:lpstr>1_Office Theme</vt:lpstr>
      <vt:lpstr>PowerPoint Presentation</vt:lpstr>
      <vt:lpstr>CCTSI Pilot Programs</vt:lpstr>
      <vt:lpstr>Translational Methods Pilot Program</vt:lpstr>
      <vt:lpstr>TM-Pilot Program Awards</vt:lpstr>
      <vt:lpstr>TM-Pilot Program Eligibility</vt:lpstr>
      <vt:lpstr>PowerPoint Presentation</vt:lpstr>
      <vt:lpstr>Application Guidelines</vt:lpstr>
      <vt:lpstr>PowerPoint Presentation</vt:lpstr>
      <vt:lpstr>Online Submission Portal</vt:lpstr>
      <vt:lpstr>PowerPoint Presentation</vt:lpstr>
      <vt:lpstr>PowerPoint Presentation</vt:lpstr>
      <vt:lpstr>PowerPoint Presentation</vt:lpstr>
      <vt:lpstr>Questions?</vt:lpstr>
    </vt:vector>
  </TitlesOfParts>
  <Company>University of Colorado Denver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weuled</dc:creator>
  <cp:lastModifiedBy>Serkova, Natalie</cp:lastModifiedBy>
  <cp:revision>75</cp:revision>
  <dcterms:created xsi:type="dcterms:W3CDTF">2012-09-27T18:27:22Z</dcterms:created>
  <dcterms:modified xsi:type="dcterms:W3CDTF">2019-11-13T21:50:46Z</dcterms:modified>
</cp:coreProperties>
</file>