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6" r:id="rId3"/>
    <p:sldId id="273" r:id="rId4"/>
    <p:sldId id="272" r:id="rId5"/>
    <p:sldId id="271" r:id="rId6"/>
    <p:sldId id="269" r:id="rId7"/>
    <p:sldId id="270" r:id="rId8"/>
    <p:sldId id="274" r:id="rId9"/>
    <p:sldId id="275" r:id="rId10"/>
    <p:sldId id="276" r:id="rId11"/>
    <p:sldId id="27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7005"/>
  </p:normalViewPr>
  <p:slideViewPr>
    <p:cSldViewPr snapToGrid="0">
      <p:cViewPr varScale="1">
        <p:scale>
          <a:sx n="114" d="100"/>
          <a:sy n="114" d="100"/>
        </p:scale>
        <p:origin x="-74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4961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6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238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IT Master Templat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447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○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■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●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○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■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●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Light"/>
              <a:buChar char="○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 Light"/>
              <a:buChar char="■"/>
              <a:defRPr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38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Neurodiversity in the classroom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F379B2-E560-4D4C-9385-B011D278330F}"/>
              </a:ext>
            </a:extLst>
          </p:cNvPr>
          <p:cNvSpPr txBox="1"/>
          <p:nvPr/>
        </p:nvSpPr>
        <p:spPr>
          <a:xfrm>
            <a:off x="194892" y="2881207"/>
            <a:ext cx="568269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endParaRPr lang="en-US" sz="2000" dirty="0"/>
          </a:p>
          <a:p>
            <a:pPr lvl="0">
              <a:spcAft>
                <a:spcPts val="1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Kate Miller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Office of Information Technology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2ACF1C-C362-1C4A-8390-8498EF7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 smtClean="0"/>
              <a:t>Classroom suggestions?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853" y="1346454"/>
            <a:ext cx="68750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 </a:t>
            </a:r>
            <a:r>
              <a:rPr lang="en-US" dirty="0"/>
              <a:t>motor challenges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Provide </a:t>
            </a:r>
            <a:r>
              <a:rPr lang="en-US" dirty="0"/>
              <a:t>printed or online accessible notes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Allow </a:t>
            </a:r>
            <a:r>
              <a:rPr lang="en-US" dirty="0"/>
              <a:t>use of laptop or other voice-activated technology to take </a:t>
            </a:r>
            <a:r>
              <a:rPr lang="en-US" dirty="0" smtClean="0"/>
              <a:t>notes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Sensitivity </a:t>
            </a:r>
            <a:r>
              <a:rPr lang="en-US" dirty="0"/>
              <a:t>to Environment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Provide </a:t>
            </a:r>
            <a:r>
              <a:rPr lang="en-US" dirty="0"/>
              <a:t>quieter testing environment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Allow </a:t>
            </a:r>
            <a:r>
              <a:rPr lang="en-US" dirty="0"/>
              <a:t>use of headphones to block out sounds during </a:t>
            </a:r>
            <a:r>
              <a:rPr lang="en-US" dirty="0" smtClean="0"/>
              <a:t>exam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Easing </a:t>
            </a:r>
            <a:r>
              <a:rPr lang="en-US" dirty="0"/>
              <a:t>Transitions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Begin </a:t>
            </a:r>
            <a:r>
              <a:rPr lang="en-US" dirty="0"/>
              <a:t>class with discussion of </a:t>
            </a:r>
            <a:r>
              <a:rPr lang="en-US" dirty="0" smtClean="0"/>
              <a:t>diversity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Allow </a:t>
            </a:r>
            <a:r>
              <a:rPr lang="en-US" dirty="0"/>
              <a:t>for extra transition time</a:t>
            </a:r>
          </a:p>
          <a:p>
            <a:r>
              <a:rPr lang="en-US" dirty="0"/>
              <a:t>• Allow for sensory or comfort items (e.g., a fidget)</a:t>
            </a:r>
          </a:p>
        </p:txBody>
      </p:sp>
    </p:spTree>
    <p:extLst>
      <p:ext uri="{BB962C8B-B14F-4D97-AF65-F5344CB8AC3E}">
        <p14:creationId xmlns:p14="http://schemas.microsoft.com/office/powerpoint/2010/main" val="185767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2ACF1C-C362-1C4A-8390-8498EF7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 smtClean="0"/>
              <a:t>Where to go from here?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853" y="1346454"/>
            <a:ext cx="68750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Reflect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Ask yourself – is there anything I can change within my course today?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One change is a difference and it matters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Truly benefits everyone!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2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F748AD-776C-2141-9023-C004A5BCD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8800" dirty="0" smtClean="0"/>
              <a:t>Questions?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3470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80055-211D-CB4F-9C3F-35E325AA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time together today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883" y="1260510"/>
            <a:ext cx="71328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Defining </a:t>
            </a:r>
            <a:r>
              <a:rPr lang="en-US" dirty="0"/>
              <a:t>N</a:t>
            </a:r>
            <a:r>
              <a:rPr lang="en-US" dirty="0" smtClean="0"/>
              <a:t>eurodiversity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Exploring why </a:t>
            </a:r>
            <a:r>
              <a:rPr lang="en-US" dirty="0"/>
              <a:t>N</a:t>
            </a:r>
            <a:r>
              <a:rPr lang="en-US" dirty="0" smtClean="0"/>
              <a:t>eurodiversity is important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What Neurodiversity can look like in the classroom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Ideas to consider to support learning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Classroom suggestions to support Neurodiversity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0301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11-08 at 2.0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002"/>
            <a:ext cx="9144000" cy="3756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460" y="171888"/>
            <a:ext cx="3943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Neurodiversity</a:t>
            </a:r>
            <a:endParaRPr lang="en-US" dirty="0"/>
          </a:p>
          <a:p>
            <a:r>
              <a:rPr lang="en-US" dirty="0" smtClean="0"/>
              <a:t>(Short for “neurological diversity”)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97922" y="181437"/>
            <a:ext cx="457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diversity of human brains and minds, and the idea that this is a natural, valuable form of diversity.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2ACF1C-C362-1C4A-8390-8498EF7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 smtClean="0"/>
              <a:t>What is Neurodiversity, cont.?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854" y="1346454"/>
            <a:ext cx="6435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Neurodiversity is a philosophy </a:t>
            </a:r>
            <a:r>
              <a:rPr lang="en-US" sz="2000" dirty="0" smtClean="0"/>
              <a:t>that emphasizes differences </a:t>
            </a:r>
            <a:r>
              <a:rPr lang="en-US" sz="2000" dirty="0"/>
              <a:t>in </a:t>
            </a:r>
            <a:r>
              <a:rPr lang="en-US" sz="2000" dirty="0" smtClean="0"/>
              <a:t>human </a:t>
            </a:r>
            <a:r>
              <a:rPr lang="en-US" sz="2000" dirty="0" err="1" smtClean="0"/>
              <a:t>neurologies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• Neurodiversity emphasizes that </a:t>
            </a:r>
            <a:r>
              <a:rPr lang="en-US" sz="2000" dirty="0" smtClean="0"/>
              <a:t>Autism, ADHD, dyslexia, mental health disorders </a:t>
            </a:r>
            <a:r>
              <a:rPr lang="en-US" sz="2000" dirty="0"/>
              <a:t>for example, </a:t>
            </a:r>
            <a:r>
              <a:rPr lang="en-US" sz="2000" dirty="0" smtClean="0"/>
              <a:t>represent difference rather </a:t>
            </a:r>
            <a:r>
              <a:rPr lang="en-US" sz="2000" dirty="0"/>
              <a:t>than </a:t>
            </a:r>
            <a:r>
              <a:rPr lang="en-US" sz="2000" dirty="0" smtClean="0"/>
              <a:t>deficits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/>
              <a:t>• Neurodiversity invokes an emerging disability rights/ civil rights movement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67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1-11-08 at 1.5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59" y="0"/>
            <a:ext cx="5089416" cy="42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3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2ACF1C-C362-1C4A-8390-8498EF7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N</a:t>
            </a:r>
            <a:r>
              <a:rPr lang="en-US" dirty="0" smtClean="0"/>
              <a:t>eurodiversity?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854" y="1346454"/>
            <a:ext cx="643577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• More students </a:t>
            </a:r>
            <a:r>
              <a:rPr lang="en-US" sz="1800" dirty="0" smtClean="0"/>
              <a:t>in college </a:t>
            </a:r>
            <a:r>
              <a:rPr lang="en-US" sz="1800" dirty="0"/>
              <a:t>with </a:t>
            </a:r>
            <a:r>
              <a:rPr lang="en-US" sz="1800" dirty="0" smtClean="0"/>
              <a:t>learning differences, including autism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/>
              <a:t>• </a:t>
            </a:r>
            <a:r>
              <a:rPr lang="en-US" sz="1800" dirty="0" smtClean="0"/>
              <a:t>More CU Denver students needing support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• </a:t>
            </a:r>
            <a:r>
              <a:rPr lang="en-US" sz="1800" dirty="0"/>
              <a:t>It’s the </a:t>
            </a:r>
            <a:r>
              <a:rPr lang="en-US" sz="1800" dirty="0" smtClean="0"/>
              <a:t>right, good, and universal </a:t>
            </a:r>
            <a:r>
              <a:rPr lang="en-US" sz="1800" dirty="0"/>
              <a:t>thing to </a:t>
            </a:r>
            <a:r>
              <a:rPr lang="en-US" sz="1800" dirty="0" smtClean="0"/>
              <a:t>do</a:t>
            </a:r>
            <a:r>
              <a:rPr lang="en-US" sz="1800" dirty="0"/>
              <a:t> </a:t>
            </a:r>
            <a:r>
              <a:rPr lang="en-US" sz="1800" dirty="0" smtClean="0"/>
              <a:t>(human rights perspective)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1800" dirty="0"/>
              <a:t>• Our community </a:t>
            </a:r>
            <a:r>
              <a:rPr lang="en-US" sz="1800" dirty="0" smtClean="0"/>
              <a:t>is enriched </a:t>
            </a:r>
            <a:r>
              <a:rPr lang="en-US" sz="1800" dirty="0"/>
              <a:t>by </a:t>
            </a:r>
            <a:r>
              <a:rPr lang="en-US" sz="1800" dirty="0" smtClean="0"/>
              <a:t>diversity</a:t>
            </a:r>
            <a:r>
              <a:rPr lang="en-US" sz="1800" dirty="0"/>
              <a:t> </a:t>
            </a:r>
            <a:r>
              <a:rPr lang="en-US" sz="1800" dirty="0" smtClean="0"/>
              <a:t>(maximizing </a:t>
            </a:r>
            <a:r>
              <a:rPr lang="en-US" sz="1800" dirty="0"/>
              <a:t>human</a:t>
            </a:r>
          </a:p>
          <a:p>
            <a:r>
              <a:rPr lang="en-US" sz="1800" dirty="0"/>
              <a:t>capital perspective)</a:t>
            </a:r>
          </a:p>
        </p:txBody>
      </p:sp>
    </p:spTree>
    <p:extLst>
      <p:ext uri="{BB962C8B-B14F-4D97-AF65-F5344CB8AC3E}">
        <p14:creationId xmlns:p14="http://schemas.microsoft.com/office/powerpoint/2010/main" val="255124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2ACF1C-C362-1C4A-8390-8498EF7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 smtClean="0"/>
              <a:t>What can Neurodiversity look like in the classroom?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853" y="1346454"/>
            <a:ext cx="6875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Student may appear inattentive or </a:t>
            </a:r>
            <a:r>
              <a:rPr lang="en-US" sz="2000" dirty="0" smtClean="0"/>
              <a:t>bored</a:t>
            </a:r>
            <a:endParaRPr lang="en-US" sz="2000" dirty="0"/>
          </a:p>
          <a:p>
            <a:r>
              <a:rPr lang="en-US" sz="2000" dirty="0"/>
              <a:t>• May see repetitive </a:t>
            </a:r>
            <a:r>
              <a:rPr lang="en-US" sz="2000" dirty="0" smtClean="0"/>
              <a:t>behaviors</a:t>
            </a:r>
            <a:endParaRPr lang="en-US" sz="2000" dirty="0"/>
          </a:p>
          <a:p>
            <a:r>
              <a:rPr lang="en-US" sz="2000" dirty="0"/>
              <a:t>• Intense focus on topics of interest</a:t>
            </a:r>
          </a:p>
          <a:p>
            <a:r>
              <a:rPr lang="en-US" sz="2000" dirty="0"/>
              <a:t>• May display unexpected emotion when stressed</a:t>
            </a:r>
          </a:p>
          <a:p>
            <a:r>
              <a:rPr lang="en-US" sz="2000" dirty="0"/>
              <a:t>• Difficulty with organization</a:t>
            </a:r>
          </a:p>
          <a:p>
            <a:r>
              <a:rPr lang="en-US" sz="2000" dirty="0"/>
              <a:t>• Difficulty with group work</a:t>
            </a:r>
          </a:p>
          <a:p>
            <a:r>
              <a:rPr lang="en-US" sz="2000" dirty="0"/>
              <a:t>• Poor awareness of body space</a:t>
            </a:r>
          </a:p>
        </p:txBody>
      </p:sp>
    </p:spTree>
    <p:extLst>
      <p:ext uri="{BB962C8B-B14F-4D97-AF65-F5344CB8AC3E}">
        <p14:creationId xmlns:p14="http://schemas.microsoft.com/office/powerpoint/2010/main" val="91855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2ACF1C-C362-1C4A-8390-8498EF7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 smtClean="0"/>
              <a:t>Ideas to consider to support learning?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853" y="1346454"/>
            <a:ext cx="6875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Transparent </a:t>
            </a:r>
            <a:r>
              <a:rPr lang="en-US" sz="2000" dirty="0" smtClean="0"/>
              <a:t>and inclusive pedagogy</a:t>
            </a:r>
            <a:endParaRPr lang="en-US" sz="2000" dirty="0"/>
          </a:p>
          <a:p>
            <a:r>
              <a:rPr lang="en-US" sz="2000" dirty="0"/>
              <a:t>• What does success in this class typically entail?</a:t>
            </a:r>
          </a:p>
          <a:p>
            <a:r>
              <a:rPr lang="en-US" sz="2000" dirty="0"/>
              <a:t>• Executive Functioning </a:t>
            </a:r>
            <a:r>
              <a:rPr lang="en-US" sz="2000" dirty="0" smtClean="0"/>
              <a:t>challenges</a:t>
            </a:r>
          </a:p>
          <a:p>
            <a:r>
              <a:rPr lang="en-US" sz="2000" dirty="0" smtClean="0"/>
              <a:t>• Provide specific, explicit instructions for organizing information and completing </a:t>
            </a:r>
            <a:r>
              <a:rPr lang="en-US" sz="2000" dirty="0"/>
              <a:t>assignments</a:t>
            </a:r>
          </a:p>
          <a:p>
            <a:r>
              <a:rPr lang="en-US" sz="2000" dirty="0"/>
              <a:t>• Give clear, written plan of assignments</a:t>
            </a:r>
          </a:p>
          <a:p>
            <a:r>
              <a:rPr lang="en-US" sz="2000" dirty="0"/>
              <a:t>• Provide detailed schedule</a:t>
            </a:r>
          </a:p>
          <a:p>
            <a:r>
              <a:rPr lang="en-US" sz="2000" dirty="0"/>
              <a:t>• Have a clear, predictable class routine</a:t>
            </a:r>
          </a:p>
        </p:txBody>
      </p:sp>
    </p:spTree>
    <p:extLst>
      <p:ext uri="{BB962C8B-B14F-4D97-AF65-F5344CB8AC3E}">
        <p14:creationId xmlns:p14="http://schemas.microsoft.com/office/powerpoint/2010/main" val="365313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82ACF1C-C362-1C4A-8390-8498EF7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 smtClean="0"/>
              <a:t>Classroom suggestions?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8853" y="1346454"/>
            <a:ext cx="687500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Universal design for learning</a:t>
            </a:r>
          </a:p>
          <a:p>
            <a:pPr lvl="2"/>
            <a:r>
              <a:rPr lang="en-US" sz="1800" dirty="0"/>
              <a:t>	</a:t>
            </a:r>
            <a:r>
              <a:rPr lang="en-US" sz="1800" dirty="0" smtClean="0"/>
              <a:t>- Clear expectations</a:t>
            </a:r>
          </a:p>
          <a:p>
            <a:pPr lvl="2"/>
            <a:r>
              <a:rPr lang="en-US" sz="1800" dirty="0" smtClean="0"/>
              <a:t>	- Structured opportunities to interact</a:t>
            </a:r>
          </a:p>
          <a:p>
            <a:pPr lvl="2"/>
            <a:r>
              <a:rPr lang="en-US" sz="1800" dirty="0" smtClean="0"/>
              <a:t>	- A constructive class culture</a:t>
            </a:r>
          </a:p>
          <a:p>
            <a:pPr lvl="2"/>
            <a:r>
              <a:rPr lang="en-US" sz="1800" dirty="0" smtClean="0"/>
              <a:t>	- And consistent feedback</a:t>
            </a:r>
          </a:p>
          <a:p>
            <a:pPr marL="285750" lvl="2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21-11-08 at 3.15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41" y="2955716"/>
            <a:ext cx="9144000" cy="15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224</Words>
  <Application>Microsoft Macintosh PowerPoint</Application>
  <PresentationFormat>On-screen Show (16:9)</PresentationFormat>
  <Paragraphs>66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Neurodiversity in the classroom</vt:lpstr>
      <vt:lpstr>Our time together today</vt:lpstr>
      <vt:lpstr>PowerPoint Presentation</vt:lpstr>
      <vt:lpstr>What is Neurodiversity, cont.?</vt:lpstr>
      <vt:lpstr>PowerPoint Presentation</vt:lpstr>
      <vt:lpstr>Why Neurodiversity?</vt:lpstr>
      <vt:lpstr>What can Neurodiversity look like in the classroom?</vt:lpstr>
      <vt:lpstr>Ideas to consider to support learning?</vt:lpstr>
      <vt:lpstr>Classroom suggestions?</vt:lpstr>
      <vt:lpstr>Classroom suggestions?</vt:lpstr>
      <vt:lpstr>Where to go from here?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Namecoach</dc:title>
  <cp:lastModifiedBy>Kate Miller</cp:lastModifiedBy>
  <cp:revision>19</cp:revision>
  <dcterms:modified xsi:type="dcterms:W3CDTF">2021-11-09T18:59:12Z</dcterms:modified>
</cp:coreProperties>
</file>