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714" r:id="rId2"/>
  </p:sldMasterIdLst>
  <p:notesMasterIdLst>
    <p:notesMasterId r:id="rId22"/>
  </p:notesMasterIdLst>
  <p:sldIdLst>
    <p:sldId id="510" r:id="rId3"/>
    <p:sldId id="480" r:id="rId4"/>
    <p:sldId id="429" r:id="rId5"/>
    <p:sldId id="518" r:id="rId6"/>
    <p:sldId id="485" r:id="rId7"/>
    <p:sldId id="517" r:id="rId8"/>
    <p:sldId id="486" r:id="rId9"/>
    <p:sldId id="489" r:id="rId10"/>
    <p:sldId id="488" r:id="rId11"/>
    <p:sldId id="519" r:id="rId12"/>
    <p:sldId id="520" r:id="rId13"/>
    <p:sldId id="521" r:id="rId14"/>
    <p:sldId id="522" r:id="rId15"/>
    <p:sldId id="523" r:id="rId16"/>
    <p:sldId id="525" r:id="rId17"/>
    <p:sldId id="524" r:id="rId18"/>
    <p:sldId id="526" r:id="rId19"/>
    <p:sldId id="529" r:id="rId20"/>
    <p:sldId id="5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4FAFC-305C-124F-8254-258409B15A22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9E9D7-CDAD-1A4C-A73A-C98FA385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3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46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15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98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04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97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59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62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5 - Gold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6852F7C-98BC-B46E-192D-2D2F109126AA}"/>
              </a:ext>
            </a:extLst>
          </p:cNvPr>
          <p:cNvSpPr>
            <a:spLocks/>
          </p:cNvSpPr>
          <p:nvPr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32 PT ARIAL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prstGeom prst="rect">
            <a:avLst/>
          </a:pr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54 PT ARIAL BOLD </a:t>
            </a:r>
            <a:br>
              <a:rPr lang="en-US"/>
            </a:br>
            <a:r>
              <a:rPr lang="en-US"/>
              <a:t>CONDENSED ITALIC </a:t>
            </a:r>
            <a:br>
              <a:rPr lang="en-US"/>
            </a:br>
            <a:r>
              <a:rPr lang="en-US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/>
        </p:nvSpPr>
        <p:spPr>
          <a:xfrm rot="10800000" flipH="1">
            <a:off x="9779639" y="0"/>
            <a:ext cx="2402078" cy="685817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2476"/>
              <a:gd name="connsiteY0" fmla="*/ 0 h 6858174"/>
              <a:gd name="connsiteX1" fmla="*/ 2402476 w 2402476"/>
              <a:gd name="connsiteY1" fmla="*/ 174 h 6858174"/>
              <a:gd name="connsiteX2" fmla="*/ 2402476 w 2402476"/>
              <a:gd name="connsiteY2" fmla="*/ 6858174 h 6858174"/>
              <a:gd name="connsiteX3" fmla="*/ 1885255 w 2402476"/>
              <a:gd name="connsiteY3" fmla="*/ 6858174 h 6858174"/>
              <a:gd name="connsiteX4" fmla="*/ 0 w 2402476"/>
              <a:gd name="connsiteY4" fmla="*/ 0 h 685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2476" h="6858174">
                <a:moveTo>
                  <a:pt x="0" y="0"/>
                </a:moveTo>
                <a:lnTo>
                  <a:pt x="2402476" y="174"/>
                </a:lnTo>
                <a:lnTo>
                  <a:pt x="2402476" y="6858174"/>
                </a:lnTo>
                <a:lnTo>
                  <a:pt x="1885255" y="68581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1BF70AB3-3F9C-F39F-F121-9F059745F4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0574A6-B617-172B-6274-3C77F09CFD7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838200" y="6090377"/>
            <a:ext cx="4114800" cy="462823"/>
          </a:xfrm>
        </p:spPr>
        <p:txBody>
          <a:bodyPr lIns="0"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5A2BC8-012E-BE94-A7C2-BA7D258F425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8A7DDCE-D8A9-9F9E-AEB2-E1943973770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0" y="5038724"/>
            <a:ext cx="4114800" cy="600075"/>
          </a:xfrm>
          <a:solidFill>
            <a:schemeClr val="bg1"/>
          </a:solidFill>
          <a:ln>
            <a:noFill/>
          </a:ln>
        </p:spPr>
        <p:txBody>
          <a:bodyPr lIns="0" tIns="0" rIns="0" bIns="0">
            <a:normAutofit/>
          </a:bodyPr>
          <a:lstStyle>
            <a:lvl1pPr marL="130175" indent="0">
              <a:buNone/>
              <a:defRPr sz="1400"/>
            </a:lvl1pPr>
          </a:lstStyle>
          <a:p>
            <a:r>
              <a:rPr lang="en-US"/>
              <a:t>Click here to insert your school/unit logo here or delete this box for the standard CU Denver logo</a:t>
            </a:r>
          </a:p>
        </p:txBody>
      </p:sp>
    </p:spTree>
    <p:extLst>
      <p:ext uri="{BB962C8B-B14F-4D97-AF65-F5344CB8AC3E}">
        <p14:creationId xmlns:p14="http://schemas.microsoft.com/office/powerpoint/2010/main" val="3438654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Dark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8566" r="-3852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60203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ARIAL BOLD IN </a:t>
            </a:r>
            <a:br>
              <a:rPr lang="en-US"/>
            </a:br>
            <a:r>
              <a:rPr lang="en-US"/>
              <a:t>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4BD013B2-F21F-7B44-95C1-8494F0FF5E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D9CCD-D658-F770-2177-66A60E2FE39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2A5E6-7F69-FB8C-BED3-0BCD5DB5733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2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9525" indent="0">
              <a:buNone/>
              <a:tabLst/>
              <a:defRPr/>
            </a:lvl1pPr>
          </a:lstStyle>
          <a:p>
            <a:r>
              <a:rPr lang="en-US"/>
              <a:t>                            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/>
        </p:nvSpPr>
        <p:spPr>
          <a:xfrm rot="10800000">
            <a:off x="0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635375"/>
            <a:ext cx="9590088" cy="1851025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33D51-196C-BFCB-8770-DD9D9B8679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63203" y="6096000"/>
            <a:ext cx="149059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12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White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245038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038" h="6868274">
                <a:moveTo>
                  <a:pt x="1284" y="6868274"/>
                </a:moveTo>
                <a:lnTo>
                  <a:pt x="0" y="0"/>
                </a:lnTo>
                <a:lnTo>
                  <a:pt x="9245038" y="0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635375"/>
            <a:ext cx="9590088" cy="1851025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507F2B54-8FD2-0EE4-EA47-6F82A56A6F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6096000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73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378C30-DD3D-2736-52E1-5E927FEC0407}"/>
              </a:ext>
            </a:extLst>
          </p:cNvPr>
          <p:cNvSpPr/>
          <p:nvPr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635375"/>
            <a:ext cx="9590088" cy="1851025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382B22-D295-F929-C634-5ACA36F8C5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16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74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1E6BC06-5DED-8EB3-9CA2-F29DF4BC15FA}"/>
              </a:ext>
            </a:extLst>
          </p:cNvPr>
          <p:cNvSpPr/>
          <p:nvPr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635375"/>
            <a:ext cx="9590088" cy="1851025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D5B122-0E3D-A0EE-00FC-9AE0F07C8D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38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635375"/>
            <a:ext cx="9590088" cy="1851025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4EA349-2255-1B43-D0F5-168F2B4E76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63204" y="6096000"/>
            <a:ext cx="1490594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95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9B0837F-9232-B43A-49AC-D5BCE37160D4}"/>
              </a:ext>
            </a:extLst>
          </p:cNvPr>
          <p:cNvSpPr/>
          <p:nvPr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635375"/>
            <a:ext cx="9590088" cy="1851025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033DE4-8EF0-649A-D190-16D77FABD3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33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A2CC5E-40B2-D609-898F-7739E36AEA9D}"/>
              </a:ext>
            </a:extLst>
          </p:cNvPr>
          <p:cNvSpPr/>
          <p:nvPr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635375"/>
            <a:ext cx="9590088" cy="1851025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ECA38D-F57A-47F6-D07E-48DECF8E38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90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>
            <a:extLst>
              <a:ext uri="{FF2B5EF4-FFF2-40B4-BE49-F238E27FC236}">
                <a16:creationId xmlns:a16="http://schemas.microsoft.com/office/drawing/2014/main" id="{2A0DC607-7DFE-4054-0052-95EDED72B0A7}"/>
              </a:ext>
            </a:extLst>
          </p:cNvPr>
          <p:cNvSpPr>
            <a:spLocks/>
          </p:cNvSpPr>
          <p:nvPr/>
        </p:nvSpPr>
        <p:spPr>
          <a:xfrm flipV="1">
            <a:off x="10757396" y="0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BCCBD543-5F87-767D-C757-9207D263FD96}"/>
              </a:ext>
            </a:extLst>
          </p:cNvPr>
          <p:cNvSpPr>
            <a:spLocks/>
          </p:cNvSpPr>
          <p:nvPr/>
        </p:nvSpPr>
        <p:spPr>
          <a:xfrm flipV="1">
            <a:off x="10418064" y="-4399"/>
            <a:ext cx="1781152" cy="6886836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62016"/>
              <a:gd name="connsiteY0" fmla="*/ 0 h 6903769"/>
              <a:gd name="connsiteX1" fmla="*/ 2053662 w 2062016"/>
              <a:gd name="connsiteY1" fmla="*/ 5400 h 6903769"/>
              <a:gd name="connsiteX2" fmla="*/ 2062016 w 2062016"/>
              <a:gd name="connsiteY2" fmla="*/ 6903769 h 6903769"/>
              <a:gd name="connsiteX3" fmla="*/ 1891604 w 2062016"/>
              <a:gd name="connsiteY3" fmla="*/ 6899358 h 6903769"/>
              <a:gd name="connsiteX4" fmla="*/ 0 w 2062016"/>
              <a:gd name="connsiteY4" fmla="*/ 0 h 690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016" h="6903769">
                <a:moveTo>
                  <a:pt x="0" y="0"/>
                </a:moveTo>
                <a:lnTo>
                  <a:pt x="2053662" y="5400"/>
                </a:lnTo>
                <a:cubicBezTo>
                  <a:pt x="2053662" y="2287897"/>
                  <a:pt x="2062016" y="4621272"/>
                  <a:pt x="2062016" y="6903769"/>
                </a:cubicBezTo>
                <a:lnTo>
                  <a:pt x="1891604" y="689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27E07-8B41-CB2F-B67A-0FF70456B396}"/>
              </a:ext>
            </a:extLst>
          </p:cNvPr>
          <p:cNvSpPr/>
          <p:nvPr/>
        </p:nvSpPr>
        <p:spPr>
          <a:xfrm>
            <a:off x="0" y="5486399"/>
            <a:ext cx="2247900" cy="133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1638301"/>
            <a:ext cx="8496300" cy="2247900"/>
          </a:xfrm>
          <a:prstGeom prst="rect">
            <a:avLst/>
          </a:prstGeom>
          <a:noFill/>
        </p:spPr>
        <p:txBody>
          <a:bodyPr lIns="45720" rIns="45720" anchor="b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/>
              <a:t>54 PT ARIAL BOLD CONDENSED ITALIC </a:t>
            </a:r>
            <a:br>
              <a:rPr lang="en-US"/>
            </a:br>
            <a:r>
              <a:rPr lang="en-US"/>
              <a:t>IN ALL-CAPS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66900" y="3886201"/>
            <a:ext cx="84963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32PT ARIAL BOLD CONDENSED </a:t>
            </a:r>
            <a:br>
              <a:rPr lang="en-US"/>
            </a:br>
            <a:r>
              <a:rPr lang="en-US"/>
              <a:t>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F0EE936-3175-9F87-F00D-2D0054EBCB98}"/>
              </a:ext>
            </a:extLst>
          </p:cNvPr>
          <p:cNvSpPr>
            <a:spLocks/>
          </p:cNvSpPr>
          <p:nvPr/>
        </p:nvSpPr>
        <p:spPr>
          <a:xfrm rot="10800000" flipV="1">
            <a:off x="-5463" y="5784787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B54BBAB5-87FF-FD8B-50DE-D531D5BF5AD5}"/>
              </a:ext>
            </a:extLst>
          </p:cNvPr>
          <p:cNvSpPr>
            <a:spLocks/>
          </p:cNvSpPr>
          <p:nvPr/>
        </p:nvSpPr>
        <p:spPr>
          <a:xfrm rot="10800000" flipV="1">
            <a:off x="-866" y="0"/>
            <a:ext cx="1774802" cy="690879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10321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0321 h 6893958"/>
              <a:gd name="connsiteX0" fmla="*/ 0 w 2054665"/>
              <a:gd name="connsiteY0" fmla="*/ 10321 h 6911100"/>
              <a:gd name="connsiteX1" fmla="*/ 2053662 w 2054665"/>
              <a:gd name="connsiteY1" fmla="*/ 0 h 6911100"/>
              <a:gd name="connsiteX2" fmla="*/ 2054665 w 2054665"/>
              <a:gd name="connsiteY2" fmla="*/ 6911100 h 6911100"/>
              <a:gd name="connsiteX3" fmla="*/ 1891604 w 2054665"/>
              <a:gd name="connsiteY3" fmla="*/ 6893958 h 6911100"/>
              <a:gd name="connsiteX4" fmla="*/ 0 w 2054665"/>
              <a:gd name="connsiteY4" fmla="*/ 10321 h 6911100"/>
              <a:gd name="connsiteX0" fmla="*/ 0 w 2054665"/>
              <a:gd name="connsiteY0" fmla="*/ 10321 h 6925786"/>
              <a:gd name="connsiteX1" fmla="*/ 2053662 w 2054665"/>
              <a:gd name="connsiteY1" fmla="*/ 0 h 6925786"/>
              <a:gd name="connsiteX2" fmla="*/ 2054665 w 2054665"/>
              <a:gd name="connsiteY2" fmla="*/ 6911100 h 6925786"/>
              <a:gd name="connsiteX3" fmla="*/ 1906306 w 2054665"/>
              <a:gd name="connsiteY3" fmla="*/ 6925786 h 6925786"/>
              <a:gd name="connsiteX4" fmla="*/ 0 w 2054665"/>
              <a:gd name="connsiteY4" fmla="*/ 10321 h 69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665" h="6925786">
                <a:moveTo>
                  <a:pt x="0" y="10321"/>
                </a:moveTo>
                <a:lnTo>
                  <a:pt x="2053662" y="0"/>
                </a:lnTo>
                <a:cubicBezTo>
                  <a:pt x="2053662" y="2282497"/>
                  <a:pt x="2054665" y="4628603"/>
                  <a:pt x="2054665" y="6911100"/>
                </a:cubicBezTo>
                <a:lnTo>
                  <a:pt x="1906306" y="6925786"/>
                </a:lnTo>
                <a:lnTo>
                  <a:pt x="0" y="10321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5" b="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65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28 PT ARIAL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451" y="6090376"/>
            <a:ext cx="4114800" cy="470169"/>
          </a:xfrm>
          <a:prstGeom prst="rect">
            <a:avLst/>
          </a:prstGeom>
        </p:spPr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88881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5 - Teal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3C5AE800-2588-AD92-1E60-F497F60A0CAD}"/>
              </a:ext>
            </a:extLst>
          </p:cNvPr>
          <p:cNvSpPr>
            <a:spLocks/>
          </p:cNvSpPr>
          <p:nvPr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32 PT ARIAL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  <a:gd name="connsiteX0" fmla="*/ 4604 w 9072177"/>
              <a:gd name="connsiteY0" fmla="*/ 1851025 h 1851025"/>
              <a:gd name="connsiteX1" fmla="*/ 0 w 9072177"/>
              <a:gd name="connsiteY1" fmla="*/ 0 h 1851025"/>
              <a:gd name="connsiteX2" fmla="*/ 9072177 w 9072177"/>
              <a:gd name="connsiteY2" fmla="*/ 10886 h 1851025"/>
              <a:gd name="connsiteX3" fmla="*/ 9066621 w 9072177"/>
              <a:gd name="connsiteY3" fmla="*/ 1851025 h 1851025"/>
              <a:gd name="connsiteX4" fmla="*/ 4604 w 9072177"/>
              <a:gd name="connsiteY4" fmla="*/ 1851025 h 1851025"/>
              <a:gd name="connsiteX0" fmla="*/ 184 w 9067757"/>
              <a:gd name="connsiteY0" fmla="*/ 1861185 h 1861185"/>
              <a:gd name="connsiteX1" fmla="*/ 5740 w 9067757"/>
              <a:gd name="connsiteY1" fmla="*/ 0 h 1861185"/>
              <a:gd name="connsiteX2" fmla="*/ 9067757 w 9067757"/>
              <a:gd name="connsiteY2" fmla="*/ 21046 h 1861185"/>
              <a:gd name="connsiteX3" fmla="*/ 9062201 w 9067757"/>
              <a:gd name="connsiteY3" fmla="*/ 1861185 h 1861185"/>
              <a:gd name="connsiteX4" fmla="*/ 184 w 9067757"/>
              <a:gd name="connsiteY4" fmla="*/ 1861185 h 18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757" h="1861185">
                <a:moveTo>
                  <a:pt x="184" y="1861185"/>
                </a:moveTo>
                <a:cubicBezTo>
                  <a:pt x="-1351" y="1244177"/>
                  <a:pt x="7275" y="617008"/>
                  <a:pt x="5740" y="0"/>
                </a:cubicBezTo>
                <a:lnTo>
                  <a:pt x="9067757" y="21046"/>
                </a:lnTo>
                <a:lnTo>
                  <a:pt x="9062201" y="1861185"/>
                </a:lnTo>
                <a:lnTo>
                  <a:pt x="184" y="1861185"/>
                </a:lnTo>
                <a:close/>
              </a:path>
            </a:pathLst>
          </a:cu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54 PT ARIAL BOLD CONDENSED ITALIC </a:t>
            </a:r>
            <a:br>
              <a:rPr lang="en-US"/>
            </a:br>
            <a:r>
              <a:rPr lang="en-US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/>
        </p:nvSpPr>
        <p:spPr>
          <a:xfrm rot="10800000" flipH="1">
            <a:off x="9783175" y="0"/>
            <a:ext cx="2408825" cy="686452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8825"/>
              <a:gd name="connsiteY0" fmla="*/ 0 h 6864524"/>
              <a:gd name="connsiteX1" fmla="*/ 2408825 w 2408825"/>
              <a:gd name="connsiteY1" fmla="*/ 6524 h 6864524"/>
              <a:gd name="connsiteX2" fmla="*/ 2408825 w 2408825"/>
              <a:gd name="connsiteY2" fmla="*/ 6864524 h 6864524"/>
              <a:gd name="connsiteX3" fmla="*/ 1891604 w 2408825"/>
              <a:gd name="connsiteY3" fmla="*/ 6864524 h 6864524"/>
              <a:gd name="connsiteX4" fmla="*/ 0 w 2408825"/>
              <a:gd name="connsiteY4" fmla="*/ 0 h 68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825" h="6864524">
                <a:moveTo>
                  <a:pt x="0" y="0"/>
                </a:moveTo>
                <a:lnTo>
                  <a:pt x="2408825" y="6524"/>
                </a:lnTo>
                <a:lnTo>
                  <a:pt x="2408825" y="6864524"/>
                </a:lnTo>
                <a:lnTo>
                  <a:pt x="1891604" y="686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B080065A-E6F0-72D4-C8A2-FB6CD031EF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BC245-C265-F970-8BAB-537DA16B2BF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838200" y="6090377"/>
            <a:ext cx="4114800" cy="462823"/>
          </a:xfrm>
        </p:spPr>
        <p:txBody>
          <a:bodyPr lIns="0"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7FCB6-CD3E-2892-068B-94CA9E0CF1D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D4BD5FD8-5CD3-F7D2-0D8E-849F5CB76DDB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8200" y="5038725"/>
            <a:ext cx="4114800" cy="600075"/>
          </a:xfrm>
          <a:solidFill>
            <a:schemeClr val="bg1"/>
          </a:solidFill>
          <a:ln>
            <a:noFill/>
          </a:ln>
        </p:spPr>
        <p:txBody>
          <a:bodyPr lIns="0" tIns="0" rIns="0" bIns="0">
            <a:spAutoFit/>
          </a:bodyPr>
          <a:lstStyle>
            <a:lvl1pPr marL="130175" indent="0">
              <a:buNone/>
              <a:defRPr sz="1400"/>
            </a:lvl1pPr>
          </a:lstStyle>
          <a:p>
            <a:r>
              <a:rPr lang="en-US"/>
              <a:t>Click here to insert your school/unit logo here or delete this box for the standard CU Denver logo</a:t>
            </a:r>
          </a:p>
        </p:txBody>
      </p:sp>
    </p:spTree>
    <p:extLst>
      <p:ext uri="{BB962C8B-B14F-4D97-AF65-F5344CB8AC3E}">
        <p14:creationId xmlns:p14="http://schemas.microsoft.com/office/powerpoint/2010/main" val="2421150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28 PT ARIAL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599" y="6090376"/>
            <a:ext cx="4114800" cy="470169"/>
          </a:xfrm>
          <a:prstGeom prst="rect">
            <a:avLst/>
          </a:prstGeom>
        </p:spPr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2458385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28 PT ARIAL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451" y="6090377"/>
            <a:ext cx="4114800" cy="462824"/>
          </a:xfrm>
          <a:prstGeom prst="rect">
            <a:avLst/>
          </a:prstGeom>
        </p:spPr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57400"/>
            <a:ext cx="8890051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514600"/>
            <a:ext cx="8890210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School/College</a:t>
            </a:r>
          </a:p>
          <a:p>
            <a:pPr lvl="0"/>
            <a:r>
              <a:rPr lang="en-US"/>
              <a:t>Address</a:t>
            </a:r>
          </a:p>
          <a:p>
            <a:pPr lvl="0"/>
            <a:r>
              <a:rPr lang="en-US"/>
              <a:t>Email</a:t>
            </a:r>
          </a:p>
          <a:p>
            <a:pPr lvl="0"/>
            <a:r>
              <a:rPr lang="en-US"/>
              <a:t>Website</a:t>
            </a:r>
          </a:p>
          <a:p>
            <a:pPr lvl="0"/>
            <a:r>
              <a:rPr lang="en-US"/>
              <a:t>Social Handles</a:t>
            </a:r>
          </a:p>
          <a:p>
            <a:pPr lvl="0"/>
            <a:endParaRPr lang="en-US"/>
          </a:p>
          <a:p>
            <a:pPr lvl="0"/>
            <a:r>
              <a:rPr lang="en-US"/>
              <a:t>Feel free to include or remove information to meet your needs.</a:t>
            </a:r>
          </a:p>
        </p:txBody>
      </p:sp>
    </p:spTree>
    <p:extLst>
      <p:ext uri="{BB962C8B-B14F-4D97-AF65-F5344CB8AC3E}">
        <p14:creationId xmlns:p14="http://schemas.microsoft.com/office/powerpoint/2010/main" val="112809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28 PT ARIAL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3599" y="6090377"/>
            <a:ext cx="4114800" cy="462824"/>
          </a:xfrm>
          <a:prstGeom prst="rect">
            <a:avLst/>
          </a:prstGeom>
        </p:spPr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57400"/>
            <a:ext cx="8890051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514600"/>
            <a:ext cx="8890210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School/College</a:t>
            </a:r>
          </a:p>
          <a:p>
            <a:pPr lvl="0"/>
            <a:r>
              <a:rPr lang="en-US"/>
              <a:t>Address</a:t>
            </a:r>
          </a:p>
          <a:p>
            <a:pPr lvl="0"/>
            <a:r>
              <a:rPr lang="en-US"/>
              <a:t>Email</a:t>
            </a:r>
          </a:p>
          <a:p>
            <a:pPr lvl="0"/>
            <a:r>
              <a:rPr lang="en-US"/>
              <a:t>Website</a:t>
            </a:r>
          </a:p>
          <a:p>
            <a:pPr lvl="0"/>
            <a:r>
              <a:rPr lang="en-US"/>
              <a:t>Social Handles</a:t>
            </a:r>
          </a:p>
          <a:p>
            <a:pPr lvl="0"/>
            <a:endParaRPr lang="en-US"/>
          </a:p>
          <a:p>
            <a:pPr lvl="0"/>
            <a:r>
              <a:rPr lang="en-US"/>
              <a:t>Feel free to include or remove information to meet your needs.</a:t>
            </a:r>
          </a:p>
        </p:txBody>
      </p:sp>
    </p:spTree>
    <p:extLst>
      <p:ext uri="{BB962C8B-B14F-4D97-AF65-F5344CB8AC3E}">
        <p14:creationId xmlns:p14="http://schemas.microsoft.com/office/powerpoint/2010/main" val="2720520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89664" cy="914400"/>
          </a:xfrm>
        </p:spPr>
        <p:txBody>
          <a:bodyPr/>
          <a:lstStyle/>
          <a:p>
            <a:r>
              <a:rPr lang="en-US"/>
              <a:t>28 PT ARIAL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5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28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 lIns="0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25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18 PT ARIAL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81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18 PT ARIAL BOLD IN ALL-CAPS AND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81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081012"/>
            <a:ext cx="4114800" cy="472188"/>
          </a:xfrm>
          <a:prstGeom prst="rect">
            <a:avLst/>
          </a:prstGeom>
        </p:spPr>
        <p:txBody>
          <a:bodyPr lIns="0"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23900"/>
            <a:ext cx="11811000" cy="914400"/>
          </a:xfrm>
        </p:spPr>
        <p:txBody>
          <a:bodyPr/>
          <a:lstStyle/>
          <a:p>
            <a:r>
              <a:rPr lang="en-US"/>
              <a:t>28 PT ARIAL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3168153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>
            <a:extLst>
              <a:ext uri="{FF2B5EF4-FFF2-40B4-BE49-F238E27FC236}">
                <a16:creationId xmlns:a16="http://schemas.microsoft.com/office/drawing/2014/main" id="{EC82AEDF-F261-91FF-549C-4408004ABD32}"/>
              </a:ext>
            </a:extLst>
          </p:cNvPr>
          <p:cNvSpPr>
            <a:spLocks/>
          </p:cNvSpPr>
          <p:nvPr/>
        </p:nvSpPr>
        <p:spPr>
          <a:xfrm rot="10800000" flipV="1">
            <a:off x="0" y="2628"/>
            <a:ext cx="1193800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</p:spPr>
        <p:txBody>
          <a:bodyPr/>
          <a:lstStyle/>
          <a:p>
            <a:r>
              <a:rPr lang="en-US"/>
              <a:t>28 PT ARIAL BOLD CONDENSED ITALIC IN ALL-CAPS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8181" y="6090376"/>
            <a:ext cx="4114800" cy="462824"/>
          </a:xfrm>
          <a:prstGeom prst="rect">
            <a:avLst/>
          </a:prstGeom>
        </p:spPr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25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28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 lIns="0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00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28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6000"/>
            <a:ext cx="4114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78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28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10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BF82C916-B058-7E32-B05E-BDA56D9F84CB}"/>
              </a:ext>
            </a:extLst>
          </p:cNvPr>
          <p:cNvSpPr>
            <a:spLocks/>
          </p:cNvSpPr>
          <p:nvPr/>
        </p:nvSpPr>
        <p:spPr>
          <a:xfrm rot="10800000">
            <a:off x="2966467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/>
        </p:nvSpPr>
        <p:spPr>
          <a:xfrm rot="10800000">
            <a:off x="0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ARIAL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20C01099-54F8-9184-6844-CD374A845B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97C79-4599-166F-EA11-FDFB96BD2F4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Ins="0"/>
          <a:lstStyle/>
          <a:p>
            <a:r>
              <a:rPr lang="en-US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D6048-5308-A0D0-CAF0-907869AD9BF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5A4764B-DB37-509E-F4AE-DB36866AB6AF}"/>
              </a:ext>
            </a:extLst>
          </p:cNvPr>
          <p:cNvSpPr>
            <a:spLocks/>
          </p:cNvSpPr>
          <p:nvPr userDrawn="1"/>
        </p:nvSpPr>
        <p:spPr>
          <a:xfrm rot="10800000">
            <a:off x="2966467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92A783D0-A080-10AC-C6D7-302BDC3FE0BA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E7124D8B-979B-4B81-35DB-96C4030533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/>
              <a:t>28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91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75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/>
        </p:nvSpPr>
        <p:spPr>
          <a:xfrm rot="10800000" flipV="1">
            <a:off x="0" y="0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28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18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C2679DE-7109-5D02-66EA-02EA50F139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138363"/>
            <a:ext cx="12191402" cy="265283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43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5157787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18 PT ARIAL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5157787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356461"/>
            <a:ext cx="5183188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18 PT ARIAL BOLD IN ALL-CAPS AND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908883"/>
            <a:ext cx="5183188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45958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 b="1" i="1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24 PT ARIAL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8581025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 2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10512424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18 PT ARIAL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10512424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1" y="6096000"/>
            <a:ext cx="3657600" cy="451319"/>
          </a:xfrm>
          <a:prstGeom prst="rect">
            <a:avLst/>
          </a:prstGeom>
        </p:spPr>
        <p:txBody>
          <a:bodyPr/>
          <a:lstStyle/>
          <a:p>
            <a:fld id="{57FDBC75-DCFE-404A-B28F-571DE639C7C5}" type="datetimeFigureOut">
              <a:rPr lang="en-US" smtClean="0"/>
              <a:t>11/5/24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431490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243149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3781" r="-33744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27172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 3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4636" y="11106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3164" y="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3781" r="-33744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5105400"/>
            <a:ext cx="10512424" cy="103518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80803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F8996-D05F-2A2D-9E7F-D91BB056D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27517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24 PT ARIAL BOLD CONDENSED ITALIC IN ALL-CAPS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6A4EB5-50EE-A36C-6A29-C19A72ED15A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59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" t="-9379" r="31" b="-937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89820"/>
            <a:ext cx="4114800" cy="4633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968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4676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1630" t="-9379" r="-31594" b="-937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227D999-7108-CE79-68CE-AEEB56FD5D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34001" y="0"/>
            <a:ext cx="6870728" cy="580171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8159375"/>
              <a:gd name="connsiteY0" fmla="*/ 6858000 h 6877490"/>
              <a:gd name="connsiteX1" fmla="*/ 1689786 w 8159375"/>
              <a:gd name="connsiteY1" fmla="*/ 0 h 6877490"/>
              <a:gd name="connsiteX2" fmla="*/ 8159374 w 8159375"/>
              <a:gd name="connsiteY2" fmla="*/ 12481 h 6877490"/>
              <a:gd name="connsiteX3" fmla="*/ 6923109 w 8159375"/>
              <a:gd name="connsiteY3" fmla="*/ 6877490 h 6877490"/>
              <a:gd name="connsiteX4" fmla="*/ 0 w 8159375"/>
              <a:gd name="connsiteY4" fmla="*/ 6858000 h 6877490"/>
              <a:gd name="connsiteX0" fmla="*/ 0 w 8159512"/>
              <a:gd name="connsiteY0" fmla="*/ 6858000 h 6889971"/>
              <a:gd name="connsiteX1" fmla="*/ 1689786 w 8159512"/>
              <a:gd name="connsiteY1" fmla="*/ 0 h 6889971"/>
              <a:gd name="connsiteX2" fmla="*/ 8159374 w 8159512"/>
              <a:gd name="connsiteY2" fmla="*/ 12481 h 6889971"/>
              <a:gd name="connsiteX3" fmla="*/ 8146328 w 8159512"/>
              <a:gd name="connsiteY3" fmla="*/ 6889971 h 6889971"/>
              <a:gd name="connsiteX4" fmla="*/ 0 w 8159512"/>
              <a:gd name="connsiteY4" fmla="*/ 6858000 h 688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9512" h="6889971">
                <a:moveTo>
                  <a:pt x="0" y="6858000"/>
                </a:moveTo>
                <a:lnTo>
                  <a:pt x="1689786" y="0"/>
                </a:lnTo>
                <a:lnTo>
                  <a:pt x="8159374" y="12481"/>
                </a:lnTo>
                <a:cubicBezTo>
                  <a:pt x="8161188" y="2294852"/>
                  <a:pt x="8144514" y="4607600"/>
                  <a:pt x="8146328" y="6889971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13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1 -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4B9CFA-BF0F-0ED5-F14D-6A9B59C3B01D}"/>
              </a:ext>
            </a:extLst>
          </p:cNvPr>
          <p:cNvSpPr/>
          <p:nvPr/>
        </p:nvSpPr>
        <p:spPr>
          <a:xfrm>
            <a:off x="0" y="0"/>
            <a:ext cx="5910136" cy="6867144"/>
          </a:xfrm>
          <a:custGeom>
            <a:avLst/>
            <a:gdLst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5910136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4196950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136" h="6858000">
                <a:moveTo>
                  <a:pt x="0" y="0"/>
                </a:moveTo>
                <a:lnTo>
                  <a:pt x="5910136" y="0"/>
                </a:lnTo>
                <a:lnTo>
                  <a:pt x="4196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19052"/>
            <a:ext cx="4346576" cy="1185948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3200"/>
            </a:lvl1pPr>
          </a:lstStyle>
          <a:p>
            <a:pPr lvl="0"/>
            <a:r>
              <a:rPr lang="en-US"/>
              <a:t>32 PT ARIAL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259388" cy="44989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429000"/>
          </a:xfrm>
        </p:spPr>
        <p:txBody>
          <a:bodyPr lIns="0">
            <a:normAutofit/>
          </a:bodyPr>
          <a:lstStyle>
            <a:lvl1pPr marL="0" indent="0">
              <a:buNone/>
              <a:defRPr sz="1800" b="1" i="0" spc="30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/>
              <a:t>18 PT ARIAL BOLD IN ALL-CAPS AND LOOSE SPACING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81012"/>
            <a:ext cx="4114800" cy="4721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A7FB1-0771-00E7-AEC3-0A6459A7D3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39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2 - Teal and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/>
        </p:nvSpPr>
        <p:spPr>
          <a:xfrm rot="10800000">
            <a:off x="6096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092029"/>
            <a:ext cx="4114800" cy="4611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431760"/>
            <a:ext cx="11358222" cy="4054640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/>
              <a:t>32 PT ARIAL BOLD CONDENSED ITALIC IN ALL-CAPS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0232F57-2B5D-A9FF-4B87-CF03DAD7C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6E072F-CC82-FC4B-293B-5372791CA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469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>
            <a:extLst>
              <a:ext uri="{FF2B5EF4-FFF2-40B4-BE49-F238E27FC236}">
                <a16:creationId xmlns:a16="http://schemas.microsoft.com/office/drawing/2014/main" id="{16BF4FFD-E8A0-B6F7-1F71-FC86A2A5C4D6}"/>
              </a:ext>
            </a:extLst>
          </p:cNvPr>
          <p:cNvSpPr>
            <a:spLocks/>
          </p:cNvSpPr>
          <p:nvPr/>
        </p:nvSpPr>
        <p:spPr>
          <a:xfrm rot="10800000">
            <a:off x="2987062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A55F24DD-4807-03F8-179A-E0933805C55A}"/>
              </a:ext>
            </a:extLst>
          </p:cNvPr>
          <p:cNvSpPr>
            <a:spLocks/>
          </p:cNvSpPr>
          <p:nvPr/>
        </p:nvSpPr>
        <p:spPr>
          <a:xfrm rot="16200000">
            <a:off x="-1076759" y="1071608"/>
            <a:ext cx="6888217" cy="474499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  <a:gd name="connsiteX0" fmla="*/ 0 w 6876153"/>
              <a:gd name="connsiteY0" fmla="*/ 642739 h 6858000"/>
              <a:gd name="connsiteX1" fmla="*/ 6876153 w 6876153"/>
              <a:gd name="connsiteY1" fmla="*/ 0 h 6858000"/>
              <a:gd name="connsiteX2" fmla="*/ 6876153 w 6876153"/>
              <a:gd name="connsiteY2" fmla="*/ 6858000 h 6858000"/>
              <a:gd name="connsiteX3" fmla="*/ 2152746 w 6876153"/>
              <a:gd name="connsiteY3" fmla="*/ 6858000 h 6858000"/>
              <a:gd name="connsiteX4" fmla="*/ 0 w 6876153"/>
              <a:gd name="connsiteY4" fmla="*/ 642739 h 6858000"/>
              <a:gd name="connsiteX0" fmla="*/ 0 w 6876153"/>
              <a:gd name="connsiteY0" fmla="*/ 188 h 6215449"/>
              <a:gd name="connsiteX1" fmla="*/ 6876153 w 6876153"/>
              <a:gd name="connsiteY1" fmla="*/ 0 h 6215449"/>
              <a:gd name="connsiteX2" fmla="*/ 6876153 w 6876153"/>
              <a:gd name="connsiteY2" fmla="*/ 6215449 h 6215449"/>
              <a:gd name="connsiteX3" fmla="*/ 2152746 w 6876153"/>
              <a:gd name="connsiteY3" fmla="*/ 6215449 h 6215449"/>
              <a:gd name="connsiteX4" fmla="*/ 0 w 6876153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5288695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596717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744998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345 w 6876154"/>
              <a:gd name="connsiteY3" fmla="*/ 3212757 h 4744998"/>
              <a:gd name="connsiteX4" fmla="*/ 0 w 6876154"/>
              <a:gd name="connsiteY4" fmla="*/ 188 h 4744998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12716 w 6876154"/>
              <a:gd name="connsiteY3" fmla="*/ 3027404 h 4744998"/>
              <a:gd name="connsiteX4" fmla="*/ 0 w 6876154"/>
              <a:gd name="connsiteY4" fmla="*/ 188 h 4744998"/>
              <a:gd name="connsiteX0" fmla="*/ 13274 w 6889428"/>
              <a:gd name="connsiteY0" fmla="*/ 188 h 4744998"/>
              <a:gd name="connsiteX1" fmla="*/ 6889427 w 6889428"/>
              <a:gd name="connsiteY1" fmla="*/ 0 h 4744998"/>
              <a:gd name="connsiteX2" fmla="*/ 6889428 w 6889428"/>
              <a:gd name="connsiteY2" fmla="*/ 4744998 h 4744998"/>
              <a:gd name="connsiteX3" fmla="*/ 563 w 6889428"/>
              <a:gd name="connsiteY3" fmla="*/ 3014704 h 4744998"/>
              <a:gd name="connsiteX4" fmla="*/ 13274 w 6889428"/>
              <a:gd name="connsiteY4" fmla="*/ 188 h 4744998"/>
              <a:gd name="connsiteX0" fmla="*/ 19513 w 6895667"/>
              <a:gd name="connsiteY0" fmla="*/ 188 h 4744998"/>
              <a:gd name="connsiteX1" fmla="*/ 6895666 w 6895667"/>
              <a:gd name="connsiteY1" fmla="*/ 0 h 4744998"/>
              <a:gd name="connsiteX2" fmla="*/ 6895667 w 6895667"/>
              <a:gd name="connsiteY2" fmla="*/ 4744998 h 4744998"/>
              <a:gd name="connsiteX3" fmla="*/ 445 w 6895667"/>
              <a:gd name="connsiteY3" fmla="*/ 3021054 h 4744998"/>
              <a:gd name="connsiteX4" fmla="*/ 19513 w 6895667"/>
              <a:gd name="connsiteY4" fmla="*/ 188 h 474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667" h="4744998">
                <a:moveTo>
                  <a:pt x="19513" y="188"/>
                </a:moveTo>
                <a:lnTo>
                  <a:pt x="6895666" y="0"/>
                </a:lnTo>
                <a:cubicBezTo>
                  <a:pt x="6895666" y="1762898"/>
                  <a:pt x="6895667" y="2982100"/>
                  <a:pt x="6895667" y="4744998"/>
                </a:cubicBezTo>
                <a:lnTo>
                  <a:pt x="445" y="3021054"/>
                </a:lnTo>
                <a:cubicBezTo>
                  <a:pt x="-3794" y="2011982"/>
                  <a:pt x="23752" y="1009260"/>
                  <a:pt x="19513" y="188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ARIAL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accent5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solidFill>
                  <a:schemeClr val="bg1"/>
                </a:solidFill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2112B23D-648C-24C3-F508-31E0ACD1E7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4A2D6-28C1-EDA8-44AD-E12A1359ED4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B4AA5-6FA5-9E13-840C-207613102BF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700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2 - Teal and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8902E2E-92DA-B47B-658F-130B90F460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8802" y="6096000"/>
            <a:ext cx="4114800" cy="4515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/>
              <a:t>32 PT ARIAL BOLD CONDENSED ITALIC IN ALL-CAPS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1F90245-0B77-1557-A17C-C10693D5A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61A70-92A5-C9D3-4C92-8317ECEF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6975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2 - Teal and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A05CA3-9048-BA27-48B2-40C31E43C0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DAAC7D50-DA2D-54DC-DB4F-B04B9A034D78}"/>
              </a:ext>
            </a:extLst>
          </p:cNvPr>
          <p:cNvSpPr>
            <a:spLocks/>
          </p:cNvSpPr>
          <p:nvPr/>
        </p:nvSpPr>
        <p:spPr>
          <a:xfrm rot="10800000">
            <a:off x="6713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19332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519332 w 4723407"/>
              <a:gd name="connsiteY4" fmla="*/ 0 h 6868323"/>
              <a:gd name="connsiteX0" fmla="*/ 1529855 w 4723407"/>
              <a:gd name="connsiteY0" fmla="*/ 187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29855 w 4723407"/>
              <a:gd name="connsiteY4" fmla="*/ 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29855" y="187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29855" y="18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090375"/>
            <a:ext cx="4114800" cy="462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/>
              <a:t>32 PT ARIAL BOLD CONDENSED ITALIC IN ALL-CAPS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B25DE-528C-F33F-8660-6392E9EA09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EA00-813D-6DC8-560E-F4C4BF1FE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28652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2 - Gold and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76D6B-A77B-77BA-975B-4F5B2CD757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47" y="0"/>
            <a:ext cx="12192000" cy="6858000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0723F5EA-8B91-B44D-6E0A-19A5C53DB205}"/>
              </a:ext>
            </a:extLst>
          </p:cNvPr>
          <p:cNvSpPr>
            <a:spLocks/>
          </p:cNvSpPr>
          <p:nvPr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108736"/>
            <a:ext cx="4114800" cy="4574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/>
              <a:t>32 PT ARIAL BOLD CONDENSED ITALIC IN ALL-CAPS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2AB5-D2ED-33D6-4898-AC044A5C7C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3904CF-B86A-405C-937E-BA81B6A07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801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 Out Box 2 - Teal a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24465C97-9CDE-B977-1A90-E3BBEA1D1D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22">
            <a:extLst>
              <a:ext uri="{FF2B5EF4-FFF2-40B4-BE49-F238E27FC236}">
                <a16:creationId xmlns:a16="http://schemas.microsoft.com/office/drawing/2014/main" id="{6BCAF467-9104-1514-AD83-A840A8A04148}"/>
              </a:ext>
            </a:extLst>
          </p:cNvPr>
          <p:cNvSpPr>
            <a:spLocks/>
          </p:cNvSpPr>
          <p:nvPr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5"/>
            <a:ext cx="4114800" cy="462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/>
              <a:t>32 PT ARIAL BOLD CONDENSED ITALIC IN ALL-CAPS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3CB36D-A7B3-DF3F-F901-9EAEFEA93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CD19-F474-F896-7C09-235E434B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5295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 Quote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FBCFA9-259C-C8DD-755B-7122B8D583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10800000" flipH="1" flipV="1">
            <a:off x="6541600" y="-10274"/>
            <a:ext cx="5650400" cy="6878548"/>
          </a:xfrm>
          <a:custGeom>
            <a:avLst/>
            <a:gdLst>
              <a:gd name="connsiteX0" fmla="*/ 0 w 5599767"/>
              <a:gd name="connsiteY0" fmla="*/ 0 h 6878548"/>
              <a:gd name="connsiteX1" fmla="*/ 5599767 w 5599767"/>
              <a:gd name="connsiteY1" fmla="*/ 0 h 6878548"/>
              <a:gd name="connsiteX2" fmla="*/ 5599767 w 5599767"/>
              <a:gd name="connsiteY2" fmla="*/ 6878548 h 6878548"/>
              <a:gd name="connsiteX3" fmla="*/ 0 w 5599767"/>
              <a:gd name="connsiteY3" fmla="*/ 6878548 h 6878548"/>
              <a:gd name="connsiteX4" fmla="*/ 0 w 5599767"/>
              <a:gd name="connsiteY4" fmla="*/ 0 h 6878548"/>
              <a:gd name="connsiteX0" fmla="*/ 0 w 5599767"/>
              <a:gd name="connsiteY0" fmla="*/ 0 h 6899569"/>
              <a:gd name="connsiteX1" fmla="*/ 5599767 w 5599767"/>
              <a:gd name="connsiteY1" fmla="*/ 0 h 6899569"/>
              <a:gd name="connsiteX2" fmla="*/ 5599767 w 5599767"/>
              <a:gd name="connsiteY2" fmla="*/ 6878548 h 6899569"/>
              <a:gd name="connsiteX3" fmla="*/ 1723697 w 5599767"/>
              <a:gd name="connsiteY3" fmla="*/ 6899569 h 6899569"/>
              <a:gd name="connsiteX4" fmla="*/ 0 w 5599767"/>
              <a:gd name="connsiteY4" fmla="*/ 0 h 6899569"/>
              <a:gd name="connsiteX0" fmla="*/ 50019 w 3876070"/>
              <a:gd name="connsiteY0" fmla="*/ 11017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0019 w 3876070"/>
              <a:gd name="connsiteY4" fmla="*/ 11017 h 6899569"/>
              <a:gd name="connsiteX0" fmla="*/ 16969 w 3876070"/>
              <a:gd name="connsiteY0" fmla="*/ 33051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16969 w 3876070"/>
              <a:gd name="connsiteY4" fmla="*/ 33051 h 6899569"/>
              <a:gd name="connsiteX0" fmla="*/ 5952 w 3876070"/>
              <a:gd name="connsiteY0" fmla="*/ 22034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952 w 3876070"/>
              <a:gd name="connsiteY4" fmla="*/ 22034 h 6899569"/>
              <a:gd name="connsiteX0" fmla="*/ 1757634 w 5627752"/>
              <a:gd name="connsiteY0" fmla="*/ 22034 h 6878548"/>
              <a:gd name="connsiteX1" fmla="*/ 5627752 w 5627752"/>
              <a:gd name="connsiteY1" fmla="*/ 0 h 6878548"/>
              <a:gd name="connsiteX2" fmla="*/ 5627752 w 5627752"/>
              <a:gd name="connsiteY2" fmla="*/ 6878548 h 6878548"/>
              <a:gd name="connsiteX3" fmla="*/ 0 w 5627752"/>
              <a:gd name="connsiteY3" fmla="*/ 6877536 h 6878548"/>
              <a:gd name="connsiteX4" fmla="*/ 1757634 w 5627752"/>
              <a:gd name="connsiteY4" fmla="*/ 22034 h 6878548"/>
              <a:gd name="connsiteX0" fmla="*/ 1758243 w 5628361"/>
              <a:gd name="connsiteY0" fmla="*/ 22034 h 6878548"/>
              <a:gd name="connsiteX1" fmla="*/ 5628361 w 5628361"/>
              <a:gd name="connsiteY1" fmla="*/ 0 h 6878548"/>
              <a:gd name="connsiteX2" fmla="*/ 5628361 w 5628361"/>
              <a:gd name="connsiteY2" fmla="*/ 6878548 h 6878548"/>
              <a:gd name="connsiteX3" fmla="*/ 609 w 5628361"/>
              <a:gd name="connsiteY3" fmla="*/ 6877536 h 6878548"/>
              <a:gd name="connsiteX4" fmla="*/ 1758243 w 5628361"/>
              <a:gd name="connsiteY4" fmla="*/ 22034 h 6878548"/>
              <a:gd name="connsiteX0" fmla="*/ 1758254 w 5628372"/>
              <a:gd name="connsiteY0" fmla="*/ 22034 h 6878548"/>
              <a:gd name="connsiteX1" fmla="*/ 5628372 w 5628372"/>
              <a:gd name="connsiteY1" fmla="*/ 0 h 6878548"/>
              <a:gd name="connsiteX2" fmla="*/ 5628372 w 5628372"/>
              <a:gd name="connsiteY2" fmla="*/ 6878548 h 6878548"/>
              <a:gd name="connsiteX3" fmla="*/ 620 w 5628372"/>
              <a:gd name="connsiteY3" fmla="*/ 6877536 h 6878548"/>
              <a:gd name="connsiteX4" fmla="*/ 1758254 w 5628372"/>
              <a:gd name="connsiteY4" fmla="*/ 22034 h 6878548"/>
              <a:gd name="connsiteX0" fmla="*/ 1747241 w 5628376"/>
              <a:gd name="connsiteY0" fmla="*/ 11017 h 6878548"/>
              <a:gd name="connsiteX1" fmla="*/ 5628376 w 5628376"/>
              <a:gd name="connsiteY1" fmla="*/ 0 h 6878548"/>
              <a:gd name="connsiteX2" fmla="*/ 5628376 w 5628376"/>
              <a:gd name="connsiteY2" fmla="*/ 6878548 h 6878548"/>
              <a:gd name="connsiteX3" fmla="*/ 624 w 5628376"/>
              <a:gd name="connsiteY3" fmla="*/ 6877536 h 6878548"/>
              <a:gd name="connsiteX4" fmla="*/ 1747241 w 5628376"/>
              <a:gd name="connsiteY4" fmla="*/ 11017 h 6878548"/>
              <a:gd name="connsiteX0" fmla="*/ 1769267 w 5650402"/>
              <a:gd name="connsiteY0" fmla="*/ 11017 h 6878548"/>
              <a:gd name="connsiteX1" fmla="*/ 5650402 w 5650402"/>
              <a:gd name="connsiteY1" fmla="*/ 0 h 6878548"/>
              <a:gd name="connsiteX2" fmla="*/ 5650402 w 5650402"/>
              <a:gd name="connsiteY2" fmla="*/ 6878548 h 6878548"/>
              <a:gd name="connsiteX3" fmla="*/ 616 w 5650402"/>
              <a:gd name="connsiteY3" fmla="*/ 6877536 h 6878548"/>
              <a:gd name="connsiteX4" fmla="*/ 1769267 w 5650402"/>
              <a:gd name="connsiteY4" fmla="*/ 11017 h 6878548"/>
              <a:gd name="connsiteX0" fmla="*/ 1780282 w 5650400"/>
              <a:gd name="connsiteY0" fmla="*/ 1 h 6878548"/>
              <a:gd name="connsiteX1" fmla="*/ 5650400 w 5650400"/>
              <a:gd name="connsiteY1" fmla="*/ 0 h 6878548"/>
              <a:gd name="connsiteX2" fmla="*/ 5650400 w 5650400"/>
              <a:gd name="connsiteY2" fmla="*/ 6878548 h 6878548"/>
              <a:gd name="connsiteX3" fmla="*/ 614 w 5650400"/>
              <a:gd name="connsiteY3" fmla="*/ 6877536 h 6878548"/>
              <a:gd name="connsiteX4" fmla="*/ 1780282 w 5650400"/>
              <a:gd name="connsiteY4" fmla="*/ 1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0400" h="6878548">
                <a:moveTo>
                  <a:pt x="1780282" y="1"/>
                </a:moveTo>
                <a:lnTo>
                  <a:pt x="5650400" y="0"/>
                </a:lnTo>
                <a:lnTo>
                  <a:pt x="5650400" y="6878548"/>
                </a:lnTo>
                <a:lnTo>
                  <a:pt x="614" y="6877536"/>
                </a:lnTo>
                <a:cubicBezTo>
                  <a:pt x="-37798" y="6902239"/>
                  <a:pt x="1741575" y="-2668"/>
                  <a:pt x="1780282" y="1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" b="15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                          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3008" y="1866900"/>
            <a:ext cx="4346576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 good way to highlight a pull quote along side someone’s picture.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03009" y="4115680"/>
            <a:ext cx="4346575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—First and Last Name,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0" y="6090376"/>
            <a:ext cx="4114800" cy="4764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/>
        </p:nvSpPr>
        <p:spPr>
          <a:xfrm>
            <a:off x="838200" y="1447800"/>
            <a:ext cx="5276193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/>
        </p:nvSpPr>
        <p:spPr>
          <a:xfrm>
            <a:off x="3603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none" lIns="0" tIns="365760" rIns="0" bIns="0" rtlCol="0" anchor="ctr">
            <a:noAutofit/>
          </a:bodyPr>
          <a:lstStyle/>
          <a:p>
            <a:pPr algn="ctr"/>
            <a:r>
              <a:rPr lang="en-US" sz="10000" b="1" i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/>
        </p:nvSpPr>
        <p:spPr>
          <a:xfrm rot="10800000">
            <a:off x="5636550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9260405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ll Quot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08" y="1866900"/>
            <a:ext cx="7515550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Full screen pull quote option for when you have a little more text and don’t need to include a picture.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31709" y="4115680"/>
            <a:ext cx="7515548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—First and Last Name,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7653"/>
            <a:ext cx="4114800" cy="457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/>
        </p:nvSpPr>
        <p:spPr>
          <a:xfrm>
            <a:off x="1866900" y="1447800"/>
            <a:ext cx="8420100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/>
        </p:nvSpPr>
        <p:spPr>
          <a:xfrm>
            <a:off x="13890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/>
        </p:nvSpPr>
        <p:spPr>
          <a:xfrm rot="10800000">
            <a:off x="9847258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8781680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28 PT ARIAL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BC636-7471-7D1A-441C-56DAEEBA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197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8045D-A57D-5A4A-C3B0-8A57189A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090376"/>
            <a:ext cx="4114800" cy="4628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262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0BE5A-3E59-B0BA-344C-3A52F03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8901" y="6090376"/>
            <a:ext cx="4114800" cy="4628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887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6DB1F-C085-E045-BEC1-30750754E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44588"/>
            <a:ext cx="11205634" cy="914287"/>
          </a:xfrm>
          <a:prstGeom prst="rect">
            <a:avLst/>
          </a:prstGeom>
        </p:spPr>
        <p:txBody>
          <a:bodyPr lIns="0" anchor="ctr" anchorCtr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928E01-4875-1F4E-B2AF-60A0C4B608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5300" y="2857273"/>
            <a:ext cx="11201400" cy="2856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F5C2CB9-B105-1D49-A07C-C2C7CF68DA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8AC006-6B2C-0143-A5C3-86B77080D47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D76C78-D91F-ED4B-B600-7990D33FBF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49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8566" r="-3852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60203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ARIAL BOLD IN </a:t>
            </a:r>
            <a:br>
              <a:rPr lang="en-US"/>
            </a:br>
            <a:r>
              <a:rPr lang="en-US"/>
              <a:t>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63821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4F9A1E29-EFA9-0BAF-3E68-CF5512EA7C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7C30C-28D6-3DE4-A423-5440CD40926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DBE4C-4CC2-CE2A-B1E9-D0367BD4BFA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93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BF82C916-B058-7E32-B05E-BDA56D9F84CB}"/>
              </a:ext>
            </a:extLst>
          </p:cNvPr>
          <p:cNvSpPr>
            <a:spLocks/>
          </p:cNvSpPr>
          <p:nvPr userDrawn="1"/>
        </p:nvSpPr>
        <p:spPr>
          <a:xfrm rot="10800000">
            <a:off x="2966467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ARIAL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20C01099-54F8-9184-6844-CD374A845B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97C79-4599-166F-EA11-FDFB96BD2F4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Ins="0"/>
          <a:lstStyle/>
          <a:p>
            <a:r>
              <a:rPr lang="en-US"/>
              <a:t>Name of School/Unit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D6048-5308-A0D0-CAF0-907869AD9BF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572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CE47-5D51-3B96-87BF-7059D9521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E5388-7350-F27C-B321-EE9DE5CD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66ECB-912E-ACBF-696E-A6050929F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C73E9-03AD-8041-5F6B-95F9E319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601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72C7A-DCD8-A5EB-C4E1-2BA45C40C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7B587-D150-249B-679B-EDA190FE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83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15F36-2AA1-D028-2E80-3985F291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4F6A4-E30D-55E9-C639-AFAC83C2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243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7FCAD-040C-EB45-F31D-1594E461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8ED71-0349-C143-A9C3-44A78D58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36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063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E914F-1D78-EA87-5D21-039CD060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CBC636-7471-7D1A-441C-56DAEEBAB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09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D4AEA9-1DB0-A0E8-13A2-C3A2EA15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A909-FE77-F0F1-AEC9-AE7CF74C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391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FB4A8-D51D-5105-9168-EA7D9D77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725DE-DC0D-CF44-ECF9-9DA535CF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827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5BCB5-070F-DCD3-B6CE-84AEE27AE8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59A6C-B247-CACF-972F-EBA951BC3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59A65-C691-45EA-3E0F-8357E1834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C1F4-B3F9-6A42-4863-4D48557F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27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8566" r="-3852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60203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ARIAL BOLD IN </a:t>
            </a:r>
            <a:br>
              <a:rPr lang="en-US"/>
            </a:br>
            <a:r>
              <a:rPr lang="en-US"/>
              <a:t>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9384915C-5778-08DF-641D-DAB09B4779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F80DD-E30D-D421-3E91-9DA131A2EC8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AB6F1-766C-63F7-08F5-0ACE1A40CC8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12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D25DB-C7F2-641B-9B6C-87EEE40F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8045D-A57D-5A4A-C3B0-8A57189A5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376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E322C-4F96-516D-C002-9D61D883B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0BE5A-3E59-B0BA-344C-3A52F03F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9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8566" r="-3852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60203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ARIAL BOLD IN </a:t>
            </a:r>
            <a:br>
              <a:rPr lang="en-US"/>
            </a:br>
            <a:r>
              <a:rPr lang="en-US"/>
              <a:t>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85580DC4-ED88-6D54-2A9A-3457134244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17FC1-FF60-23BF-0987-CA0209EB165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A0E97-FB2D-EE21-9B16-A3508B5D397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2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8566" r="-3852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60203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ARIAL BOLD IN </a:t>
            </a:r>
            <a:br>
              <a:rPr lang="en-US"/>
            </a:br>
            <a:r>
              <a:rPr lang="en-US"/>
              <a:t>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5F94C3-3303-88E9-0394-6E753E9680B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DEA87-7AAA-3A9C-1F6A-0D7C1C837B9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FA7A900A-EA5F-5A15-ECB9-C93B85B543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80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8566" r="-3852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60203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24 PT ARIAL BOLD IN </a:t>
            </a:r>
            <a:br>
              <a:rPr lang="en-US"/>
            </a:br>
            <a:r>
              <a:rPr lang="en-US"/>
              <a:t>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1" i="1">
                <a:latin typeface="Arial Narrow" panose="020B0604020202020204" pitchFamily="34" charset="0"/>
                <a:ea typeface="HELVETICA NEUE CONDENSED" panose="02000503000000020004" pitchFamily="2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45 PT ARIAL BOLD CONDENSED ITALIC IN ALL-CAPS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DAF275AF-2E7B-8153-469C-D6CA674142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0AA95-AD15-BD25-6F86-E28FFAE3D6B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lIns="0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DF672-8ACE-C953-4037-8A106F52FED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6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723900"/>
            <a:ext cx="11795138" cy="917575"/>
          </a:xfrm>
          <a:custGeom>
            <a:avLst/>
            <a:gdLst>
              <a:gd name="connsiteX0" fmla="*/ 0 w 11755677"/>
              <a:gd name="connsiteY0" fmla="*/ 914400 h 914400"/>
              <a:gd name="connsiteX1" fmla="*/ 228600 w 11755677"/>
              <a:gd name="connsiteY1" fmla="*/ 0 h 914400"/>
              <a:gd name="connsiteX2" fmla="*/ 11755677 w 11755677"/>
              <a:gd name="connsiteY2" fmla="*/ 0 h 914400"/>
              <a:gd name="connsiteX3" fmla="*/ 11527077 w 11755677"/>
              <a:gd name="connsiteY3" fmla="*/ 914400 h 914400"/>
              <a:gd name="connsiteX4" fmla="*/ 0 w 11755677"/>
              <a:gd name="connsiteY4" fmla="*/ 914400 h 914400"/>
              <a:gd name="connsiteX0" fmla="*/ 0 w 11755677"/>
              <a:gd name="connsiteY0" fmla="*/ 914400 h 925286"/>
              <a:gd name="connsiteX1" fmla="*/ 228600 w 11755677"/>
              <a:gd name="connsiteY1" fmla="*/ 0 h 925286"/>
              <a:gd name="connsiteX2" fmla="*/ 11755677 w 11755677"/>
              <a:gd name="connsiteY2" fmla="*/ 0 h 925286"/>
              <a:gd name="connsiteX3" fmla="*/ 11723020 w 11755677"/>
              <a:gd name="connsiteY3" fmla="*/ 925286 h 925286"/>
              <a:gd name="connsiteX4" fmla="*/ 0 w 11755677"/>
              <a:gd name="connsiteY4" fmla="*/ 914400 h 925286"/>
              <a:gd name="connsiteX0" fmla="*/ 0 w 11723020"/>
              <a:gd name="connsiteY0" fmla="*/ 914400 h 925286"/>
              <a:gd name="connsiteX1" fmla="*/ 228600 w 11723020"/>
              <a:gd name="connsiteY1" fmla="*/ 0 h 925286"/>
              <a:gd name="connsiteX2" fmla="*/ 11723020 w 11723020"/>
              <a:gd name="connsiteY2" fmla="*/ 10886 h 925286"/>
              <a:gd name="connsiteX3" fmla="*/ 11723020 w 11723020"/>
              <a:gd name="connsiteY3" fmla="*/ 925286 h 925286"/>
              <a:gd name="connsiteX4" fmla="*/ 0 w 11723020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21772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10887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14400"/>
              <a:gd name="connsiteX1" fmla="*/ 228600 w 11777448"/>
              <a:gd name="connsiteY1" fmla="*/ 0 h 914400"/>
              <a:gd name="connsiteX2" fmla="*/ 11777448 w 11777448"/>
              <a:gd name="connsiteY2" fmla="*/ 10887 h 914400"/>
              <a:gd name="connsiteX3" fmla="*/ 11766563 w 11777448"/>
              <a:gd name="connsiteY3" fmla="*/ 914400 h 914400"/>
              <a:gd name="connsiteX4" fmla="*/ 0 w 11777448"/>
              <a:gd name="connsiteY4" fmla="*/ 914400 h 914400"/>
              <a:gd name="connsiteX0" fmla="*/ 0 w 11793323"/>
              <a:gd name="connsiteY0" fmla="*/ 914400 h 914400"/>
              <a:gd name="connsiteX1" fmla="*/ 228600 w 11793323"/>
              <a:gd name="connsiteY1" fmla="*/ 0 h 914400"/>
              <a:gd name="connsiteX2" fmla="*/ 11793323 w 11793323"/>
              <a:gd name="connsiteY2" fmla="*/ 7712 h 914400"/>
              <a:gd name="connsiteX3" fmla="*/ 11766563 w 11793323"/>
              <a:gd name="connsiteY3" fmla="*/ 914400 h 914400"/>
              <a:gd name="connsiteX4" fmla="*/ 0 w 11793323"/>
              <a:gd name="connsiteY4" fmla="*/ 914400 h 914400"/>
              <a:gd name="connsiteX0" fmla="*/ 0 w 11798313"/>
              <a:gd name="connsiteY0" fmla="*/ 914400 h 914400"/>
              <a:gd name="connsiteX1" fmla="*/ 228600 w 11798313"/>
              <a:gd name="connsiteY1" fmla="*/ 0 h 914400"/>
              <a:gd name="connsiteX2" fmla="*/ 11793323 w 11798313"/>
              <a:gd name="connsiteY2" fmla="*/ 7712 h 914400"/>
              <a:gd name="connsiteX3" fmla="*/ 11798313 w 11798313"/>
              <a:gd name="connsiteY3" fmla="*/ 914400 h 914400"/>
              <a:gd name="connsiteX4" fmla="*/ 0 w 11798313"/>
              <a:gd name="connsiteY4" fmla="*/ 914400 h 914400"/>
              <a:gd name="connsiteX0" fmla="*/ 0 w 11795138"/>
              <a:gd name="connsiteY0" fmla="*/ 914400 h 917575"/>
              <a:gd name="connsiteX1" fmla="*/ 228600 w 11795138"/>
              <a:gd name="connsiteY1" fmla="*/ 0 h 917575"/>
              <a:gd name="connsiteX2" fmla="*/ 11793323 w 11795138"/>
              <a:gd name="connsiteY2" fmla="*/ 7712 h 917575"/>
              <a:gd name="connsiteX3" fmla="*/ 11795138 w 11795138"/>
              <a:gd name="connsiteY3" fmla="*/ 917575 h 917575"/>
              <a:gd name="connsiteX4" fmla="*/ 0 w 11795138"/>
              <a:gd name="connsiteY4" fmla="*/ 91440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5138" h="917575">
                <a:moveTo>
                  <a:pt x="0" y="914400"/>
                </a:moveTo>
                <a:lnTo>
                  <a:pt x="228600" y="0"/>
                </a:lnTo>
                <a:lnTo>
                  <a:pt x="11793323" y="7712"/>
                </a:lnTo>
                <a:cubicBezTo>
                  <a:pt x="11794986" y="309941"/>
                  <a:pt x="11793475" y="615346"/>
                  <a:pt x="11795138" y="917575"/>
                </a:cubicBezTo>
                <a:lnTo>
                  <a:pt x="0" y="9144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457200" tIns="45720" rIns="91440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57400"/>
            <a:ext cx="105156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1355F5F-3748-DDF0-ED2B-BFBF34187F61}"/>
              </a:ext>
            </a:extLst>
          </p:cNvPr>
          <p:cNvSpPr txBox="1">
            <a:spLocks/>
          </p:cNvSpPr>
          <p:nvPr/>
        </p:nvSpPr>
        <p:spPr>
          <a:xfrm>
            <a:off x="11430000" y="6090376"/>
            <a:ext cx="204591" cy="41060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22D2E-292B-5448-07AB-45DA96660082}"/>
              </a:ext>
            </a:extLst>
          </p:cNvPr>
          <p:cNvSpPr/>
          <p:nvPr/>
        </p:nvSpPr>
        <p:spPr>
          <a:xfrm>
            <a:off x="0" y="5803392"/>
            <a:ext cx="1219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630" y="6090376"/>
            <a:ext cx="775570" cy="457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fld id="{1DCE382F-5935-3D43-9456-9A8D2225FA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D00E2DA-285D-4EDD-AF8E-95DDE287B050}"/>
              </a:ext>
            </a:extLst>
          </p:cNvPr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108192"/>
            <a:ext cx="1496291" cy="4572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9686FE-D87A-8302-71BE-A947A43D7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090377"/>
            <a:ext cx="4114800" cy="462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9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  <p:sldLayoutId id="2147483712" r:id="rId49"/>
    <p:sldLayoutId id="2147483660" r:id="rId50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1" i="1" kern="1200">
          <a:solidFill>
            <a:schemeClr val="tx1"/>
          </a:solidFill>
          <a:latin typeface="Arial Narrow" panose="020B0604020202020204" pitchFamily="34" charset="0"/>
          <a:ea typeface="HELVETICA NEUE CONDENSED" panose="02000503000000020004" pitchFamily="2" charset="0"/>
          <a:cs typeface="Arial Narrow" panose="020B0604020202020204" pitchFamily="34" charset="0"/>
        </a:defRPr>
      </a:lvl1pPr>
    </p:titleStyle>
    <p:bodyStyle>
      <a:lvl1pPr marL="295275" indent="-1651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</a:defRPr>
      </a:lvl1pPr>
      <a:lvl2pPr marL="458788" indent="-1857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</a:defRPr>
      </a:lvl3pPr>
      <a:lvl4pPr marL="8080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</a:defRPr>
      </a:lvl4pPr>
      <a:lvl5pPr marL="982663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Helvetica Neue Light" panose="02000403000000020004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>
          <p15:clr>
            <a:srgbClr val="F26B43"/>
          </p15:clr>
        </p15:guide>
        <p15:guide id="2" pos="7488">
          <p15:clr>
            <a:srgbClr val="F26B43"/>
          </p15:clr>
        </p15:guide>
        <p15:guide id="3" orient="horz" pos="1296">
          <p15:clr>
            <a:srgbClr val="F26B43"/>
          </p15:clr>
        </p15:guide>
        <p15:guide id="4" pos="192">
          <p15:clr>
            <a:srgbClr val="F26B43"/>
          </p15:clr>
        </p15:guide>
        <p15:guide id="5" orient="horz" pos="3456">
          <p15:clr>
            <a:srgbClr val="F26B43"/>
          </p15:clr>
        </p15:guide>
        <p15:guide id="6" pos="528">
          <p15:clr>
            <a:srgbClr val="F26B43"/>
          </p15:clr>
        </p15:guide>
        <p15:guide id="7" pos="7152">
          <p15:clr>
            <a:srgbClr val="F26B43"/>
          </p15:clr>
        </p15:guide>
        <p15:guide id="8" orient="horz" pos="4128">
          <p15:clr>
            <a:srgbClr val="F26B43"/>
          </p15:clr>
        </p15:guide>
        <p15:guide id="9" orient="horz" pos="3840">
          <p15:clr>
            <a:srgbClr val="F26B43"/>
          </p15:clr>
        </p15:guide>
        <p15:guide id="10" orient="horz" pos="456">
          <p15:clr>
            <a:srgbClr val="F26B43"/>
          </p15:clr>
        </p15:guide>
        <p15:guide id="11" orient="horz" pos="1032">
          <p15:clr>
            <a:srgbClr val="F26B43"/>
          </p15:clr>
        </p15:guide>
        <p15:guide id="12" pos="1416">
          <p15:clr>
            <a:srgbClr val="F26B43"/>
          </p15:clr>
        </p15:guide>
        <p15:guide id="13" pos="117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03A01-EEE2-9A22-A66F-3B67F2D88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Name of School/College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5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denver.edu/centers/cfda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4" Type="http://schemas.openxmlformats.org/officeDocument/2006/relationships/hyperlink" Target="mailto:cfda@ucdenver.edu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cdenver.edu/centers/cfda/grants/tenuretrackpdfund" TargetMode="Externa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cdenver.edu/centers/cfda/grants/irc-faculty-professional-development-grant" TargetMode="Externa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cdenver.edu/centers/cfda/grants/tenured-faculty-professional-development-fund" TargetMode="Externa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denver.edu/centers/cfda/grants/faculty-success-program-grant" TargetMode="External"/><Relationship Id="rId2" Type="http://schemas.openxmlformats.org/officeDocument/2006/relationships/hyperlink" Target="https://www.ncfdd.org/fsp-bootcamp" TargetMode="Externa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denver.edu/tips/teaching-innovations/faculty-fellows" TargetMode="External"/><Relationship Id="rId2" Type="http://schemas.openxmlformats.org/officeDocument/2006/relationships/hyperlink" Target="https://www.ucdenver.edu/tips/teaching-innovations/teaching-innovation-grant" TargetMode="Externa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ucdenver.edu/funding/ors-grants-program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ucdenver.edu/training-and-development/faculty-grants-academy" TargetMode="Externa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media.ucdenver.edu/about-cam/faculty-resources/research-and-creative-activity/cam-grants-and-award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architectureandplanning.ucdenver.edu/initiatives/researchfunding#ac-cap-seed-grants-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gineering.ucdenver.edu/faculty-and-staff/research-and-creative-activities/funding-opportuniti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sehd.ucdenver.edu/impact/2022/10/17/sehd-faculty-development-grant-application-due-on-10-31-22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.ucdenver.edu/orca/clas-new-small-grants-progra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ctsi.cuanschutz.edu/training/kl2#ac-who-is-eligible-0" TargetMode="External"/><Relationship Id="rId3" Type="http://schemas.openxmlformats.org/officeDocument/2006/relationships/hyperlink" Target="https://cctsi.cuanschutz.edu/funding/microgrant" TargetMode="External"/><Relationship Id="rId7" Type="http://schemas.openxmlformats.org/officeDocument/2006/relationships/hyperlink" Target="https://cctsi.cuanschutz.edu/funding/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cctsi.cuanschutz.edu/funding/cepilot" TargetMode="External"/><Relationship Id="rId5" Type="http://schemas.openxmlformats.org/officeDocument/2006/relationships/hyperlink" Target="https://cctsi.cuanschutz.edu/funding/cmh" TargetMode="External"/><Relationship Id="rId10" Type="http://schemas.openxmlformats.org/officeDocument/2006/relationships/image" Target="../media/image46.png"/><Relationship Id="rId4" Type="http://schemas.openxmlformats.org/officeDocument/2006/relationships/hyperlink" Target="https://cctsi.cuanschutz.edu/funding/copilot" TargetMode="External"/><Relationship Id="rId9" Type="http://schemas.openxmlformats.org/officeDocument/2006/relationships/hyperlink" Target="https://cctsi.cuanschutz.edu/funding/membershi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.edu/oaa/forms/presidents-fund-humanities-proposa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2AE82-9C94-3944-5244-732158DB65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0">
                <a:latin typeface="+mn-lt"/>
              </a:rPr>
              <a:t>CU Denver </a:t>
            </a:r>
            <a:r>
              <a:rPr lang="en-US" b="1">
                <a:latin typeface="+mn-lt"/>
              </a:rPr>
              <a:t>Internal</a:t>
            </a:r>
            <a:r>
              <a:rPr lang="en-US">
                <a:latin typeface="+mn-lt"/>
              </a:rPr>
              <a:t> </a:t>
            </a:r>
            <a:r>
              <a:rPr lang="en-US" b="0">
                <a:latin typeface="+mn-lt"/>
              </a:rPr>
              <a:t>Funding Opportunities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7C1E5-F1AB-7E2A-3A89-818592273F2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28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8309B4B-974D-3AB1-C89E-25536D69B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764" y="2060801"/>
            <a:ext cx="7867650" cy="1381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0664C8-B241-304F-0B3D-95E412803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arrow"/>
              </a:rPr>
              <a:t>Center for Faculty Development &amp; Advancement (CFDA) funding opportunities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EDA25AF-98D5-F714-CAE0-56EA3E2F72E4}"/>
              </a:ext>
            </a:extLst>
          </p:cNvPr>
          <p:cNvSpPr>
            <a:spLocks noGrp="1"/>
          </p:cNvSpPr>
          <p:nvPr/>
        </p:nvSpPr>
        <p:spPr>
          <a:xfrm>
            <a:off x="1285875" y="2060349"/>
            <a:ext cx="9144000" cy="330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/>
              <a:t>The CU Denver for Faculty Development &amp; Advancement (CFDA) supports faculty in their professional growth. It offers four internal funding opportunities.</a:t>
            </a:r>
            <a:br>
              <a:rPr lang="en-US" sz="2000"/>
            </a:br>
            <a:br>
              <a:rPr lang="en-US" sz="2000"/>
            </a:br>
            <a:r>
              <a:rPr lang="en-US" sz="2000"/>
              <a:t>Our home page: </a:t>
            </a:r>
            <a:r>
              <a:rPr lang="en-US" sz="2000">
                <a:ea typeface="+mj-lt"/>
                <a:cs typeface="+mj-lt"/>
                <a:hlinkClick r:id="rId3"/>
              </a:rPr>
              <a:t>https://www.ucdenver.edu/centers/cfda</a:t>
            </a:r>
            <a:r>
              <a:rPr lang="en-US" sz="2000">
                <a:ea typeface="+mj-lt"/>
                <a:cs typeface="+mj-lt"/>
              </a:rPr>
              <a:t> </a:t>
            </a:r>
          </a:p>
          <a:p>
            <a:pPr algn="l"/>
            <a:endParaRPr lang="en-US" sz="2000">
              <a:cs typeface="Arial"/>
            </a:endParaRPr>
          </a:p>
          <a:p>
            <a:pPr algn="l"/>
            <a:r>
              <a:rPr lang="en-US" sz="2000">
                <a:cs typeface="Arial"/>
              </a:rPr>
              <a:t>Contact us: </a:t>
            </a:r>
            <a:r>
              <a:rPr lang="en-US" sz="2000">
                <a:cs typeface="Arial"/>
                <a:hlinkClick r:id="rId4"/>
              </a:rPr>
              <a:t>cfda@ucdenver.edu</a:t>
            </a:r>
            <a:r>
              <a:rPr lang="en-US" sz="2000"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0899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F57422-9E0E-1222-19DA-653B5A04A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7722"/>
            <a:ext cx="10515600" cy="400730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130175" indent="0">
              <a:buNone/>
            </a:pPr>
            <a:r>
              <a:rPr lang="en-US">
                <a:latin typeface="Arial"/>
                <a:cs typeface="Arial"/>
              </a:rPr>
              <a:t>This fund has gone by several different names in the past few years. Long story!</a:t>
            </a:r>
            <a:endParaRPr lang="en-US"/>
          </a:p>
          <a:p>
            <a:pPr marL="130175" indent="0">
              <a:buNone/>
            </a:pPr>
            <a:endParaRPr lang="en-US">
              <a:latin typeface="Arial"/>
              <a:cs typeface="Arial"/>
            </a:endParaRPr>
          </a:p>
          <a:p>
            <a:r>
              <a:rPr lang="en-US" sz="2200" b="1">
                <a:latin typeface="Aptos"/>
                <a:cs typeface="Arial"/>
              </a:rPr>
              <a:t>Purpose:</a:t>
            </a:r>
            <a:r>
              <a:rPr lang="en-US" sz="2200">
                <a:latin typeface="Aptos"/>
                <a:cs typeface="Arial"/>
              </a:rPr>
              <a:t> Funding tenure-track assistant professors in professional opportunities that help them advance toward tenure.</a:t>
            </a:r>
          </a:p>
          <a:p>
            <a:endParaRPr lang="en-US" sz="2200">
              <a:latin typeface="Aptos"/>
              <a:cs typeface="Arial"/>
            </a:endParaRPr>
          </a:p>
          <a:p>
            <a:r>
              <a:rPr lang="en-US" sz="2200" b="1">
                <a:latin typeface="Aptos"/>
                <a:cs typeface="Arial"/>
              </a:rPr>
              <a:t>Common uses:</a:t>
            </a:r>
            <a:r>
              <a:rPr lang="en-US" sz="2200">
                <a:latin typeface="Aptos"/>
                <a:cs typeface="Arial"/>
              </a:rPr>
              <a:t> Conference attendance/presentations, supporting statistical/indexing/translation services, purchasing materials for projects that work toward publications or presentations.</a:t>
            </a:r>
          </a:p>
          <a:p>
            <a:endParaRPr lang="en-US" sz="2200">
              <a:latin typeface="Aptos"/>
              <a:cs typeface="Arial"/>
            </a:endParaRPr>
          </a:p>
          <a:p>
            <a:r>
              <a:rPr lang="en-US" sz="2200" b="1">
                <a:latin typeface="Aptos"/>
                <a:cs typeface="Arial"/>
              </a:rPr>
              <a:t>Maximum amount:</a:t>
            </a:r>
            <a:r>
              <a:rPr lang="en-US" sz="2200">
                <a:latin typeface="Aptos"/>
                <a:cs typeface="Arial"/>
              </a:rPr>
              <a:t> $1000 (match required)</a:t>
            </a:r>
          </a:p>
          <a:p>
            <a:endParaRPr lang="en-US" sz="2200">
              <a:latin typeface="Aptos"/>
              <a:cs typeface="Arial"/>
            </a:endParaRPr>
          </a:p>
          <a:p>
            <a:r>
              <a:rPr lang="en-US" sz="2200" b="1">
                <a:latin typeface="Aptos"/>
                <a:cs typeface="Arial"/>
              </a:rPr>
              <a:t>Learn more or apply:</a:t>
            </a:r>
            <a:r>
              <a:rPr lang="en-US" sz="2200">
                <a:latin typeface="Aptos"/>
                <a:cs typeface="Arial"/>
              </a:rPr>
              <a:t> </a:t>
            </a:r>
            <a:r>
              <a:rPr lang="en-US" sz="2200">
                <a:latin typeface="Aptos"/>
                <a:cs typeface="Arial"/>
                <a:hlinkClick r:id="rId2"/>
              </a:rPr>
              <a:t>https://www.ucdenver.edu/centers/cfda/grants/tenuretrackpdfund</a:t>
            </a:r>
            <a:r>
              <a:rPr lang="en-US" sz="2200">
                <a:latin typeface="Aptos"/>
                <a:cs typeface="Arial"/>
              </a:rPr>
              <a:t> 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0B9BEC-5DE5-7AEF-A5FB-FB2D22EE2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0" i="0">
                <a:latin typeface="Aptos Display"/>
              </a:rPr>
              <a:t>Tenure-Track Faculty Professional Development Fund </a:t>
            </a:r>
          </a:p>
        </p:txBody>
      </p:sp>
    </p:spTree>
    <p:extLst>
      <p:ext uri="{BB962C8B-B14F-4D97-AF65-F5344CB8AC3E}">
        <p14:creationId xmlns:p14="http://schemas.microsoft.com/office/powerpoint/2010/main" val="4205861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FAF4B3-41CF-1361-6D74-168A2026A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490"/>
            <a:ext cx="10515600" cy="36399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b="1">
                <a:latin typeface="Aptos"/>
                <a:cs typeface="Arial"/>
              </a:rPr>
              <a:t>Offered in partnership with the Office of the Provost</a:t>
            </a:r>
            <a:endParaRPr lang="en-US" sz="1600">
              <a:latin typeface="Aptos"/>
              <a:cs typeface="Arial"/>
            </a:endParaRPr>
          </a:p>
          <a:p>
            <a:endParaRPr lang="en-US" sz="1600">
              <a:latin typeface="Aptos"/>
            </a:endParaRPr>
          </a:p>
          <a:p>
            <a:r>
              <a:rPr lang="en-US" sz="1600" b="1">
                <a:latin typeface="Aptos"/>
                <a:cs typeface="Arial"/>
              </a:rPr>
              <a:t>Purpose:</a:t>
            </a:r>
            <a:r>
              <a:rPr lang="en-US" sz="1600">
                <a:latin typeface="Aptos"/>
                <a:cs typeface="Arial"/>
              </a:rPr>
              <a:t> Funding instructional, research, and clinical (IRC) faculty in professional opportunities that help them advance their careers. Department chairs &amp; other administrators may also apply for funding to support professional development for groups of IRC faculty. (Note: For individual faculty applications, uses must align with workload included in the individual's contract.)</a:t>
            </a:r>
          </a:p>
          <a:p>
            <a:endParaRPr lang="en-US" sz="1600">
              <a:latin typeface="Aptos"/>
            </a:endParaRPr>
          </a:p>
          <a:p>
            <a:r>
              <a:rPr lang="en-US" sz="1600" b="1">
                <a:latin typeface="Aptos"/>
                <a:cs typeface="Arial"/>
              </a:rPr>
              <a:t>Common uses:</a:t>
            </a:r>
            <a:r>
              <a:rPr lang="en-US" sz="1600">
                <a:latin typeface="Aptos"/>
                <a:cs typeface="Arial"/>
              </a:rPr>
              <a:t> Conference attendance, technology to support teaching, online training, travel for data gathering (for faculty with research in their contract)</a:t>
            </a:r>
          </a:p>
          <a:p>
            <a:endParaRPr lang="en-US" sz="1600">
              <a:latin typeface="Aptos"/>
            </a:endParaRPr>
          </a:p>
          <a:p>
            <a:r>
              <a:rPr lang="en-US" sz="1600" b="1">
                <a:latin typeface="Aptos"/>
                <a:cs typeface="Arial"/>
              </a:rPr>
              <a:t>Maximum amount:</a:t>
            </a:r>
            <a:r>
              <a:rPr lang="en-US" sz="1600">
                <a:latin typeface="Aptos"/>
                <a:cs typeface="Arial"/>
              </a:rPr>
              <a:t> $1000 (no match required)</a:t>
            </a:r>
          </a:p>
          <a:p>
            <a:pPr marL="130175" indent="0">
              <a:buNone/>
            </a:pPr>
            <a:endParaRPr lang="en-US" sz="1600">
              <a:latin typeface="Aptos"/>
            </a:endParaRPr>
          </a:p>
          <a:p>
            <a:r>
              <a:rPr lang="en-US" sz="1600" b="1">
                <a:latin typeface="Aptos"/>
                <a:cs typeface="Arial"/>
              </a:rPr>
              <a:t>Learn more or apply:</a:t>
            </a:r>
            <a:r>
              <a:rPr lang="en-US" sz="1600">
                <a:latin typeface="Aptos"/>
                <a:cs typeface="Arial"/>
              </a:rPr>
              <a:t> </a:t>
            </a:r>
            <a:r>
              <a:rPr lang="en-US" sz="1600">
                <a:latin typeface="Aptos"/>
                <a:cs typeface="Arial"/>
                <a:hlinkClick r:id="rId2"/>
              </a:rPr>
              <a:t>https://www.ucdenver.edu/centers/cfda/grants/irc-faculty-professional-development-grant</a:t>
            </a:r>
            <a:r>
              <a:rPr lang="en-US" sz="1600">
                <a:latin typeface="Aptos"/>
                <a:cs typeface="Arial"/>
              </a:rPr>
              <a:t> </a:t>
            </a:r>
          </a:p>
          <a:p>
            <a:endParaRPr lang="en-US" sz="1500">
              <a:latin typeface="Aptos"/>
            </a:endParaRPr>
          </a:p>
          <a:p>
            <a:endParaRPr lang="en-US" sz="1500">
              <a:latin typeface="Aptos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2E642A-015F-3D42-78B8-37341FB4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i="0">
                <a:latin typeface="Aptos Display"/>
              </a:rPr>
              <a:t>IRC Faculty Professional Development Fund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16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D797A4-B03B-D673-6F18-E355C2721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91885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000" b="1">
                <a:latin typeface="Aptos"/>
                <a:cs typeface="Arial"/>
              </a:rPr>
              <a:t>Note: This fund is currently paused. We have requested funding for AY25.</a:t>
            </a:r>
            <a:endParaRPr lang="en-US" sz="2000">
              <a:latin typeface="Aptos"/>
              <a:cs typeface="Arial"/>
            </a:endParaRPr>
          </a:p>
          <a:p>
            <a:endParaRPr lang="en-US" sz="2000">
              <a:latin typeface="Aptos"/>
            </a:endParaRPr>
          </a:p>
          <a:p>
            <a:r>
              <a:rPr lang="en-US" sz="2000" b="1">
                <a:latin typeface="Aptos"/>
                <a:cs typeface="Arial"/>
              </a:rPr>
              <a:t>Purpose:</a:t>
            </a:r>
            <a:r>
              <a:rPr lang="en-US" sz="2000">
                <a:latin typeface="Aptos"/>
                <a:cs typeface="Arial"/>
              </a:rPr>
              <a:t> Funding tenured faculty in professional development opportunities that help them continue to advance in research &amp; creative activities.</a:t>
            </a:r>
          </a:p>
          <a:p>
            <a:endParaRPr lang="en-US" sz="2000">
              <a:latin typeface="Aptos"/>
            </a:endParaRPr>
          </a:p>
          <a:p>
            <a:r>
              <a:rPr lang="en-US" sz="2000" b="1">
                <a:latin typeface="Aptos"/>
                <a:cs typeface="Arial"/>
              </a:rPr>
              <a:t>Common uses:</a:t>
            </a:r>
            <a:r>
              <a:rPr lang="en-US" sz="2000">
                <a:latin typeface="Aptos"/>
                <a:cs typeface="Arial"/>
              </a:rPr>
              <a:t> Conference attendance/presentations, supporting statistical/indexing/translation services, purchasing materials for projects that work toward publications or presentations.</a:t>
            </a:r>
          </a:p>
          <a:p>
            <a:endParaRPr lang="en-US" sz="2000">
              <a:latin typeface="Aptos"/>
            </a:endParaRPr>
          </a:p>
          <a:p>
            <a:r>
              <a:rPr lang="en-US" sz="2000" b="1">
                <a:latin typeface="Aptos"/>
                <a:cs typeface="Arial"/>
              </a:rPr>
              <a:t>Maximum amount:</a:t>
            </a:r>
            <a:r>
              <a:rPr lang="en-US" sz="2000">
                <a:latin typeface="Aptos"/>
                <a:cs typeface="Arial"/>
              </a:rPr>
              <a:t> $1000 (match required)</a:t>
            </a:r>
          </a:p>
          <a:p>
            <a:endParaRPr lang="en-US" sz="2000">
              <a:latin typeface="Aptos"/>
            </a:endParaRPr>
          </a:p>
          <a:p>
            <a:r>
              <a:rPr lang="en-US" sz="2000" b="1">
                <a:latin typeface="Aptos"/>
                <a:cs typeface="Arial"/>
              </a:rPr>
              <a:t>Learn more or apply:</a:t>
            </a:r>
            <a:r>
              <a:rPr lang="en-US" sz="2000">
                <a:latin typeface="Aptos"/>
                <a:cs typeface="Arial"/>
              </a:rPr>
              <a:t> </a:t>
            </a:r>
            <a:r>
              <a:rPr lang="en-US" sz="2000">
                <a:latin typeface="Aptos"/>
                <a:cs typeface="Arial"/>
                <a:hlinkClick r:id="rId2"/>
              </a:rPr>
              <a:t>https://www.ucdenver.edu/centers/cfda/grants/tenured-faculty-professional-development-fund</a:t>
            </a:r>
            <a:r>
              <a:rPr lang="en-US" sz="2000">
                <a:latin typeface="Aptos"/>
                <a:cs typeface="Arial"/>
              </a:rPr>
              <a:t> </a:t>
            </a:r>
          </a:p>
          <a:p>
            <a:endParaRPr lang="en-US" sz="2000">
              <a:latin typeface="Aptos"/>
            </a:endParaRPr>
          </a:p>
          <a:p>
            <a:endParaRPr lang="en-US" sz="2000">
              <a:latin typeface="Aptos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47845-32BB-B9C6-2921-AE2DE5C1A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662668"/>
            <a:ext cx="11789664" cy="962025"/>
          </a:xfrm>
        </p:spPr>
        <p:txBody>
          <a:bodyPr>
            <a:normAutofit fontScale="90000"/>
          </a:bodyPr>
          <a:lstStyle/>
          <a:p>
            <a:br>
              <a:rPr lang="en-US" sz="4000" b="0" i="0">
                <a:latin typeface="Aptos Display"/>
              </a:rPr>
            </a:br>
            <a:r>
              <a:rPr lang="en-US" sz="4000" b="0" i="0">
                <a:latin typeface="Aptos Display"/>
              </a:rPr>
              <a:t>Tenured Faculty Professional Development Fund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7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EBA9B7-9B8D-5AE3-334C-81F1A8BE1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0481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000" b="1">
                <a:latin typeface="Aptos"/>
              </a:rPr>
              <a:t>Offered in partnership with the Office for DEI and the Office of the Provost.</a:t>
            </a:r>
            <a:endParaRPr lang="en-US" sz="2000">
              <a:latin typeface="Aptos"/>
            </a:endParaRPr>
          </a:p>
          <a:p>
            <a:r>
              <a:rPr lang="en-US" sz="2000" b="1">
                <a:latin typeface="Aptos"/>
                <a:cs typeface="Arial"/>
              </a:rPr>
              <a:t>This grant will open soon, so watch for announcements!</a:t>
            </a:r>
            <a:endParaRPr lang="en-US" sz="2000">
              <a:latin typeface="Aptos"/>
              <a:cs typeface="Arial"/>
            </a:endParaRPr>
          </a:p>
          <a:p>
            <a:endParaRPr lang="en-US" sz="2000">
              <a:latin typeface="Aptos"/>
            </a:endParaRPr>
          </a:p>
          <a:p>
            <a:r>
              <a:rPr lang="en-US" sz="2000" b="1">
                <a:latin typeface="Aptos"/>
                <a:cs typeface="Arial"/>
              </a:rPr>
              <a:t>Purpose:</a:t>
            </a:r>
            <a:r>
              <a:rPr lang="en-US" sz="2000">
                <a:latin typeface="Aptos"/>
                <a:cs typeface="Arial"/>
              </a:rPr>
              <a:t> Funding faculty members' participation in the National Center for Faculty Development &amp; Diversity's (NCFDD) Faculty Success Program. Eight faculty members are funded each year (with a priority placed on new faculty)</a:t>
            </a:r>
          </a:p>
          <a:p>
            <a:endParaRPr lang="en-US" sz="2000">
              <a:latin typeface="Aptos"/>
            </a:endParaRPr>
          </a:p>
          <a:p>
            <a:r>
              <a:rPr lang="en-US" sz="2000" b="1">
                <a:latin typeface="Aptos"/>
                <a:cs typeface="Arial"/>
              </a:rPr>
              <a:t>Read about the Faculty Success Program: </a:t>
            </a:r>
            <a:r>
              <a:rPr lang="en-US" sz="2000">
                <a:latin typeface="Aptos"/>
                <a:cs typeface="Arial"/>
                <a:hlinkClick r:id="rId2"/>
              </a:rPr>
              <a:t>https://www.ncfdd.org/fsp-bootcamp</a:t>
            </a:r>
            <a:r>
              <a:rPr lang="en-US" sz="2000">
                <a:latin typeface="Aptos"/>
                <a:cs typeface="Arial"/>
              </a:rPr>
              <a:t> </a:t>
            </a:r>
          </a:p>
          <a:p>
            <a:endParaRPr lang="en-US" sz="2000">
              <a:latin typeface="Aptos"/>
            </a:endParaRPr>
          </a:p>
          <a:p>
            <a:r>
              <a:rPr lang="en-US" sz="2000" b="1">
                <a:latin typeface="Aptos"/>
                <a:cs typeface="Arial"/>
              </a:rPr>
              <a:t>Amount covered: </a:t>
            </a:r>
            <a:r>
              <a:rPr lang="en-US" sz="2000">
                <a:latin typeface="Aptos"/>
                <a:cs typeface="Arial"/>
              </a:rPr>
              <a:t>Full tuition for the program (approx. $5000 per participant)</a:t>
            </a:r>
          </a:p>
          <a:p>
            <a:endParaRPr lang="en-US" sz="2000">
              <a:latin typeface="Aptos"/>
            </a:endParaRPr>
          </a:p>
          <a:p>
            <a:r>
              <a:rPr lang="en-US" sz="2000" b="1">
                <a:latin typeface="Aptos"/>
                <a:cs typeface="Arial"/>
              </a:rPr>
              <a:t>Learn more:</a:t>
            </a:r>
            <a:r>
              <a:rPr lang="en-US" sz="2000">
                <a:latin typeface="Aptos"/>
                <a:cs typeface="Arial"/>
              </a:rPr>
              <a:t> </a:t>
            </a:r>
            <a:r>
              <a:rPr lang="en-US" sz="2000">
                <a:latin typeface="Aptos"/>
                <a:cs typeface="Arial"/>
                <a:hlinkClick r:id="rId3"/>
              </a:rPr>
              <a:t>https://www.ucdenver.edu/centers/cfda/grants/faculty-success-program-grant</a:t>
            </a:r>
            <a:r>
              <a:rPr lang="en-US" sz="2000">
                <a:latin typeface="Aptos"/>
                <a:cs typeface="Arial"/>
              </a:rPr>
              <a:t> </a:t>
            </a:r>
          </a:p>
          <a:p>
            <a:endParaRPr lang="en-US" sz="2000">
              <a:latin typeface="Aptos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215DFF-A648-4605-F457-FAC3C1FA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i="0">
                <a:latin typeface="Aptos Display"/>
              </a:rPr>
              <a:t>NCFDD Faculty Success Program Grant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51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EAA41F9-A6A5-4142-F9EF-AD1BFAFAC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45720" tIns="45720" rIns="45720" bIns="45720" rtlCol="0" anchor="t">
            <a:normAutofit/>
          </a:bodyPr>
          <a:lstStyle/>
          <a:p>
            <a:r>
              <a:rPr lang="en-US">
                <a:latin typeface="Arial Narrow"/>
              </a:rPr>
              <a:t>Part of TIPS - Division for Teaching Innovation and Program Strategy  </a:t>
            </a:r>
            <a:r>
              <a:rPr lang="en-US">
                <a:solidFill>
                  <a:schemeClr val="accent2"/>
                </a:solidFill>
                <a:latin typeface="Arial Narrow"/>
              </a:rPr>
              <a:t>tips@ucdenver.edu</a:t>
            </a:r>
          </a:p>
          <a:p>
            <a:r>
              <a:rPr lang="en-US">
                <a:latin typeface="Arial Narrow"/>
              </a:rPr>
              <a:t>   or </a:t>
            </a:r>
            <a:r>
              <a:rPr lang="en-US">
                <a:solidFill>
                  <a:schemeClr val="accent2"/>
                </a:solidFill>
                <a:latin typeface="Arial Narrow"/>
              </a:rPr>
              <a:t>katherine.goodman@ucdenver.edu</a:t>
            </a:r>
            <a:endParaRPr lang="en-US">
              <a:solidFill>
                <a:schemeClr val="accent2"/>
              </a:solidFill>
            </a:endParaRP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FCC5E-8D47-FA10-7F8B-AD08C29FBE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>
                <a:latin typeface="Arial Narrow"/>
              </a:rPr>
              <a:t>Center for Excellence in Teaching and Learning (CETL)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19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B970CD-9019-92FF-591D-E1A2E4CC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2231571"/>
            <a:ext cx="5050972" cy="34290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130175" indent="0">
              <a:buNone/>
            </a:pPr>
            <a:r>
              <a:rPr lang="en-US" sz="2800" u="sng">
                <a:latin typeface="Arial"/>
                <a:cs typeface="Arial"/>
              </a:rPr>
              <a:t>Teaching Innovation Grants</a:t>
            </a:r>
            <a:endParaRPr lang="en-US" u="sng"/>
          </a:p>
          <a:p>
            <a:pPr marL="130175" indent="0">
              <a:buNone/>
            </a:pPr>
            <a:r>
              <a:rPr lang="en-US" sz="2800">
                <a:latin typeface="Arial"/>
                <a:cs typeface="Arial"/>
              </a:rPr>
              <a:t>Granted Fall &amp; Spring</a:t>
            </a:r>
          </a:p>
          <a:p>
            <a:pPr marL="130175" indent="0">
              <a:buNone/>
            </a:pPr>
            <a:r>
              <a:rPr lang="en-US" sz="2800">
                <a:latin typeface="Arial"/>
                <a:cs typeface="Arial"/>
              </a:rPr>
              <a:t>Up to $1000</a:t>
            </a:r>
            <a:endParaRPr lang="en-US"/>
          </a:p>
          <a:p>
            <a:pPr marL="130175" indent="0">
              <a:buNone/>
            </a:pPr>
            <a:endParaRPr lang="en-US" sz="2800">
              <a:latin typeface="Arial"/>
              <a:cs typeface="Arial"/>
            </a:endParaRPr>
          </a:p>
          <a:p>
            <a:pPr marL="130175" indent="0">
              <a:buNone/>
            </a:pPr>
            <a:r>
              <a:rPr lang="en-US" sz="2800">
                <a:latin typeface="Arial"/>
                <a:cs typeface="Arial"/>
                <a:hlinkClick r:id="rId2"/>
              </a:rPr>
              <a:t>Open NOW  - due 11/1/24</a:t>
            </a:r>
          </a:p>
          <a:p>
            <a:pPr marL="130175" indent="0">
              <a:buNone/>
            </a:pPr>
            <a:endParaRPr lang="en-US" sz="2800">
              <a:latin typeface="Arial"/>
              <a:cs typeface="Arial"/>
            </a:endParaRPr>
          </a:p>
          <a:p>
            <a:pPr marL="130175" indent="0">
              <a:buNone/>
            </a:pPr>
            <a:r>
              <a:rPr lang="en-US" sz="2800">
                <a:latin typeface="Arial"/>
                <a:cs typeface="Arial"/>
              </a:rPr>
              <a:t>Also open in April</a:t>
            </a:r>
          </a:p>
          <a:p>
            <a:pPr marL="130175" indent="0">
              <a:buNone/>
            </a:pPr>
            <a:endParaRPr lang="en-US" sz="2800"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89454D-EAEA-0495-BD8B-E48B4ECC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arrow"/>
              </a:rPr>
              <a:t>CETL asks: </a:t>
            </a:r>
            <a:br>
              <a:rPr lang="en-US">
                <a:latin typeface="Arial Narrow"/>
              </a:rPr>
            </a:br>
            <a:r>
              <a:rPr lang="en-US">
                <a:latin typeface="Arial Narrow"/>
              </a:rPr>
              <a:t>What would take your teaching from ordinary to EXTRAORDINARY?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3D61A3D-5318-8BBE-5E64-2FD8DBA8B792}"/>
              </a:ext>
            </a:extLst>
          </p:cNvPr>
          <p:cNvSpPr txBox="1">
            <a:spLocks/>
          </p:cNvSpPr>
          <p:nvPr/>
        </p:nvSpPr>
        <p:spPr>
          <a:xfrm>
            <a:off x="5682343" y="2231571"/>
            <a:ext cx="5050972" cy="40059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0175" indent="0">
              <a:buNone/>
            </a:pPr>
            <a:r>
              <a:rPr lang="en-US" sz="2800" u="sng">
                <a:latin typeface="Arial"/>
                <a:cs typeface="Arial"/>
              </a:rPr>
              <a:t>CETL Faculty Fellows</a:t>
            </a:r>
            <a:endParaRPr lang="en-US" u="sng"/>
          </a:p>
          <a:p>
            <a:pPr marL="130175" indent="0">
              <a:buFont typeface="Arial" panose="020B0604020202020204" pitchFamily="34" charset="0"/>
              <a:buNone/>
            </a:pPr>
            <a:r>
              <a:rPr lang="en-US" sz="2800">
                <a:latin typeface="Arial"/>
                <a:cs typeface="Arial"/>
              </a:rPr>
              <a:t>Year-long</a:t>
            </a:r>
          </a:p>
          <a:p>
            <a:pPr marL="130175" indent="0">
              <a:buNone/>
            </a:pPr>
            <a:r>
              <a:rPr lang="en-US" sz="2800">
                <a:latin typeface="Arial"/>
                <a:cs typeface="Arial"/>
              </a:rPr>
              <a:t>$2000 stipend</a:t>
            </a:r>
            <a:endParaRPr lang="en-US"/>
          </a:p>
          <a:p>
            <a:pPr marL="130175" indent="0">
              <a:buFont typeface="Arial" panose="020B0604020202020204" pitchFamily="34" charset="0"/>
              <a:buNone/>
            </a:pPr>
            <a:endParaRPr lang="en-US" sz="2800">
              <a:latin typeface="Arial"/>
              <a:cs typeface="Arial"/>
            </a:endParaRPr>
          </a:p>
          <a:p>
            <a:pPr marL="130175" indent="0">
              <a:buNone/>
            </a:pPr>
            <a:r>
              <a:rPr lang="en-US" sz="2800">
                <a:latin typeface="Arial"/>
                <a:cs typeface="Arial"/>
                <a:hlinkClick r:id="rId3"/>
              </a:rPr>
              <a:t>Info here.</a:t>
            </a:r>
          </a:p>
          <a:p>
            <a:pPr marL="130175" indent="0">
              <a:buNone/>
            </a:pPr>
            <a:endParaRPr lang="en-US" sz="2800">
              <a:latin typeface="Arial"/>
              <a:cs typeface="Arial"/>
            </a:endParaRPr>
          </a:p>
          <a:p>
            <a:pPr marL="130175" indent="0">
              <a:buNone/>
            </a:pPr>
            <a:r>
              <a:rPr lang="en-US" sz="2800">
                <a:latin typeface="Arial"/>
                <a:cs typeface="Arial"/>
              </a:rPr>
              <a:t>Due late April</a:t>
            </a:r>
          </a:p>
          <a:p>
            <a:pPr marL="130175" indent="0">
              <a:buFont typeface="Arial" panose="020B0604020202020204" pitchFamily="34" charset="0"/>
              <a:buNone/>
            </a:pPr>
            <a:endParaRPr lang="en-US" sz="2800">
              <a:latin typeface="Arial"/>
              <a:cs typeface="Arial"/>
            </a:endParaRPr>
          </a:p>
          <a:p>
            <a:pPr marL="130175" indent="0">
              <a:buFont typeface="Arial" panose="020B0604020202020204" pitchFamily="34" charset="0"/>
              <a:buNone/>
            </a:pPr>
            <a:endParaRPr lang="en-US" sz="2800">
              <a:latin typeface="Arial"/>
              <a:cs typeface="Arial"/>
            </a:endParaRPr>
          </a:p>
          <a:p>
            <a:pPr marL="130175" indent="0">
              <a:buNone/>
            </a:pPr>
            <a:endParaRPr lang="en-US" sz="280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105295-F9CF-B1FB-B859-59870EAF60E7}"/>
              </a:ext>
            </a:extLst>
          </p:cNvPr>
          <p:cNvSpPr txBox="1"/>
          <p:nvPr/>
        </p:nvSpPr>
        <p:spPr>
          <a:xfrm>
            <a:off x="2030532" y="6236950"/>
            <a:ext cx="93585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i="1">
                <a:cs typeface="Arial"/>
              </a:rPr>
              <a:t>Open to ALL faculty, IRC, TT or Tenured, part time or full time</a:t>
            </a:r>
          </a:p>
        </p:txBody>
      </p:sp>
    </p:spTree>
    <p:extLst>
      <p:ext uri="{BB962C8B-B14F-4D97-AF65-F5344CB8AC3E}">
        <p14:creationId xmlns:p14="http://schemas.microsoft.com/office/powerpoint/2010/main" val="3159277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C6A39-EE9A-70E3-5F9D-61E7DB6D5A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2000" y="358979"/>
            <a:ext cx="9448799" cy="1589564"/>
          </a:xfrm>
        </p:spPr>
        <p:txBody>
          <a:bodyPr/>
          <a:lstStyle/>
          <a:p>
            <a:r>
              <a:rPr lang="en-US">
                <a:latin typeface="Arial Narrow"/>
              </a:rPr>
              <a:t>4 categories of grants:</a:t>
            </a:r>
          </a:p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5B7BCD1-45D0-253E-E0A8-8D834DD89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788232"/>
              </p:ext>
            </p:extLst>
          </p:nvPr>
        </p:nvGraphicFramePr>
        <p:xfrm>
          <a:off x="933450" y="1952897"/>
          <a:ext cx="9693724" cy="2072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468829">
                  <a:extLst>
                    <a:ext uri="{9D8B030D-6E8A-4147-A177-3AD203B41FA5}">
                      <a16:colId xmlns:a16="http://schemas.microsoft.com/office/drawing/2014/main" val="4251545937"/>
                    </a:ext>
                  </a:extLst>
                </a:gridCol>
                <a:gridCol w="2224895">
                  <a:extLst>
                    <a:ext uri="{9D8B030D-6E8A-4147-A177-3AD203B41FA5}">
                      <a16:colId xmlns:a16="http://schemas.microsoft.com/office/drawing/2014/main" val="6955612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Pedagogy and Teaching Practice Innovations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6102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Professional Learning Opportunities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688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Technology Innovations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5011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</a:rPr>
                        <a:t>Inclusive Pedagogy Practice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783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9460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832A141-35F7-823A-1FD9-60107CBE0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2200" y="1228953"/>
            <a:ext cx="7848599" cy="5193618"/>
          </a:xfrm>
        </p:spPr>
        <p:txBody>
          <a:bodyPr vert="horz" lIns="45720" tIns="45720" rIns="45720" bIns="45720" rtlCol="0" anchor="t">
            <a:normAutofit lnSpcReduction="10000"/>
          </a:bodyPr>
          <a:lstStyle/>
          <a:p>
            <a:pPr marL="457200" indent="-457200">
              <a:buChar char="•"/>
            </a:pPr>
            <a:r>
              <a:rPr lang="en-US" sz="2800" b="0">
                <a:solidFill>
                  <a:schemeClr val="accent2"/>
                </a:solidFill>
                <a:latin typeface="Arial Narrow"/>
              </a:rPr>
              <a:t>Designing a new module for project-based learning in Computational Fluid Dynamics</a:t>
            </a:r>
          </a:p>
          <a:p>
            <a:pPr marL="457200" indent="-457200">
              <a:buChar char="•"/>
            </a:pPr>
            <a:r>
              <a:rPr lang="en-US" sz="2800" b="0">
                <a:solidFill>
                  <a:schemeClr val="accent2"/>
                </a:solidFill>
                <a:latin typeface="Arial Narrow"/>
              </a:rPr>
              <a:t>Attending a conference or training on pedagogy in your field</a:t>
            </a:r>
          </a:p>
          <a:p>
            <a:pPr marL="457200" indent="-457200">
              <a:buChar char="•"/>
            </a:pPr>
            <a:r>
              <a:rPr lang="en-US" sz="2800" b="0">
                <a:solidFill>
                  <a:schemeClr val="accent2"/>
                </a:solidFill>
                <a:latin typeface="Arial Narrow"/>
              </a:rPr>
              <a:t>Converting historical recordings to updated media</a:t>
            </a:r>
            <a:endParaRPr lang="en-US">
              <a:solidFill>
                <a:schemeClr val="accent2"/>
              </a:solidFill>
            </a:endParaRPr>
          </a:p>
          <a:p>
            <a:pPr marL="457200" indent="-457200">
              <a:buChar char="•"/>
            </a:pPr>
            <a:r>
              <a:rPr lang="en-US" sz="2800" b="0">
                <a:solidFill>
                  <a:schemeClr val="accent2"/>
                </a:solidFill>
                <a:latin typeface="Arial Narrow"/>
              </a:rPr>
              <a:t>Inviting a guest speaker &amp; creating a recording to utilize in future semesters</a:t>
            </a:r>
          </a:p>
          <a:p>
            <a:pPr marL="457200" indent="-457200">
              <a:buChar char="•"/>
            </a:pPr>
            <a:r>
              <a:rPr lang="en-US" sz="2800" b="0">
                <a:solidFill>
                  <a:schemeClr val="accent2"/>
                </a:solidFill>
                <a:latin typeface="Arial Narrow"/>
              </a:rPr>
              <a:t>Developing a service-learning opportunity that worked better for commuting students</a:t>
            </a:r>
            <a:endParaRPr lang="en-US" sz="2800" b="0">
              <a:solidFill>
                <a:schemeClr val="accent2"/>
              </a:solidFill>
            </a:endParaRPr>
          </a:p>
          <a:p>
            <a:pPr marL="457200" indent="-457200">
              <a:buChar char="•"/>
            </a:pPr>
            <a:r>
              <a:rPr lang="en-US" sz="2800" b="0">
                <a:solidFill>
                  <a:schemeClr val="accent2"/>
                </a:solidFill>
                <a:latin typeface="Arial Narrow"/>
              </a:rPr>
              <a:t>Building a see-through dry erase board to use in teaching videos, to be used by the whole department (physics)</a:t>
            </a:r>
            <a:endParaRPr lang="en-US" sz="2800" b="0">
              <a:solidFill>
                <a:schemeClr val="accent2"/>
              </a:solidFill>
            </a:endParaRPr>
          </a:p>
          <a:p>
            <a:pPr marL="457200" indent="-457200">
              <a:buChar char="•"/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A424D-C83F-F57C-EB89-2E7984DF94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2000" y="358979"/>
            <a:ext cx="9448799" cy="871107"/>
          </a:xfrm>
        </p:spPr>
        <p:txBody>
          <a:bodyPr/>
          <a:lstStyle/>
          <a:p>
            <a:r>
              <a:rPr lang="en-US">
                <a:latin typeface="Arial Narrow"/>
              </a:rPr>
              <a:t>Grant Examples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04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A839E45-D0C5-553C-1020-C91D2491A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18810"/>
            <a:ext cx="9372599" cy="3767590"/>
          </a:xfr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>
                <a:solidFill>
                  <a:schemeClr val="accent2"/>
                </a:solidFill>
                <a:latin typeface="Arial Narrow"/>
              </a:rPr>
              <a:t>Year-long project of your choosing</a:t>
            </a:r>
          </a:p>
          <a:p>
            <a:r>
              <a:rPr lang="en-US">
                <a:solidFill>
                  <a:schemeClr val="accent2"/>
                </a:solidFill>
                <a:latin typeface="Arial Narrow"/>
              </a:rPr>
              <a:t>Examples:</a:t>
            </a:r>
            <a:endParaRPr lang="en-US">
              <a:solidFill>
                <a:schemeClr val="accent2"/>
              </a:solidFill>
            </a:endParaRPr>
          </a:p>
          <a:p>
            <a:pPr marL="457200" indent="-457200">
              <a:buChar char="•"/>
            </a:pPr>
            <a:r>
              <a:rPr lang="en-US">
                <a:solidFill>
                  <a:schemeClr val="accent2"/>
                </a:solidFill>
                <a:latin typeface="Arial Narrow"/>
              </a:rPr>
              <a:t>Start a community of practice on a teaching idea</a:t>
            </a:r>
            <a:endParaRPr lang="en-US">
              <a:solidFill>
                <a:schemeClr val="accent2"/>
              </a:solidFill>
            </a:endParaRPr>
          </a:p>
          <a:p>
            <a:pPr marL="457200" indent="-457200">
              <a:buChar char="•"/>
            </a:pPr>
            <a:r>
              <a:rPr lang="en-US">
                <a:solidFill>
                  <a:schemeClr val="accent2"/>
                </a:solidFill>
                <a:latin typeface="Arial Narrow"/>
              </a:rPr>
              <a:t>Provide training to other faculty on a topic</a:t>
            </a:r>
            <a:endParaRPr lang="en-US">
              <a:solidFill>
                <a:schemeClr val="accent2"/>
              </a:solidFill>
            </a:endParaRPr>
          </a:p>
          <a:p>
            <a:pPr marL="457200" indent="-457200">
              <a:buChar char="•"/>
            </a:pPr>
            <a:r>
              <a:rPr lang="en-US">
                <a:solidFill>
                  <a:schemeClr val="accent2"/>
                </a:solidFill>
                <a:latin typeface="Arial Narrow"/>
              </a:rPr>
              <a:t>Cultivate resources to share across our faculty and beyond</a:t>
            </a:r>
            <a:endParaRPr lang="en-US">
              <a:solidFill>
                <a:schemeClr val="accent2"/>
              </a:solidFill>
            </a:endParaRP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5202A-BA8F-9CAC-2ED0-C03BACA9E3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2000" y="358979"/>
            <a:ext cx="9448799" cy="990850"/>
          </a:xfrm>
        </p:spPr>
        <p:txBody>
          <a:bodyPr/>
          <a:lstStyle/>
          <a:p>
            <a:r>
              <a:rPr lang="en-US">
                <a:latin typeface="Arial Narrow"/>
              </a:rPr>
              <a:t>Faculty Fellows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56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CA4A5B-D413-DB08-1917-9288A1AD4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4850" y="2057400"/>
            <a:ext cx="6838950" cy="3429000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</a:rPr>
              <a:t> Why is internal funding important?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</a:rPr>
              <a:t>Can provide an avenue for exploratory work or new directions 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</a:rPr>
              <a:t>Can lay foundation for developing competitive proposals for external funding 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</a:rPr>
              <a:t>Creates a more equitable research climate by diversifying pool of faculty that are developing and leading research and creative activities projects 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</a:rPr>
              <a:t>Certain funds can support professional development activities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</a:rPr>
              <a:t>Internal funding is subject to change so it’s important to check online and verify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0B023-F87F-D5CD-B8EB-A85FAD41A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</a:rPr>
              <a:t>Internal Funding Opportunities at CU Denver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D63D9-175B-EA47-AE78-821C94C6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2E511-1BF7-A44A-AF3B-A32B2A8F9CD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81818">
                    <a:tint val="75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81818">
                  <a:tint val="75000"/>
                </a:srgbClr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FC211F-B305-5548-95CF-FC905B0A08A2}"/>
              </a:ext>
            </a:extLst>
          </p:cNvPr>
          <p:cNvSpPr/>
          <p:nvPr/>
        </p:nvSpPr>
        <p:spPr>
          <a:xfrm flipH="1">
            <a:off x="-1" y="1193606"/>
            <a:ext cx="182880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2311530-94CC-139C-2847-D046E0CBC4F7}"/>
              </a:ext>
            </a:extLst>
          </p:cNvPr>
          <p:cNvSpPr txBox="1">
            <a:spLocks/>
          </p:cNvSpPr>
          <p:nvPr/>
        </p:nvSpPr>
        <p:spPr>
          <a:xfrm>
            <a:off x="11176000" y="6286500"/>
            <a:ext cx="520700" cy="304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7" name="Picture 6" descr="A light bulb and coins with plants growing on them&#10;&#10;Description automatically generated">
            <a:extLst>
              <a:ext uri="{FF2B5EF4-FFF2-40B4-BE49-F238E27FC236}">
                <a16:creationId xmlns:a16="http://schemas.microsoft.com/office/drawing/2014/main" id="{BC069176-2CBF-2BC4-66A6-6EB5B35F8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421228"/>
            <a:ext cx="3894304" cy="259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0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D6B0FD-6518-3A46-BB82-2BB692E8B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1714500"/>
            <a:ext cx="11789664" cy="3429000"/>
          </a:xfrm>
        </p:spPr>
        <p:txBody>
          <a:bodyPr>
            <a:noAutofit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en-US" sz="1200"/>
              <a:t>The focus for these planning grants is to support preliminary work in preparation for an external funding application</a:t>
            </a:r>
            <a:endParaRPr lang="en-US" sz="120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US" sz="1200" b="1">
                <a:ea typeface="Helvetica Neue" panose="02000503000000020004" pitchFamily="2" charset="0"/>
                <a:cs typeface="Helvetica Neue" panose="02000503000000020004" pitchFamily="2" charset="0"/>
              </a:rPr>
              <a:t>Arts and Humanities Seed Grants Program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1200">
                <a:ea typeface="Helvetica Neue" panose="02000503000000020004" pitchFamily="2" charset="0"/>
                <a:cs typeface="Helvetica Neue" panose="02000503000000020004" pitchFamily="2" charset="0"/>
              </a:rPr>
              <a:t>~18-22 awards/year ranging from $5-$10k ea</a:t>
            </a:r>
            <a:r>
              <a:rPr lang="en-US" sz="1200">
                <a:solidFill>
                  <a:srgbClr val="FF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US" sz="120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1200">
                <a:ea typeface="Helvetica Neue" panose="02000503000000020004" pitchFamily="2" charset="0"/>
                <a:cs typeface="Helvetica Neue" panose="02000503000000020004" pitchFamily="2" charset="0"/>
              </a:rPr>
              <a:t>Has a Fall &amp; Spring Cycle 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1200">
                <a:ea typeface="Helvetica Neue" panose="02000503000000020004" pitchFamily="2" charset="0"/>
                <a:cs typeface="Helvetica Neue" panose="02000503000000020004" pitchFamily="2" charset="0"/>
              </a:rPr>
              <a:t>PI Eligibility: full time T/TT, Clinical Teaching, Teaching Professor and </a:t>
            </a:r>
          </a:p>
          <a:p>
            <a:pPr marL="460375" lvl="2" indent="0">
              <a:buClr>
                <a:schemeClr val="accent4">
                  <a:lumMod val="75000"/>
                </a:schemeClr>
              </a:buClr>
              <a:buNone/>
            </a:pPr>
            <a:r>
              <a:rPr lang="en-US" sz="1200">
                <a:ea typeface="Helvetica Neue" panose="02000503000000020004" pitchFamily="2" charset="0"/>
                <a:cs typeface="Helvetica Neue" panose="02000503000000020004" pitchFamily="2" charset="0"/>
              </a:rPr>
              <a:t>Research Professor Track faculty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US" sz="1200" b="1">
                <a:ea typeface="Helvetica Neue" panose="02000503000000020004" pitchFamily="2" charset="0"/>
                <a:cs typeface="Helvetica Neue" panose="02000503000000020004" pitchFamily="2" charset="0"/>
              </a:rPr>
              <a:t>Open/All-Disciplines Seed Grants Program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1200">
                <a:ea typeface="Helvetica Neue" panose="02000503000000020004" pitchFamily="2" charset="0"/>
                <a:cs typeface="Helvetica Neue" panose="02000503000000020004" pitchFamily="2" charset="0"/>
              </a:rPr>
              <a:t>~18-22 awards/year of up to $10,000 ea.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1200">
                <a:ea typeface="Helvetica Neue" panose="02000503000000020004" pitchFamily="2" charset="0"/>
                <a:cs typeface="Helvetica Neue" panose="02000503000000020004" pitchFamily="2" charset="0"/>
              </a:rPr>
              <a:t>Has a Fall &amp; Spring Cycle 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1200">
                <a:ea typeface="Helvetica Neue" panose="02000503000000020004" pitchFamily="2" charset="0"/>
                <a:cs typeface="Helvetica Neue" panose="02000503000000020004" pitchFamily="2" charset="0"/>
              </a:rPr>
              <a:t>PI Eligibility: full time T/TT, Clinical Teaching, Teaching Professor and </a:t>
            </a:r>
          </a:p>
          <a:p>
            <a:pPr marL="460375" lvl="2" indent="0">
              <a:buClr>
                <a:schemeClr val="accent4">
                  <a:lumMod val="75000"/>
                </a:schemeClr>
              </a:buClr>
              <a:buNone/>
            </a:pPr>
            <a:r>
              <a:rPr lang="en-US" sz="1200">
                <a:ea typeface="Helvetica Neue" panose="02000503000000020004" pitchFamily="2" charset="0"/>
                <a:cs typeface="Helvetica Neue" panose="02000503000000020004" pitchFamily="2" charset="0"/>
              </a:rPr>
              <a:t>Research Professor Track faculty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US" sz="1200" b="1">
                <a:ea typeface="Helvetica Neue" panose="02000503000000020004" pitchFamily="2" charset="0"/>
                <a:cs typeface="Helvetica Neue" panose="02000503000000020004" pitchFamily="2" charset="0"/>
              </a:rPr>
              <a:t>Convergence Research Seed Grant Program (2025)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1200">
                <a:ea typeface="Helvetica Neue" panose="02000503000000020004" pitchFamily="2" charset="0"/>
                <a:cs typeface="Helvetica Neue" panose="02000503000000020004" pitchFamily="2" charset="0"/>
              </a:rPr>
              <a:t>Supports planning, team formation, and proposal development around “high impact” interdisciplinary research and creative work to sustain the Grand Challenge initiative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1200">
                <a:ea typeface="Helvetica Neue" panose="02000503000000020004" pitchFamily="2" charset="0"/>
                <a:cs typeface="Helvetica Neue" panose="02000503000000020004" pitchFamily="2" charset="0"/>
              </a:rPr>
              <a:t>Program budget: ranges from $50k (Type 2 Planning Awards) to $100k (Type 1 Development Awards)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1200">
                <a:ea typeface="Helvetica Neue" panose="02000503000000020004" pitchFamily="2" charset="0"/>
                <a:cs typeface="Helvetica Neue" panose="02000503000000020004" pitchFamily="2" charset="0"/>
              </a:rPr>
              <a:t>PI Eligibility: full time T/TT faculty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1200">
                <a:ea typeface="Helvetica Neue" panose="02000503000000020004" pitchFamily="2" charset="0"/>
                <a:cs typeface="Helvetica Neue" panose="02000503000000020004" pitchFamily="2" charset="0"/>
              </a:rPr>
              <a:t>NOT YET RELEASED/FINALIZED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B9CA6D-CD10-2245-9295-DBCD09BB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</a:rPr>
              <a:t>ORS Seed Grants Program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FED88-455C-4149-95F3-E84BACF5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CDFD7-165A-EA48-9AC7-300D4F2C08C2}"/>
              </a:ext>
            </a:extLst>
          </p:cNvPr>
          <p:cNvSpPr/>
          <p:nvPr/>
        </p:nvSpPr>
        <p:spPr>
          <a:xfrm flipH="1">
            <a:off x="-1" y="1193606"/>
            <a:ext cx="182880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297EAD-C5E1-A0EC-288C-10B5837275B1}"/>
              </a:ext>
            </a:extLst>
          </p:cNvPr>
          <p:cNvSpPr txBox="1"/>
          <p:nvPr/>
        </p:nvSpPr>
        <p:spPr>
          <a:xfrm>
            <a:off x="4114800" y="5702799"/>
            <a:ext cx="3243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3"/>
              </a:rPr>
              <a:t>ORS Seed Grants Programs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4AF07-FB7A-F1C9-88C6-8185DAE9C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Faculty Grants Academy</a:t>
            </a:r>
            <a:endParaRPr lang="en-US"/>
          </a:p>
          <a:p>
            <a:pPr lvl="1"/>
            <a:r>
              <a:rPr lang="en-US"/>
              <a:t>Monthly workshop series to support faculty in their proposal development and grant seeking efforts </a:t>
            </a:r>
          </a:p>
          <a:p>
            <a:pPr lvl="1"/>
            <a:r>
              <a:rPr lang="en-US"/>
              <a:t>See more information here including: workshop information, how to register for workshops, and supplemental materials </a:t>
            </a:r>
          </a:p>
          <a:p>
            <a:r>
              <a:rPr lang="en-US" b="1"/>
              <a:t>Support for:</a:t>
            </a:r>
          </a:p>
          <a:p>
            <a:pPr lvl="1"/>
            <a:r>
              <a:rPr lang="en-US"/>
              <a:t>Finding funding: PIVOT training</a:t>
            </a:r>
          </a:p>
          <a:p>
            <a:pPr lvl="1"/>
            <a:r>
              <a:rPr lang="en-US"/>
              <a:t>Proposal development: Concept note review and feedback, support in reaching out to Program Officers, proposal review </a:t>
            </a:r>
          </a:p>
          <a:p>
            <a:pPr lvl="1"/>
            <a:r>
              <a:rPr lang="en-US"/>
              <a:t>Resubmission efforts: Support resubmitting a rejected proposal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E7482-6C3B-844A-B050-F0A30FEC9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Additional Services Offered by ORS</a:t>
            </a:r>
          </a:p>
        </p:txBody>
      </p:sp>
    </p:spTree>
    <p:extLst>
      <p:ext uri="{BB962C8B-B14F-4D97-AF65-F5344CB8AC3E}">
        <p14:creationId xmlns:p14="http://schemas.microsoft.com/office/powerpoint/2010/main" val="2572295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D6B0FD-6518-3A46-BB82-2BB692E8B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399"/>
            <a:ext cx="10515600" cy="4076701"/>
          </a:xfrm>
        </p:spPr>
        <p:txBody>
          <a:bodyPr>
            <a:normAutofit fontScale="62500" lnSpcReduction="20000"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en-US" sz="2000" b="1" dirty="0">
                <a:ea typeface="Helvetica Neue" panose="02000503000000020004" pitchFamily="2" charset="0"/>
                <a:cs typeface="Helvetica Neue" panose="02000503000000020004" pitchFamily="2" charset="0"/>
              </a:rPr>
              <a:t>Auraria Library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2000" u="sng" dirty="0">
                <a:ea typeface="Helvetica Neue" panose="02000503000000020004" pitchFamily="2" charset="0"/>
                <a:cs typeface="Helvetica Neue" panose="02000503000000020004" pitchFamily="2" charset="0"/>
              </a:rPr>
              <a:t>Faculty &amp; Staff Professional Development Funding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All Auraria Library faculty &amp; staff are eligible for $2000 in professional development funding, for opportunities related to their professional work. 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Contact your department head for details.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2000" u="sng" dirty="0">
                <a:ea typeface="Helvetica Neue" panose="02000503000000020004" pitchFamily="2" charset="0"/>
                <a:cs typeface="Helvetica Neue" panose="02000503000000020004" pitchFamily="2" charset="0"/>
              </a:rPr>
              <a:t>Research Fund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The Auraria Library allocates a total of $3000 to support faculty &amp; staff research or service improvement projects.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Contact the Auraria Library Faculty chair or secretary </a:t>
            </a:r>
            <a:r>
              <a:rPr lang="en-US" sz="2000">
                <a:ea typeface="Helvetica Neue" panose="02000503000000020004" pitchFamily="2" charset="0"/>
                <a:cs typeface="Helvetica Neue" panose="02000503000000020004" pitchFamily="2" charset="0"/>
              </a:rPr>
              <a:t>for details.</a:t>
            </a:r>
            <a:endParaRPr lang="en-US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US" sz="2000" b="1" dirty="0">
                <a:ea typeface="Helvetica Neue" panose="02000503000000020004" pitchFamily="2" charset="0"/>
                <a:cs typeface="Helvetica Neue" panose="02000503000000020004" pitchFamily="2" charset="0"/>
              </a:rPr>
              <a:t>College of Arts &amp; Media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Faculty Development Grants </a:t>
            </a:r>
            <a:endParaRPr lang="en-US" sz="20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Unrestricted funding amount, total annual budget= $40k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Eligibility: full time T/TT &amp; teaching track CAM faculty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Purpose: support faculty to create and disseminate creative and scholarly work and to participate on board-level service to professional bodies 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Contact: Nate Thompson, Associate Professor, Film &amp; Television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US" sz="2000" b="1" dirty="0">
                <a:ea typeface="Helvetica Neue" panose="02000503000000020004" pitchFamily="2" charset="0"/>
                <a:cs typeface="Helvetica Neue" panose="02000503000000020004" pitchFamily="2" charset="0"/>
              </a:rPr>
              <a:t>College of Architecture &amp; Planning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CAP EVOLVE Seed Grants </a:t>
            </a:r>
            <a:endParaRPr lang="en-US" sz="20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Up to $10,000 to support new or ongoing work to leverage additional support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Eligibility: CAP faculty 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Contact: Michelle Haynes, Stephanie Kelly, Meg </a:t>
            </a:r>
            <a:r>
              <a:rPr lang="en-US" sz="20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Touborg</a:t>
            </a:r>
            <a:endParaRPr lang="en-US" sz="20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B9CA6D-CD10-2245-9295-DBCD09BB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>
                <a:ea typeface="Helvetica Neue" panose="02000503000000020004" pitchFamily="2" charset="0"/>
                <a:cs typeface="Helvetica Neue" panose="02000503000000020004" pitchFamily="2" charset="0"/>
              </a:rPr>
              <a:t>Funding Opportunities Within CU Denver Schools &amp; Colleges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FED88-455C-4149-95F3-E84BACF5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CDFD7-165A-EA48-9AC7-300D4F2C08C2}"/>
              </a:ext>
            </a:extLst>
          </p:cNvPr>
          <p:cNvSpPr/>
          <p:nvPr/>
        </p:nvSpPr>
        <p:spPr>
          <a:xfrm flipH="1">
            <a:off x="-1" y="1193606"/>
            <a:ext cx="182880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6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D6B0FD-6518-3A46-BB82-2BB692E8B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en-US" sz="2400" b="1">
                <a:ea typeface="Helvetica Neue" panose="02000503000000020004" pitchFamily="2" charset="0"/>
                <a:cs typeface="Helvetica Neue" panose="02000503000000020004" pitchFamily="2" charset="0"/>
              </a:rPr>
              <a:t>College of Engineering, Design &amp; Computing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2400"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CEDC Strategic Initiatives Seed Fund</a:t>
            </a:r>
            <a:endParaRPr lang="en-US" sz="240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400">
                <a:ea typeface="Helvetica Neue" panose="02000503000000020004" pitchFamily="2" charset="0"/>
                <a:cs typeface="Helvetica Neue" panose="02000503000000020004" pitchFamily="2" charset="0"/>
              </a:rPr>
              <a:t>Discretionary Funds that innovatively contribute to the goals of the Strategic Plan in any way, total should not exceed $6k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400">
                <a:ea typeface="Helvetica Neue" panose="02000503000000020004" pitchFamily="2" charset="0"/>
                <a:cs typeface="Helvetica Neue" panose="02000503000000020004" pitchFamily="2" charset="0"/>
              </a:rPr>
              <a:t>Eligibility: Full time faculty &amp; staff 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US" sz="2400" b="1">
                <a:ea typeface="Helvetica Neue" panose="02000503000000020004" pitchFamily="2" charset="0"/>
                <a:cs typeface="Helvetica Neue" panose="02000503000000020004" pitchFamily="2" charset="0"/>
              </a:rPr>
              <a:t>School of Education &amp; Human Development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2400"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Faculty Development Grant</a:t>
            </a:r>
            <a:endParaRPr lang="en-US" sz="240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400">
                <a:ea typeface="Helvetica Neue" panose="02000503000000020004" pitchFamily="2" charset="0"/>
                <a:cs typeface="Helvetica Neue" panose="02000503000000020004" pitchFamily="2" charset="0"/>
              </a:rPr>
              <a:t>Up to $1000 awarded to support a variety of faculty development activities 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400">
                <a:ea typeface="Helvetica Neue" panose="02000503000000020004" pitchFamily="2" charset="0"/>
                <a:cs typeface="Helvetica Neue" panose="02000503000000020004" pitchFamily="2" charset="0"/>
              </a:rPr>
              <a:t>Eligibility: Unclear</a:t>
            </a:r>
          </a:p>
          <a:p>
            <a:pPr lvl="1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B9CA6D-CD10-2245-9295-DBCD09BB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>
                <a:ea typeface="Helvetica Neue" panose="02000503000000020004" pitchFamily="2" charset="0"/>
                <a:cs typeface="Helvetica Neue" panose="02000503000000020004" pitchFamily="2" charset="0"/>
              </a:rPr>
              <a:t>Funding Opportunities Within CU Denver Schools &amp; Colleges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FED88-455C-4149-95F3-E84BACF5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CDFD7-165A-EA48-9AC7-300D4F2C08C2}"/>
              </a:ext>
            </a:extLst>
          </p:cNvPr>
          <p:cNvSpPr/>
          <p:nvPr/>
        </p:nvSpPr>
        <p:spPr>
          <a:xfrm flipH="1">
            <a:off x="-1" y="1193606"/>
            <a:ext cx="182880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8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D6B0FD-6518-3A46-BB82-2BB692E8B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en-US" sz="2200" b="1"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College of Liberal Arts &amp; Sciences Small Grants Program</a:t>
            </a:r>
            <a:endParaRPr lang="en-US" sz="2200" b="1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2200" u="sng">
                <a:ea typeface="Helvetica Neue" panose="02000503000000020004" pitchFamily="2" charset="0"/>
                <a:cs typeface="Helvetica Neue" panose="02000503000000020004" pitchFamily="2" charset="0"/>
              </a:rPr>
              <a:t>Presentation &amp; Publication grant 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200">
                <a:ea typeface="Helvetica Neue" panose="02000503000000020004" pitchFamily="2" charset="0"/>
                <a:cs typeface="Helvetica Neue" panose="02000503000000020004" pitchFamily="2" charset="0"/>
              </a:rPr>
              <a:t>To assist with sharing completed/near-completed research and creative work with other scholars 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200">
                <a:ea typeface="Helvetica Neue" panose="02000503000000020004" pitchFamily="2" charset="0"/>
                <a:cs typeface="Helvetica Neue" panose="02000503000000020004" pitchFamily="2" charset="0"/>
              </a:rPr>
              <a:t>Up to $1000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2200" u="sng">
                <a:ea typeface="Helvetica Neue" panose="02000503000000020004" pitchFamily="2" charset="0"/>
                <a:cs typeface="Helvetica Neue" panose="02000503000000020004" pitchFamily="2" charset="0"/>
              </a:rPr>
              <a:t>Research Launch or Completion grant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200">
                <a:ea typeface="Helvetica Neue" panose="02000503000000020004" pitchFamily="2" charset="0"/>
                <a:cs typeface="Helvetica Neue" panose="02000503000000020004" pitchFamily="2" charset="0"/>
              </a:rPr>
              <a:t>To assist with expenses related to furthering work on a new or ongoing research/creative project</a:t>
            </a:r>
          </a:p>
          <a:p>
            <a:pPr lvl="2">
              <a:buClr>
                <a:schemeClr val="accent4">
                  <a:lumMod val="75000"/>
                </a:schemeClr>
              </a:buClr>
            </a:pPr>
            <a:r>
              <a:rPr lang="en-US" sz="2200">
                <a:ea typeface="Helvetica Neue" panose="02000503000000020004" pitchFamily="2" charset="0"/>
                <a:cs typeface="Helvetica Neue" panose="02000503000000020004" pitchFamily="2" charset="0"/>
              </a:rPr>
              <a:t>Up to $1000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2200">
                <a:ea typeface="Helvetica Neue" panose="02000503000000020004" pitchFamily="2" charset="0"/>
                <a:cs typeface="Helvetica Neue" panose="02000503000000020004" pitchFamily="2" charset="0"/>
              </a:rPr>
              <a:t>Applications are accepted on a rolling basis. A faculty member is only eligible for (1) grant of either type in a 12-month period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 sz="2200">
                <a:ea typeface="Helvetica Neue" panose="02000503000000020004" pitchFamily="2" charset="0"/>
                <a:cs typeface="Helvetica Neue" panose="02000503000000020004" pitchFamily="2" charset="0"/>
              </a:rPr>
              <a:t>Contact: Dr. Laura Argys, Professor, Dean for Research &amp; Creative Activities </a:t>
            </a:r>
          </a:p>
          <a:p>
            <a:pPr lvl="1"/>
            <a:endParaRPr lang="en-US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2"/>
            <a:endParaRPr lang="en-US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endParaRPr lang="en-US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B9CA6D-CD10-2245-9295-DBCD09BB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>
                <a:ea typeface="Helvetica Neue" panose="02000503000000020004" pitchFamily="2" charset="0"/>
                <a:cs typeface="Helvetica Neue" panose="02000503000000020004" pitchFamily="2" charset="0"/>
              </a:rPr>
              <a:t>Funding Opportunities Within CU Denver Schools &amp; Colleges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FED88-455C-4149-95F3-E84BACF5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CDFD7-165A-EA48-9AC7-300D4F2C08C2}"/>
              </a:ext>
            </a:extLst>
          </p:cNvPr>
          <p:cNvSpPr/>
          <p:nvPr/>
        </p:nvSpPr>
        <p:spPr>
          <a:xfrm flipH="1">
            <a:off x="-1" y="1193606"/>
            <a:ext cx="182880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B8556-A65A-98AA-5D09-B4371503B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5700564"/>
            <a:ext cx="5833131" cy="76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3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D6B0FD-6518-3A46-BB82-2BB692E8B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2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B9CA6D-CD10-2245-9295-DBCD09BB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>
                <a:ea typeface="Helvetica Neue" panose="02000503000000020004" pitchFamily="2" charset="0"/>
                <a:cs typeface="Helvetica Neue" panose="02000503000000020004" pitchFamily="2" charset="0"/>
              </a:rPr>
              <a:t>Funding Opportunities Through the Colorado Clinical &amp; Translational Sciences Institute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FED88-455C-4149-95F3-E84BACF5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CDFD7-165A-EA48-9AC7-300D4F2C08C2}"/>
              </a:ext>
            </a:extLst>
          </p:cNvPr>
          <p:cNvSpPr/>
          <p:nvPr/>
        </p:nvSpPr>
        <p:spPr>
          <a:xfrm flipH="1">
            <a:off x="-1" y="1193606"/>
            <a:ext cx="182880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36448A-B9F5-EBFC-06F4-0B44C3E7CF01}"/>
              </a:ext>
            </a:extLst>
          </p:cNvPr>
          <p:cNvSpPr txBox="1"/>
          <p:nvPr/>
        </p:nvSpPr>
        <p:spPr>
          <a:xfrm>
            <a:off x="282146" y="2192470"/>
            <a:ext cx="68085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563C1"/>
                </a:solidFill>
                <a:ea typeface="Helvetica Neue" panose="02000503000000020004" pitchFamily="2" charset="0"/>
                <a:cs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CTRC MicroGrants Program</a:t>
            </a:r>
            <a:endParaRPr lang="en-US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Colorado Pilot Program </a:t>
            </a:r>
            <a:endParaRPr lang="en-US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  <a:hlinkClick r:id="rId5"/>
              </a:rPr>
              <a:t>Child and Maternal Health Pilot Program </a:t>
            </a:r>
            <a:endParaRPr lang="en-US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  <a:hlinkClick r:id="rId6"/>
              </a:rPr>
              <a:t>Community Engagement Pilot Program </a:t>
            </a:r>
            <a:endParaRPr lang="en-US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  <a:hlinkClick r:id="rId7"/>
              </a:rPr>
              <a:t>Translational Methods </a:t>
            </a:r>
            <a:endParaRPr lang="en-US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  <a:hlinkClick r:id="rId8"/>
              </a:rPr>
              <a:t>CCTSI KL 2 Program </a:t>
            </a:r>
            <a:endParaRPr lang="en-US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99826-2BCD-587F-B982-25DD04E1A4A3}"/>
              </a:ext>
            </a:extLst>
          </p:cNvPr>
          <p:cNvSpPr txBox="1"/>
          <p:nvPr/>
        </p:nvSpPr>
        <p:spPr>
          <a:xfrm>
            <a:off x="282146" y="4658897"/>
            <a:ext cx="692225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</a:rPr>
              <a:t>CU Denver is a CCTSI-affiliated institute, meaning CU Denver faculty (assuming other criteria are met) are able to apply for grants through CCTSI. Most grants require applicants to be a CCTSI member, which is free, learn more </a:t>
            </a: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  <a:hlinkClick r:id="rId9"/>
              </a:rPr>
              <a:t>here</a:t>
            </a: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</a:rPr>
              <a:t>.  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D364565F-4F5E-FBCB-7366-3CDB58A070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4419" y="2560029"/>
            <a:ext cx="6404024" cy="101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D6B0FD-6518-3A46-BB82-2BB692E8B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en-US" b="1"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President’s Fund for the Humanities </a:t>
            </a:r>
            <a:endParaRPr lang="en-US" b="1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</a:rPr>
              <a:t>To promote arts &amp; humanities research &amp; scholarly activities of faculty at CU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</a:rPr>
              <a:t>Amount: up to $15,000 for one year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</a:rPr>
              <a:t>Eligibility: T/TT, clinical teaching faculty from the arts &amp; humanities</a:t>
            </a:r>
          </a:p>
          <a:p>
            <a:pPr lvl="1">
              <a:buClr>
                <a:schemeClr val="accent4">
                  <a:lumMod val="75000"/>
                </a:schemeClr>
              </a:buClr>
            </a:pPr>
            <a:r>
              <a:rPr lang="en-US">
                <a:ea typeface="Helvetica Neue" panose="02000503000000020004" pitchFamily="2" charset="0"/>
                <a:cs typeface="Helvetica Neue" panose="02000503000000020004" pitchFamily="2" charset="0"/>
              </a:rPr>
              <a:t>Deadline: 11/11/2024</a:t>
            </a:r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2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73050" lvl="1" indent="0">
              <a:buNone/>
            </a:pPr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B9CA6D-CD10-2245-9295-DBCD09BB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>
                <a:ea typeface="Helvetica Neue" panose="02000503000000020004" pitchFamily="2" charset="0"/>
                <a:cs typeface="Helvetica Neue" panose="02000503000000020004" pitchFamily="2" charset="0"/>
              </a:rPr>
              <a:t>Funding Opportunities Across the CU System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FED88-455C-4149-95F3-E84BACF5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CDFD7-165A-EA48-9AC7-300D4F2C08C2}"/>
              </a:ext>
            </a:extLst>
          </p:cNvPr>
          <p:cNvSpPr/>
          <p:nvPr/>
        </p:nvSpPr>
        <p:spPr>
          <a:xfrm flipH="1">
            <a:off x="-1" y="1193606"/>
            <a:ext cx="182880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 Denver Moments PPT Templates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CFB87C"/>
      </a:accent1>
      <a:accent2>
        <a:srgbClr val="28939D"/>
      </a:accent2>
      <a:accent3>
        <a:srgbClr val="244C59"/>
      </a:accent3>
      <a:accent4>
        <a:srgbClr val="A3A3A3"/>
      </a:accent4>
      <a:accent5>
        <a:srgbClr val="56595C"/>
      </a:accent5>
      <a:accent6>
        <a:srgbClr val="F1EAD8"/>
      </a:accent6>
      <a:hlink>
        <a:srgbClr val="244C59"/>
      </a:hlink>
      <a:folHlink>
        <a:srgbClr val="104D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_CU Denver_PPT Template_Arial" id="{C83558DC-2651-D049-A1A5-F24C6D530B1B}" vid="{2C817001-FE0D-FA43-84EA-5E31F4521C5D}"/>
    </a:ext>
  </a:extLst>
</a:theme>
</file>

<file path=ppt/theme/theme2.xml><?xml version="1.0" encoding="utf-8"?>
<a:theme xmlns:a="http://schemas.openxmlformats.org/drawingml/2006/main" name="Office Theme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000000"/>
      </a:accent1>
      <a:accent2>
        <a:srgbClr val="28939D"/>
      </a:accent2>
      <a:accent3>
        <a:srgbClr val="244C59"/>
      </a:accent3>
      <a:accent4>
        <a:srgbClr val="F87C56"/>
      </a:accent4>
      <a:accent5>
        <a:srgbClr val="E35105"/>
      </a:accent5>
      <a:accent6>
        <a:srgbClr val="A6093C"/>
      </a:accent6>
      <a:hlink>
        <a:srgbClr val="244C59"/>
      </a:hlink>
      <a:folHlink>
        <a:srgbClr val="104D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_CU Denver_PPT Template_Arial" id="{C83558DC-2651-D049-A1A5-F24C6D530B1B}" vid="{56A6428B-B06E-0746-99E6-461C9CAD20C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 Denver PPT Template</Template>
  <TotalTime>0</TotalTime>
  <Words>1575</Words>
  <Application>Microsoft Macintosh PowerPoint</Application>
  <PresentationFormat>Widescreen</PresentationFormat>
  <Paragraphs>209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Aptos</vt:lpstr>
      <vt:lpstr>Aptos Display</vt:lpstr>
      <vt:lpstr>Arial</vt:lpstr>
      <vt:lpstr>Arial Narrow</vt:lpstr>
      <vt:lpstr>Calibri</vt:lpstr>
      <vt:lpstr>Calibri Light</vt:lpstr>
      <vt:lpstr>Helvetica Neue</vt:lpstr>
      <vt:lpstr>HELVETICA NEUE CONDENSED</vt:lpstr>
      <vt:lpstr>Helvetica Neue Condensed Black</vt:lpstr>
      <vt:lpstr>Helvetica Neue Light</vt:lpstr>
      <vt:lpstr>CU Denver Moments PPT Templates</vt:lpstr>
      <vt:lpstr>Office Theme</vt:lpstr>
      <vt:lpstr>PowerPoint Presentation</vt:lpstr>
      <vt:lpstr>Internal Funding Opportunities at CU Denver</vt:lpstr>
      <vt:lpstr>ORS Seed Grants Program</vt:lpstr>
      <vt:lpstr>Additional Services Offered by ORS</vt:lpstr>
      <vt:lpstr>Funding Opportunities Within CU Denver Schools &amp; Colleges </vt:lpstr>
      <vt:lpstr>Funding Opportunities Within CU Denver Schools &amp; Colleges </vt:lpstr>
      <vt:lpstr>Funding Opportunities Within CU Denver Schools &amp; Colleges </vt:lpstr>
      <vt:lpstr>Funding Opportunities Through the Colorado Clinical &amp; Translational Sciences Institute </vt:lpstr>
      <vt:lpstr>Funding Opportunities Across the CU System</vt:lpstr>
      <vt:lpstr>Center for Faculty Development &amp; Advancement (CFDA) funding opportunities</vt:lpstr>
      <vt:lpstr>Tenure-Track Faculty Professional Development Fund </vt:lpstr>
      <vt:lpstr>IRC Faculty Professional Development Fund </vt:lpstr>
      <vt:lpstr> Tenured Faculty Professional Development Fund </vt:lpstr>
      <vt:lpstr>NCFDD Faculty Success Program Grant</vt:lpstr>
      <vt:lpstr>PowerPoint Presentation</vt:lpstr>
      <vt:lpstr>CETL asks:  What would take your teaching from ordinary to EXTRAORDINARY?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Farrar, Jordan</dc:creator>
  <cp:lastModifiedBy>Thorburn, Aubrey</cp:lastModifiedBy>
  <cp:revision>2</cp:revision>
  <dcterms:created xsi:type="dcterms:W3CDTF">2024-09-24T16:57:35Z</dcterms:created>
  <dcterms:modified xsi:type="dcterms:W3CDTF">2024-11-05T17:43:08Z</dcterms:modified>
</cp:coreProperties>
</file>