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66" r:id="rId2"/>
    <p:sldId id="277" r:id="rId3"/>
    <p:sldId id="310" r:id="rId4"/>
    <p:sldId id="278" r:id="rId5"/>
    <p:sldId id="262" r:id="rId6"/>
    <p:sldId id="259" r:id="rId7"/>
    <p:sldId id="268" r:id="rId8"/>
    <p:sldId id="294" r:id="rId9"/>
    <p:sldId id="302" r:id="rId10"/>
    <p:sldId id="290" r:id="rId11"/>
    <p:sldId id="273" r:id="rId12"/>
    <p:sldId id="264" r:id="rId13"/>
    <p:sldId id="308" r:id="rId14"/>
    <p:sldId id="261" r:id="rId15"/>
    <p:sldId id="303" r:id="rId16"/>
    <p:sldId id="287" r:id="rId17"/>
    <p:sldId id="272" r:id="rId18"/>
    <p:sldId id="298" r:id="rId19"/>
    <p:sldId id="297" r:id="rId20"/>
    <p:sldId id="260" r:id="rId21"/>
    <p:sldId id="286" r:id="rId22"/>
    <p:sldId id="285" r:id="rId23"/>
    <p:sldId id="295" r:id="rId24"/>
    <p:sldId id="280" r:id="rId25"/>
    <p:sldId id="291" r:id="rId26"/>
    <p:sldId id="275" r:id="rId27"/>
    <p:sldId id="296" r:id="rId28"/>
    <p:sldId id="281" r:id="rId29"/>
    <p:sldId id="289" r:id="rId30"/>
    <p:sldId id="274" r:id="rId31"/>
    <p:sldId id="304" r:id="rId32"/>
    <p:sldId id="276" r:id="rId33"/>
    <p:sldId id="305" r:id="rId34"/>
    <p:sldId id="279" r:id="rId35"/>
    <p:sldId id="292" r:id="rId36"/>
    <p:sldId id="282" r:id="rId37"/>
    <p:sldId id="293" r:id="rId38"/>
    <p:sldId id="306" r:id="rId39"/>
    <p:sldId id="307" r:id="rId40"/>
    <p:sldId id="269" r:id="rId41"/>
    <p:sldId id="271" r:id="rId42"/>
    <p:sldId id="270" r:id="rId43"/>
    <p:sldId id="263" r:id="rId44"/>
    <p:sldId id="30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7"/>
    <p:restoredTop sz="91529"/>
  </p:normalViewPr>
  <p:slideViewPr>
    <p:cSldViewPr snapToGrid="0" snapToObjects="1">
      <p:cViewPr varScale="1">
        <p:scale>
          <a:sx n="136" d="100"/>
          <a:sy n="136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95558-1765-F349-BF63-C14A76566783}" type="datetimeFigureOut">
              <a:rPr lang="en-US" smtClean="0"/>
              <a:t>8/11/20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346B4-D3DD-C04C-A732-D9831268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1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346B4-D3DD-C04C-A732-D98312682EE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5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4B1A9-70CC-EC44-AD36-C3B2BD690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47621-B6A5-3541-909F-CC3F47CF0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3AE31-DC74-924E-A3CE-C664E641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AD4B-CC1E-6647-9BAF-F5F515065CF4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17696-5A97-204B-B2ED-B5C780F7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045B8-BA8F-604D-B4B9-9057D1B8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DFE8-343E-8D4C-B704-69580B53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2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0C9E1-A221-5643-8B4F-85010AFB8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40D4B-1DE2-1A45-B8C4-478400DB4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8D4AC-729C-F048-827A-260F78F55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AD4B-CC1E-6647-9BAF-F5F515065CF4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3988E-A864-2F4D-99A4-09343E92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FDDDD-5E83-8541-B206-A23155C89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DFE8-343E-8D4C-B704-69580B53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05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D6CCBB-43C6-ED45-9E51-0BF2D8E4E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796667-411A-344C-A18A-5C7A77C11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DCCEB-9816-4B42-84FA-E51708498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AD4B-CC1E-6647-9BAF-F5F515065CF4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FAF8F-E5E4-6F46-841A-A8F22B37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CBE8D-5C83-E443-BD2B-F2823D98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DFE8-343E-8D4C-B704-69580B53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68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AB1C-592A-6A49-9D61-3FDACBC4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EFBBB-8140-3C4C-A831-EDB8681FB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E65B-54E6-1343-901A-7788B1A4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AD4B-CC1E-6647-9BAF-F5F515065CF4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EBB38-9BDB-5446-A856-9AF23181D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CEE6D-C6EE-3240-B5A4-C8BA8E14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DFE8-343E-8D4C-B704-69580B53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1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BD30B-4514-FC4B-B6ED-858F46DD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31691-1832-4F42-B71C-EE1B762C1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14C80-2117-5942-A817-B86ED3733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AD4B-CC1E-6647-9BAF-F5F515065CF4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8D47F-8E71-1542-AD39-1E47C2083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E839-2379-854C-965D-E699D5EA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DFE8-343E-8D4C-B704-69580B53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7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94857-6DA2-3142-89B4-8C3227D74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251FC-F681-5B40-BB73-5D5EE1BBD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70E48-4759-4640-9849-EDCB20902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F1E84-DB62-E441-AAFD-0F7BFCEA1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AD4B-CC1E-6647-9BAF-F5F515065CF4}" type="datetimeFigureOut">
              <a:rPr lang="en-US" smtClean="0"/>
              <a:t>8/10/20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1A01B-D2D2-0E4F-83D8-3516A072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9A62A-F0D4-2D44-BFFA-8CA641C1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DFE8-343E-8D4C-B704-69580B53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9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3DF8E-53B2-B24A-A77B-F6128342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C6705-CC9A-7444-A0ED-321AFA5EE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2CBC8-63A0-B445-959E-BB8B7CD10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124D8E-8346-AF4B-A9A8-B57393306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B838B-0ED1-C94D-A0D6-150FC3196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189C6-7AF9-6248-8602-A05EAB8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AD4B-CC1E-6647-9BAF-F5F515065CF4}" type="datetimeFigureOut">
              <a:rPr lang="en-US" smtClean="0"/>
              <a:t>8/10/20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29F372-924B-CF45-A5D4-BFBBF648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BFE2E5-1593-024C-B33C-5B768D7D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DFE8-343E-8D4C-B704-69580B53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8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1DDB-CA1A-6A41-957D-1C926B6D7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164A4-A516-134D-B1CD-B090EE567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AD4B-CC1E-6647-9BAF-F5F515065CF4}" type="datetimeFigureOut">
              <a:rPr lang="en-US" smtClean="0"/>
              <a:t>8/10/20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764D7-993B-7842-AFEA-16DAF110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190D4-A48D-5A47-9885-EAB60BD8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DFE8-343E-8D4C-B704-69580B53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8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15A75-D4DF-2F44-AE03-7060FD75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AD4B-CC1E-6647-9BAF-F5F515065CF4}" type="datetimeFigureOut">
              <a:rPr lang="en-US" smtClean="0"/>
              <a:t>8/10/20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0E31D-CE76-6843-852B-D2A5624A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07DC7-0555-4244-ABCF-C07199EAA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DFE8-343E-8D4C-B704-69580B53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0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8F29-708D-7147-BBA8-6B045299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FA6CD-019C-2C4A-9E2B-A6EA80113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A9D9F-190A-5D49-9EC9-33150C3A8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FD366-230A-034B-A7C3-248C03AF1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AD4B-CC1E-6647-9BAF-F5F515065CF4}" type="datetimeFigureOut">
              <a:rPr lang="en-US" smtClean="0"/>
              <a:t>8/10/20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9C707-1EF7-2A45-A4C0-C4E8B483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1DA6D-1EC0-2042-9F78-9A70F71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DFE8-343E-8D4C-B704-69580B53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1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64A3-3A3A-4B4C-8999-5BD965CD7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074875-5D79-B24B-84D8-507BA6069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5BC4F-B4ED-594B-87A8-88997843D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046E2-8D26-894E-9F52-1950771A4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AD4B-CC1E-6647-9BAF-F5F515065CF4}" type="datetimeFigureOut">
              <a:rPr lang="en-US" smtClean="0"/>
              <a:t>8/10/20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FB5E3-9399-5E4A-94EA-3009FAE5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0684A-297D-C449-A620-54B57C7D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BDFE8-343E-8D4C-B704-69580B53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4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B72C1C-0526-544C-B514-31524544F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CB93D-73B9-C541-AC06-A6A890A94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6FC0A-68EC-E248-AD3A-C7AEE08440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3AD4B-CC1E-6647-9BAF-F5F515065CF4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5FD66-1AD3-5444-B19B-CD6E8ACC9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92295-502D-534F-AF84-F6B51E3FB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BDFE8-343E-8D4C-B704-69580B53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0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6D8DE-B805-C847-8BD0-14FF374BA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6672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LYNX Camps Went Viral…       I mean Virtual for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72C1D-E9A9-CB49-B31C-6ED3730B6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6022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Highlights from the 2020 Virtual LYNX Camps.</a:t>
            </a:r>
          </a:p>
          <a:p>
            <a:r>
              <a:rPr lang="en-US" dirty="0">
                <a:solidFill>
                  <a:schemeClr val="bg1"/>
                </a:solidFill>
              </a:rPr>
              <a:t>Pandemic hit but creativity, connection, and learning thrived!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C641D-057E-3C41-9AF0-88C4E055F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95072"/>
            <a:ext cx="8026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4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681CDD-A6E5-AB42-BE08-E4DAE73A0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388" y="1052453"/>
            <a:ext cx="8438606" cy="46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98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168D5-9479-1D4F-881A-609807377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37" y="278675"/>
            <a:ext cx="11184259" cy="62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E0909-4233-2F48-A6C9-6C91BEA2B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63505"/>
            <a:ext cx="10135277" cy="637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13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93740-E531-7442-B25C-8BE5388B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47700"/>
            <a:ext cx="9753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60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FCF52-E43A-AD4E-A8C7-E3851958F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58" y="322218"/>
            <a:ext cx="10431496" cy="584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87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41377-39B4-584F-9AB3-EF89414C2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27" y="687977"/>
            <a:ext cx="8856617" cy="49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26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FBBC2-77EE-B449-8C84-C2337FB6A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949" y="537482"/>
            <a:ext cx="7159927" cy="52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73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CB0E2-2796-CF47-9681-A5F2964F9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19" y="322217"/>
            <a:ext cx="10526183" cy="58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93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962630-DB5A-4E41-9501-70A409987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4" y="427332"/>
            <a:ext cx="8042595" cy="59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21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ECB89-D073-4A4A-9953-8637FDF4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493" y="1341120"/>
            <a:ext cx="7330123" cy="412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41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6E015B-AF83-B64C-9FF5-844F5E9064F9}"/>
              </a:ext>
            </a:extLst>
          </p:cNvPr>
          <p:cNvSpPr txBox="1"/>
          <p:nvPr/>
        </p:nvSpPr>
        <p:spPr>
          <a:xfrm>
            <a:off x="1576251" y="1445623"/>
            <a:ext cx="82905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June 8-12, 2020 | One Week | $400 </a:t>
            </a:r>
            <a:r>
              <a:rPr lang="en-US" dirty="0">
                <a:solidFill>
                  <a:srgbClr val="FFC000"/>
                </a:solidFill>
              </a:rPr>
              <a:t>(vs. $500)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2D Animation/Illustration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Ableton Live/Audio Production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Comic Book Character Design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Photography 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June 22-26, 2020 | One Week | $500 </a:t>
            </a:r>
            <a:r>
              <a:rPr lang="en-US" dirty="0">
                <a:solidFill>
                  <a:srgbClr val="FFC000"/>
                </a:solidFill>
              </a:rPr>
              <a:t>(vs Two Week @ $1100, $1700, $2200)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Music Industry: Songwriting, Performance, Music Business, Recording Arts 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July 6-10, 2020 | One Week | $400 </a:t>
            </a:r>
            <a:r>
              <a:rPr lang="en-US" dirty="0">
                <a:solidFill>
                  <a:srgbClr val="FFC000"/>
                </a:solidFill>
              </a:rPr>
              <a:t>(Don’t normally have)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Mural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2D Animation/Illustration 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July 13-17, 2020 | One Week | $400 </a:t>
            </a:r>
            <a:r>
              <a:rPr lang="en-US" dirty="0">
                <a:solidFill>
                  <a:srgbClr val="FFC000"/>
                </a:solidFill>
              </a:rPr>
              <a:t>(vs Two Week @ $1100, $1700, $2200)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Design &amp; 3D Animation </a:t>
            </a:r>
          </a:p>
          <a:p>
            <a:r>
              <a:rPr lang="en-US" b="1" dirty="0">
                <a:solidFill>
                  <a:schemeClr val="bg1"/>
                </a:solidFill>
              </a:rPr>
              <a:t>July 13-24, 2020 | Two Weeks | $800 </a:t>
            </a:r>
            <a:r>
              <a:rPr lang="en-US" dirty="0">
                <a:solidFill>
                  <a:srgbClr val="FFC000"/>
                </a:solidFill>
              </a:rPr>
              <a:t>(vs $1100, $1700, $2200)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Filmmaking Camp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BD745-571D-E64C-92D9-446AEC1D3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257" y="186363"/>
            <a:ext cx="5598160" cy="9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37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7EB35-8B8F-3D46-94FA-053C99962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1" y="320173"/>
            <a:ext cx="10641874" cy="595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60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635D3-C2E2-B04B-9DE5-5530C9C0C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38200"/>
            <a:ext cx="9753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50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85F87-B9B2-D640-8F69-A3F2FFBAE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148" y="1179978"/>
            <a:ext cx="7809292" cy="4019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713442-FB20-1849-987C-47113BAEA9FF}"/>
              </a:ext>
            </a:extLst>
          </p:cNvPr>
          <p:cNvSpPr txBox="1"/>
          <p:nvPr/>
        </p:nvSpPr>
        <p:spPr>
          <a:xfrm>
            <a:off x="2464526" y="557349"/>
            <a:ext cx="6882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Melissa Furness as Guest Artist … Collaborative piece with Rian </a:t>
            </a:r>
            <a:r>
              <a:rPr lang="en-US" dirty="0" err="1">
                <a:solidFill>
                  <a:schemeClr val="bg1"/>
                </a:solidFill>
              </a:rPr>
              <a:t>Kerrane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16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FC4ED-29D4-044A-BFA7-32EDAEB55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432" y="905692"/>
            <a:ext cx="7239724" cy="5429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F4686-A08E-074C-9D4F-BBBCE41C6685}"/>
              </a:ext>
            </a:extLst>
          </p:cNvPr>
          <p:cNvSpPr txBox="1"/>
          <p:nvPr/>
        </p:nvSpPr>
        <p:spPr>
          <a:xfrm>
            <a:off x="3701143" y="452846"/>
            <a:ext cx="5038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Final Mural Creations piece- made virtually!! 😲</a:t>
            </a:r>
          </a:p>
        </p:txBody>
      </p:sp>
    </p:spTree>
    <p:extLst>
      <p:ext uri="{BB962C8B-B14F-4D97-AF65-F5344CB8AC3E}">
        <p14:creationId xmlns:p14="http://schemas.microsoft.com/office/powerpoint/2010/main" val="1919525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97DCA-8C01-7C47-8216-9A95C76DA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17" y="332881"/>
            <a:ext cx="10484573" cy="5898101"/>
          </a:xfrm>
          <a:prstGeom prst="rect">
            <a:avLst/>
          </a:prstGeom>
        </p:spPr>
      </p:pic>
      <p:pic>
        <p:nvPicPr>
          <p:cNvPr id="4" name="Owen's Sound Bite.m4a">
            <a:hlinkClick r:id="" action="ppaction://media"/>
            <a:extLst>
              <a:ext uri="{FF2B5EF4-FFF2-40B4-BE49-F238E27FC236}">
                <a16:creationId xmlns:a16="http://schemas.microsoft.com/office/drawing/2014/main" id="{BBE3B517-071C-C14E-AC9D-751F771D0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417" y="59166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3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1CAC2-49BF-1440-A53B-E57AF7B04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98500"/>
            <a:ext cx="97536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17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659BF-5EAE-454F-908D-F5FB47ADB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30" y="339635"/>
            <a:ext cx="10953823" cy="612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58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ECF9D-9B62-AD4A-9A4B-AC93F8E50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04850"/>
            <a:ext cx="97536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00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83B2E8-1BFD-3D40-BABF-F712E06E7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47" y="313509"/>
            <a:ext cx="10735469" cy="60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11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B5494-7C04-894C-9F35-CC5EABDB2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137" y="1201783"/>
            <a:ext cx="8139671" cy="431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8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1AFFA0-DCBE-7C4E-A6DE-B4F69F717F1C}"/>
              </a:ext>
            </a:extLst>
          </p:cNvPr>
          <p:cNvSpPr txBox="1"/>
          <p:nvPr/>
        </p:nvSpPr>
        <p:spPr>
          <a:xfrm>
            <a:off x="3579223" y="426720"/>
            <a:ext cx="5573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</a:rPr>
              <a:t>Fast Facts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966FF-8FB2-1E49-947E-7C4071D46586}"/>
              </a:ext>
            </a:extLst>
          </p:cNvPr>
          <p:cNvSpPr txBox="1"/>
          <p:nvPr/>
        </p:nvSpPr>
        <p:spPr>
          <a:xfrm>
            <a:off x="1201783" y="1837508"/>
            <a:ext cx="98319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223 Campers Served</a:t>
            </a:r>
          </a:p>
          <a:p>
            <a:r>
              <a:rPr lang="en-US" sz="2000" dirty="0">
                <a:solidFill>
                  <a:schemeClr val="bg1"/>
                </a:solidFill>
              </a:rPr>
              <a:t>25 Double Campers</a:t>
            </a:r>
          </a:p>
          <a:p>
            <a:r>
              <a:rPr lang="en-US" sz="2000" dirty="0">
                <a:solidFill>
                  <a:schemeClr val="bg1"/>
                </a:solidFill>
              </a:rPr>
              <a:t>8 Triple Campers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Total of 181 Different Campers Trusted Us to Offer a Fun &amp; Engaging Arts Camp Online!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11 Different States (26 kids) other than CO + 1 kid from Turkey!!</a:t>
            </a:r>
          </a:p>
          <a:p>
            <a:r>
              <a:rPr lang="en-US" sz="2000" dirty="0">
                <a:solidFill>
                  <a:schemeClr val="bg1"/>
                </a:solidFill>
              </a:rPr>
              <a:t>74 students received a scholarship to attend camp</a:t>
            </a:r>
          </a:p>
          <a:p>
            <a:r>
              <a:rPr lang="en-US" sz="2000" dirty="0">
                <a:solidFill>
                  <a:schemeClr val="bg1"/>
                </a:solidFill>
              </a:rPr>
              <a:t>$29,000 (almost) in scholarship money awarded!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Employed 31 Faculty &amp; Staff members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100% of campers have still have a good impression or have a better impression now 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36AE6-DCDB-F74B-8F32-5BEC5DD0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925" y="107358"/>
            <a:ext cx="2586446" cy="44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90403-09F5-3440-B490-1FED19983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5" y="451405"/>
            <a:ext cx="10267406" cy="57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54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B2989-AFAF-4749-A0D3-63973495C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618" y="1123406"/>
            <a:ext cx="9982028" cy="5296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2DE88-B61F-FB4E-87C1-2EF5D79C6673}"/>
              </a:ext>
            </a:extLst>
          </p:cNvPr>
          <p:cNvSpPr txBox="1"/>
          <p:nvPr/>
        </p:nvSpPr>
        <p:spPr>
          <a:xfrm>
            <a:off x="2734491" y="627017"/>
            <a:ext cx="710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Guest Artist 2mx2 (Owen </a:t>
            </a:r>
            <a:r>
              <a:rPr lang="en-US" dirty="0" err="1">
                <a:solidFill>
                  <a:schemeClr val="bg1"/>
                </a:solidFill>
              </a:rPr>
              <a:t>Trulillo</a:t>
            </a:r>
            <a:r>
              <a:rPr lang="en-US" dirty="0">
                <a:solidFill>
                  <a:schemeClr val="bg1"/>
                </a:solidFill>
              </a:rPr>
              <a:t> normally teaches our Hip Hop Ensemble)</a:t>
            </a:r>
          </a:p>
        </p:txBody>
      </p:sp>
    </p:spTree>
    <p:extLst>
      <p:ext uri="{BB962C8B-B14F-4D97-AF65-F5344CB8AC3E}">
        <p14:creationId xmlns:p14="http://schemas.microsoft.com/office/powerpoint/2010/main" val="3273469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D46FE-6E32-A943-A254-C17E5DE13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19" y="521136"/>
            <a:ext cx="9831977" cy="549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62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3418E-8770-8F47-9883-212DE0371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" t="2159" r="-238" b="12380"/>
          <a:stretch/>
        </p:blipFill>
        <p:spPr>
          <a:xfrm>
            <a:off x="705394" y="418012"/>
            <a:ext cx="10972800" cy="58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19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6F50C-E29C-8348-9769-5ECD123A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425" y="522513"/>
            <a:ext cx="9833004" cy="551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67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3CF80-1507-5141-9FF4-3B3F6D622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47700"/>
            <a:ext cx="9753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35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1A6EB-9C4E-FC49-BB1B-29A13D886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94" y="630001"/>
            <a:ext cx="9692640" cy="53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77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47D3C5-8A0E-B243-A6D8-82023F7F8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60400"/>
            <a:ext cx="97536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47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8E48B-977F-BE4B-A2E3-5F0F00BAA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020" y="1071153"/>
            <a:ext cx="9542665" cy="5081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638CD-0ED5-E74F-9546-A5D81B1835EA}"/>
              </a:ext>
            </a:extLst>
          </p:cNvPr>
          <p:cNvSpPr txBox="1"/>
          <p:nvPr/>
        </p:nvSpPr>
        <p:spPr>
          <a:xfrm>
            <a:off x="2099878" y="391885"/>
            <a:ext cx="8986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Isaac Slade- Lead Singer of The Fray ZOOM Bombed as a Guest Artist!</a:t>
            </a:r>
          </a:p>
        </p:txBody>
      </p:sp>
    </p:spTree>
    <p:extLst>
      <p:ext uri="{BB962C8B-B14F-4D97-AF65-F5344CB8AC3E}">
        <p14:creationId xmlns:p14="http://schemas.microsoft.com/office/powerpoint/2010/main" val="4276603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2CF8C5-DA70-3948-BEAC-386A359C3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873" y="947417"/>
            <a:ext cx="9744891" cy="5278483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FA9B1A5A-5C39-7E42-8842-77F7AA41FDD9}"/>
              </a:ext>
            </a:extLst>
          </p:cNvPr>
          <p:cNvSpPr/>
          <p:nvPr/>
        </p:nvSpPr>
        <p:spPr>
          <a:xfrm>
            <a:off x="6618515" y="330926"/>
            <a:ext cx="1994262" cy="1689462"/>
          </a:xfrm>
          <a:prstGeom prst="star5">
            <a:avLst/>
          </a:prstGeom>
          <a:noFill/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7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F510F-D12A-E34A-9C3E-3803B2E0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05" y="466797"/>
            <a:ext cx="10049691" cy="56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10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4C9E71-D163-184C-A1A1-07B8C920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89" y="350142"/>
            <a:ext cx="10668000" cy="59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15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2B7A6-BB08-3245-A33B-AC46CEE25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6" y="471382"/>
            <a:ext cx="10241280" cy="573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8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4085C-7D0F-2944-BAFB-A83BA5482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60" y="522513"/>
            <a:ext cx="9574699" cy="53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29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5182E-757A-F04E-90EB-96C7F95D0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491" y="318537"/>
            <a:ext cx="10373017" cy="610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7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FAFFCD-4210-8149-B92E-E4F94480F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553420"/>
              </p:ext>
            </p:extLst>
          </p:nvPr>
        </p:nvGraphicFramePr>
        <p:xfrm>
          <a:off x="3677539" y="2966858"/>
          <a:ext cx="4942875" cy="624840"/>
        </p:xfrm>
        <a:graphic>
          <a:graphicData uri="http://schemas.openxmlformats.org/drawingml/2006/table">
            <a:tbl>
              <a:tblPr/>
              <a:tblGrid>
                <a:gridCol w="1137229">
                  <a:extLst>
                    <a:ext uri="{9D8B030D-6E8A-4147-A177-3AD203B41FA5}">
                      <a16:colId xmlns:a16="http://schemas.microsoft.com/office/drawing/2014/main" val="1136256793"/>
                    </a:ext>
                  </a:extLst>
                </a:gridCol>
                <a:gridCol w="1245326">
                  <a:extLst>
                    <a:ext uri="{9D8B030D-6E8A-4147-A177-3AD203B41FA5}">
                      <a16:colId xmlns:a16="http://schemas.microsoft.com/office/drawing/2014/main" val="1842406062"/>
                    </a:ext>
                  </a:extLst>
                </a:gridCol>
                <a:gridCol w="1384662">
                  <a:extLst>
                    <a:ext uri="{9D8B030D-6E8A-4147-A177-3AD203B41FA5}">
                      <a16:colId xmlns:a16="http://schemas.microsoft.com/office/drawing/2014/main" val="1190363039"/>
                    </a:ext>
                  </a:extLst>
                </a:gridCol>
                <a:gridCol w="1175658">
                  <a:extLst>
                    <a:ext uri="{9D8B030D-6E8A-4147-A177-3AD203B41FA5}">
                      <a16:colId xmlns:a16="http://schemas.microsoft.com/office/drawing/2014/main" val="2634801953"/>
                    </a:ext>
                  </a:extLst>
                </a:gridCol>
              </a:tblGrid>
              <a:tr h="176370">
                <a:tc>
                  <a:txBody>
                    <a:bodyPr/>
                    <a:lstStyle/>
                    <a:p>
                      <a:pPr rtl="0" fontAlgn="b"/>
                      <a:r>
                        <a:rPr lang="en-US" b="1">
                          <a:solidFill>
                            <a:schemeClr val="bg1"/>
                          </a:solidFill>
                          <a:effectLst/>
                        </a:rPr>
                        <a:t>Fall 2017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</a:rPr>
                        <a:t>Fall 2018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</a:rPr>
                        <a:t>Fall 2019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b="1">
                          <a:solidFill>
                            <a:schemeClr val="bg1"/>
                          </a:solidFill>
                          <a:effectLst/>
                        </a:rPr>
                        <a:t>Fall 2020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4384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solidFill>
                            <a:schemeClr val="bg1"/>
                          </a:solidFill>
                          <a:effectLst/>
                        </a:rPr>
                        <a:t>84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  <a:t>100?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09775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91B1EA0-9055-CE43-BFBF-101EF790ECA3}"/>
              </a:ext>
            </a:extLst>
          </p:cNvPr>
          <p:cNvSpPr txBox="1"/>
          <p:nvPr/>
        </p:nvSpPr>
        <p:spPr>
          <a:xfrm>
            <a:off x="3042245" y="2368731"/>
            <a:ext cx="621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LYNX Campers Now in CAM!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DAFF5-9792-5749-8088-2DC033A61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732" y="355154"/>
            <a:ext cx="7052491" cy="120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5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57361-2EF6-E549-BAB6-134AB598DC93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B7E2E-AA57-8843-96C7-8C0A7F12D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249785"/>
            <a:ext cx="11011458" cy="61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1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51FF04-2643-3C44-A566-559854392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77" y="252547"/>
            <a:ext cx="11090534" cy="622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48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DE0B6-B315-BA42-9C0D-393F47D02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03" y="302258"/>
            <a:ext cx="10842171" cy="6088363"/>
          </a:xfrm>
          <a:prstGeom prst="rect">
            <a:avLst/>
          </a:prstGeom>
        </p:spPr>
      </p:pic>
      <p:pic>
        <p:nvPicPr>
          <p:cNvPr id="7" name="Conor's Sound Bite.m4a">
            <a:hlinkClick r:id="" action="ppaction://media"/>
            <a:extLst>
              <a:ext uri="{FF2B5EF4-FFF2-40B4-BE49-F238E27FC236}">
                <a16:creationId xmlns:a16="http://schemas.microsoft.com/office/drawing/2014/main" id="{F1435F9A-714D-F444-804A-EB5B893F1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491" y="55778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C6841-60BA-874D-82E0-6691A976E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940" y="931818"/>
            <a:ext cx="8772513" cy="50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76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15575-E574-944F-98C5-D82E3DF19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0"/>
            <a:ext cx="4257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18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11415</TotalTime>
  <Words>332</Words>
  <Application>Microsoft Macintosh PowerPoint</Application>
  <PresentationFormat>Widescreen</PresentationFormat>
  <Paragraphs>47</Paragraphs>
  <Slides>44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Office Theme</vt:lpstr>
      <vt:lpstr>LYNX Camps Went Viral…       I mean Virtual for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Animation Jeremy Brown</dc:title>
  <dc:creator>Microsoft Office User</dc:creator>
  <cp:lastModifiedBy>Microsoft Office User</cp:lastModifiedBy>
  <cp:revision>36</cp:revision>
  <dcterms:created xsi:type="dcterms:W3CDTF">2020-08-03T18:29:44Z</dcterms:created>
  <dcterms:modified xsi:type="dcterms:W3CDTF">2020-08-12T14:46:20Z</dcterms:modified>
</cp:coreProperties>
</file>