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9" r:id="rId3"/>
    <p:sldId id="257" r:id="rId4"/>
    <p:sldId id="271" r:id="rId5"/>
    <p:sldId id="258" r:id="rId6"/>
    <p:sldId id="274" r:id="rId7"/>
    <p:sldId id="261" r:id="rId8"/>
    <p:sldId id="273" r:id="rId9"/>
    <p:sldId id="270" r:id="rId10"/>
    <p:sldId id="272" r:id="rId11"/>
    <p:sldId id="268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, Samuel" initials="KS" lastIdx="8" clrIdx="0">
    <p:extLst>
      <p:ext uri="{19B8F6BF-5375-455C-9EA6-DF929625EA0E}">
        <p15:presenceInfo xmlns:p15="http://schemas.microsoft.com/office/powerpoint/2012/main" userId="S-1-5-21-3931225680-1871015619-2963001510-1240385" providerId="AD"/>
      </p:ext>
    </p:extLst>
  </p:cmAuthor>
  <p:cmAuthor id="2" name="Martin, Felicia" initials="MF" lastIdx="2" clrIdx="1">
    <p:extLst>
      <p:ext uri="{19B8F6BF-5375-455C-9EA6-DF929625EA0E}">
        <p15:presenceInfo xmlns:p15="http://schemas.microsoft.com/office/powerpoint/2012/main" userId="S-1-5-21-3931225680-1871015619-2963001510-1609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D6CF3-9E5E-489E-9F3B-E64F6327F52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411CE-268E-47B9-8B54-27F19C8A5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21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9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1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1349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6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6813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80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0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8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8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5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2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3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8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4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65520-2DB8-4915-80BC-0431D92ED99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D2A9A2-7D2F-4AF3-BA2B-7FEED2E1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u.edu/psc/contact" TargetMode="External"/><Relationship Id="rId3" Type="http://schemas.openxmlformats.org/officeDocument/2006/relationships/hyperlink" Target="http://www.cu.edu/psc/procurement-rules" TargetMode="External"/><Relationship Id="rId7" Type="http://schemas.openxmlformats.org/officeDocument/2006/relationships/hyperlink" Target="http://www.cu.edu/psc/training" TargetMode="External"/><Relationship Id="rId2" Type="http://schemas.openxmlformats.org/officeDocument/2006/relationships/hyperlink" Target="http://www.ucdenver.edu/about/WhoWeAre/Chancellor/ViceChancellors/Provost/ProvostAdministrativeToolbox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u.edu/psc/procedures" TargetMode="External"/><Relationship Id="rId5" Type="http://schemas.openxmlformats.org/officeDocument/2006/relationships/hyperlink" Target="http://www.cu.edu/psc/forms-0" TargetMode="External"/><Relationship Id="rId4" Type="http://schemas.openxmlformats.org/officeDocument/2006/relationships/hyperlink" Target="http://www.cu.edu/psc/travel" TargetMode="External"/><Relationship Id="rId9" Type="http://schemas.openxmlformats.org/officeDocument/2006/relationships/hyperlink" Target="http://www.cu.edu/controller/cognos-reporting-system-traini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.edu/psc-procedural-statement-official-func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.edu/psc/policies/psc-procedural-statement-sensitive-expens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dscolorado.com/co/portal.nsf/xpPriceAgreementsByCategory.xsp" TargetMode="External"/><Relationship Id="rId2" Type="http://schemas.openxmlformats.org/officeDocument/2006/relationships/hyperlink" Target="https://www.cu.edu/psc/commodity-list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Internal Expectations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255458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14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Office of the Provost HR and </a:t>
            </a:r>
            <a:r>
              <a:rPr lang="en-US" dirty="0"/>
              <a:t>Finance Toolbox: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www.ucdenver.edu/about/WhoWeAre/Chancellor/ViceChancellors/Provost/ProvostAdministrativeToolbox/Pages/default.aspx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Procurement Rules - </a:t>
            </a:r>
            <a:r>
              <a:rPr lang="en-US" dirty="0">
                <a:hlinkClick r:id="rId3"/>
              </a:rPr>
              <a:t>http://www.cu.edu/psc/procurement-rules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Travel -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www.cu.edu/psc/travel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PSC Forms-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www.cu.edu/psc/forms-0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PSC Procedures </a:t>
            </a:r>
            <a:r>
              <a:rPr lang="en-US" dirty="0"/>
              <a:t>-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www.cu.edu/psc/procedures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by step </a:t>
            </a:r>
            <a:r>
              <a:rPr lang="en-US" dirty="0"/>
              <a:t>learning resources -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www.cu.edu/psc/training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PSC </a:t>
            </a:r>
            <a:r>
              <a:rPr lang="en-US" dirty="0"/>
              <a:t>Contact List-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www.cu.edu/psc/contact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System Controller’s Office </a:t>
            </a:r>
            <a:r>
              <a:rPr lang="en-US" dirty="0" err="1" smtClean="0"/>
              <a:t>Cognos</a:t>
            </a:r>
            <a:r>
              <a:rPr lang="en-US" dirty="0" smtClean="0"/>
              <a:t> Reporting System </a:t>
            </a:r>
            <a:r>
              <a:rPr lang="en-US" dirty="0"/>
              <a:t>Learning Resources- </a:t>
            </a: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www.cu.edu/controller/cognos-reporting-system-training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165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en-US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8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</a:t>
            </a:r>
            <a:r>
              <a:rPr lang="en-US" sz="8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2021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What are all of our fiscal responsibilities as staff members?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Preserve University resources </a:t>
            </a:r>
          </a:p>
          <a:p>
            <a:r>
              <a:rPr lang="en-US" dirty="0" smtClean="0"/>
              <a:t>Official University business </a:t>
            </a:r>
          </a:p>
          <a:p>
            <a:r>
              <a:rPr lang="en-US" dirty="0" smtClean="0"/>
              <a:t>Compliant with laws, regulations, policies, </a:t>
            </a:r>
            <a:r>
              <a:rPr lang="en-US" dirty="0" err="1" smtClean="0"/>
              <a:t>proceedures</a:t>
            </a:r>
            <a:r>
              <a:rPr lang="en-US" dirty="0" smtClean="0"/>
              <a:t> and restrictions</a:t>
            </a:r>
          </a:p>
          <a:p>
            <a:r>
              <a:rPr lang="en-US" dirty="0" smtClean="0"/>
              <a:t>Public appearance (we are a state funded university)</a:t>
            </a:r>
          </a:p>
          <a:p>
            <a:r>
              <a:rPr lang="en-US" dirty="0" smtClean="0"/>
              <a:t>Business purpose is documented </a:t>
            </a:r>
          </a:p>
          <a:p>
            <a:r>
              <a:rPr lang="en-US" dirty="0" smtClean="0"/>
              <a:t>Supporting documentation is filed </a:t>
            </a:r>
          </a:p>
          <a:p>
            <a:r>
              <a:rPr lang="en-US" dirty="0" smtClean="0"/>
              <a:t>Procedures are being followed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Procurement Card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PSC </a:t>
            </a:r>
            <a:r>
              <a:rPr lang="en-US" sz="1600" dirty="0"/>
              <a:t>policy states $25 or less does not require a receipt, </a:t>
            </a:r>
            <a:r>
              <a:rPr lang="en-US" sz="1600" b="1" dirty="0"/>
              <a:t>however our rule requires</a:t>
            </a:r>
            <a:r>
              <a:rPr lang="en-US" sz="1600" dirty="0"/>
              <a:t> </a:t>
            </a:r>
            <a:r>
              <a:rPr lang="en-US" sz="1600" b="1" dirty="0"/>
              <a:t>receipts for all purchases regardless of the dollar amount.</a:t>
            </a:r>
            <a:endParaRPr lang="en-US" sz="1600" dirty="0"/>
          </a:p>
          <a:p>
            <a:r>
              <a:rPr lang="en-US" sz="1600" dirty="0"/>
              <a:t>A proof of payment and a line item receipt are both required, three or more failures to present this documentation will result in a 50 point violation.</a:t>
            </a:r>
          </a:p>
          <a:p>
            <a:r>
              <a:rPr lang="en-US" sz="1600" dirty="0"/>
              <a:t>A tip cannot exceed 20% of actual cost of services or goods.</a:t>
            </a:r>
          </a:p>
          <a:p>
            <a:r>
              <a:rPr lang="en-US" sz="1600" dirty="0"/>
              <a:t>Remember we are tax exempt; our rule is if taxes are not excluded from the purchase on more than three occurrences, that will result in a 50-point violation.</a:t>
            </a:r>
          </a:p>
          <a:p>
            <a:r>
              <a:rPr lang="en-US" sz="1600" dirty="0"/>
              <a:t>Meals with staff/employees only are not allowed unless it is an official function; departments may have a staff appreciation meal </a:t>
            </a:r>
            <a:r>
              <a:rPr lang="en-US" sz="1600" b="1" dirty="0"/>
              <a:t>outside</a:t>
            </a:r>
            <a:r>
              <a:rPr lang="en-US" sz="1600" dirty="0"/>
              <a:t> of the holiday season.</a:t>
            </a:r>
          </a:p>
          <a:p>
            <a:r>
              <a:rPr lang="en-US" sz="1600" dirty="0"/>
              <a:t>For more information on Official Functions, review the PSC procedural </a:t>
            </a:r>
            <a:r>
              <a:rPr lang="en-US" sz="1600" dirty="0" smtClean="0"/>
              <a:t>statement </a:t>
            </a:r>
            <a:r>
              <a:rPr lang="en-US" sz="1600" dirty="0" smtClean="0">
                <a:hlinkClick r:id="rId2"/>
              </a:rPr>
              <a:t>here</a:t>
            </a:r>
            <a:r>
              <a:rPr lang="en-US" sz="1600" dirty="0">
                <a:hlinkClick r:id="rId2"/>
              </a:rPr>
              <a:t>​</a:t>
            </a:r>
            <a:r>
              <a:rPr lang="en-US" sz="1600" dirty="0"/>
              <a:t>.</a:t>
            </a:r>
          </a:p>
          <a:p>
            <a:r>
              <a:rPr lang="en-US" sz="1600" dirty="0"/>
              <a:t>It is important to remember that subordinates cannot be an approving official for their supervisor's cardholder expenses.</a:t>
            </a:r>
          </a:p>
          <a:p>
            <a:pPr marL="0" indent="0" algn="ctr">
              <a:buNone/>
            </a:pPr>
            <a:endParaRPr lang="en-US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sz="1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sensitive expenditures?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81" y="1270000"/>
            <a:ext cx="10064807" cy="5375189"/>
          </a:xfrm>
        </p:spPr>
        <p:txBody>
          <a:bodyPr>
            <a:normAutofit fontScale="85000" lnSpcReduction="20000"/>
          </a:bodyPr>
          <a:lstStyle/>
          <a:p>
            <a:r>
              <a:rPr lang="en-US" sz="1900" b="1" dirty="0" smtClean="0"/>
              <a:t>Food </a:t>
            </a:r>
            <a:r>
              <a:rPr lang="en-US" sz="1900" b="1" dirty="0"/>
              <a:t>and Related Consumables- </a:t>
            </a:r>
            <a:r>
              <a:rPr lang="en-US" sz="1900" dirty="0"/>
              <a:t>not allowable for employee’s personal consumption (not in travel status and not at official functions). Items such as coffee, tea, creamer, snacks  and etc. </a:t>
            </a:r>
            <a:endParaRPr lang="en-US" sz="1900" b="1" dirty="0"/>
          </a:p>
          <a:p>
            <a:r>
              <a:rPr lang="en-US" sz="1900" b="1" dirty="0" smtClean="0"/>
              <a:t>Alcohol</a:t>
            </a:r>
            <a:r>
              <a:rPr lang="en-US" sz="1900" dirty="0" smtClean="0"/>
              <a:t> – not acceptable for student functions or student attendance. Allowable in the Advancement Office for donor cultivation, solicitation, and stewardship official functions with restricted funds.</a:t>
            </a:r>
          </a:p>
          <a:p>
            <a:r>
              <a:rPr lang="en-US" sz="1900" b="1" dirty="0" smtClean="0"/>
              <a:t>Gift Cards- </a:t>
            </a:r>
            <a:r>
              <a:rPr lang="en-US" sz="1900" dirty="0" smtClean="0"/>
              <a:t>Require pre-approved gift card program by the Finance Office, cash controls/handling, and internal controls as well as appropriate internal approvals.  </a:t>
            </a:r>
          </a:p>
          <a:p>
            <a:r>
              <a:rPr lang="en-US" sz="1900" b="1" dirty="0" smtClean="0"/>
              <a:t>Recognition and Retirement Parties</a:t>
            </a:r>
            <a:r>
              <a:rPr lang="en-US" sz="1900" dirty="0" smtClean="0"/>
              <a:t>– Must follow  PSC Procedural Statement: Recognition and Training and PSC Procedural Statement: Official Function</a:t>
            </a:r>
          </a:p>
          <a:p>
            <a:r>
              <a:rPr lang="en-US" sz="1900" b="1" dirty="0" smtClean="0"/>
              <a:t>Official Functions </a:t>
            </a:r>
            <a:r>
              <a:rPr lang="en-US" sz="1900" dirty="0" smtClean="0"/>
              <a:t>– Use of correct official function type for activity and supply accurate supporting documentation</a:t>
            </a:r>
          </a:p>
          <a:p>
            <a:r>
              <a:rPr lang="en-US" sz="1900" b="1" dirty="0" smtClean="0"/>
              <a:t>Flowers, Fruit Baskets and Greeting Cards </a:t>
            </a:r>
            <a:r>
              <a:rPr lang="en-US" sz="1900" dirty="0" smtClean="0"/>
              <a:t>– used for decoration purpose associated with official function, not for get well or congratulations </a:t>
            </a:r>
          </a:p>
          <a:p>
            <a:r>
              <a:rPr lang="en-US" sz="1900" b="1" dirty="0" smtClean="0"/>
              <a:t>Tickets to events </a:t>
            </a:r>
            <a:r>
              <a:rPr lang="en-US" sz="1900" dirty="0" smtClean="0"/>
              <a:t>– Must follow PSC Procedural Statement: Official Function  </a:t>
            </a:r>
          </a:p>
          <a:p>
            <a:r>
              <a:rPr lang="en-US" sz="1900" b="1" dirty="0" smtClean="0"/>
              <a:t>Tips</a:t>
            </a:r>
            <a:r>
              <a:rPr lang="en-US" sz="1900" dirty="0" smtClean="0"/>
              <a:t> – Reasonable tips are allowed up to a maximum of 20%, anything in excess will require a reimbursement to the university </a:t>
            </a:r>
          </a:p>
          <a:p>
            <a:r>
              <a:rPr lang="en-US" sz="1900" b="1" dirty="0" smtClean="0"/>
              <a:t>External sponsorship and Table purchases </a:t>
            </a:r>
            <a:r>
              <a:rPr lang="en-US" sz="1900" dirty="0" smtClean="0"/>
              <a:t>– Vice Chancellor approval, Finance Office approval prior to purchase </a:t>
            </a:r>
          </a:p>
          <a:p>
            <a:r>
              <a:rPr lang="en-US" sz="1900" b="1" dirty="0" smtClean="0"/>
              <a:t>Contracts</a:t>
            </a:r>
            <a:r>
              <a:rPr lang="en-US" sz="1900" dirty="0" smtClean="0"/>
              <a:t> – If it is not an online click through agreement you CANNOT sign a contract. Contracts must route to the Procurement Service Center or to the Finance Office</a:t>
            </a:r>
            <a:endParaRPr lang="en-US" sz="1900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www.cu.edu/psc/policies/psc-procedural-statement-sensitive-expenses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6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Preferred Method of Payment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84101"/>
            <a:ext cx="9788839" cy="50885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dirty="0"/>
              <a:t>M</a:t>
            </a:r>
            <a:r>
              <a:rPr lang="en-US" b="1" dirty="0" smtClean="0"/>
              <a:t>arketplace is our preferred method of procurement for all purchases. </a:t>
            </a:r>
          </a:p>
          <a:p>
            <a:r>
              <a:rPr lang="en-US" dirty="0" smtClean="0"/>
              <a:t>P-Card should only be used in the event that the Marketplace cannot be used and the purchase is allowable on the P-Card.</a:t>
            </a:r>
          </a:p>
          <a:p>
            <a:endParaRPr lang="en-US" dirty="0" smtClean="0"/>
          </a:p>
          <a:p>
            <a:r>
              <a:rPr lang="en-US" dirty="0" smtClean="0"/>
              <a:t>Single purchase limit is still $5,000 on the P-Card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Cannot purchase items covered by a mandatory price agreement, please review the </a:t>
            </a:r>
            <a:r>
              <a:rPr lang="en-US" dirty="0" smtClean="0">
                <a:hlinkClick r:id="rId2"/>
              </a:rPr>
              <a:t>Commodity List </a:t>
            </a:r>
            <a:r>
              <a:rPr lang="en-US" dirty="0" smtClean="0"/>
              <a:t>for a list of goods/services or state price agreement listing by category 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www.bidscolorado.com/co/portal.nsf/xpPriceAgreementsByCategory.xsp</a:t>
            </a:r>
            <a:endParaRPr lang="en-US" u="sng" dirty="0" smtClean="0"/>
          </a:p>
          <a:p>
            <a:endParaRPr lang="en-US" u="sng" dirty="0" smtClean="0"/>
          </a:p>
          <a:p>
            <a:r>
              <a:rPr lang="en-US" dirty="0" smtClean="0"/>
              <a:t>Professional Services from Companies or Service from Individuals cannot be purchased on a P-Card. Must go through Marketplace</a:t>
            </a:r>
          </a:p>
          <a:p>
            <a:endParaRPr lang="en-US" dirty="0" smtClean="0"/>
          </a:p>
          <a:p>
            <a:r>
              <a:rPr lang="en-US" dirty="0" smtClean="0"/>
              <a:t>If a contract is required purchase must go through Marketplace</a:t>
            </a:r>
          </a:p>
          <a:p>
            <a:endParaRPr lang="en-US" dirty="0" smtClean="0"/>
          </a:p>
          <a:p>
            <a:r>
              <a:rPr lang="en-US" dirty="0" smtClean="0"/>
              <a:t>Prior approval must be obtained prior to a purchase being made in the Marketplace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purchases outside of Marketplace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Since</a:t>
            </a:r>
            <a:r>
              <a:rPr lang="en-US" sz="1600" b="1" dirty="0"/>
              <a:t> M</a:t>
            </a:r>
            <a:r>
              <a:rPr lang="en-US" b="1" dirty="0"/>
              <a:t>arketplace is our preferred method of procurement for all purchases; </a:t>
            </a:r>
          </a:p>
          <a:p>
            <a:r>
              <a:rPr lang="en-US" dirty="0"/>
              <a:t>We understand that there are cheaper options/vendors, therefore when you make a purchase outside of Marketplace we </a:t>
            </a:r>
            <a:r>
              <a:rPr lang="en-US" b="1" u="sng" dirty="0"/>
              <a:t>EXPECT</a:t>
            </a:r>
            <a:r>
              <a:rPr lang="en-US" dirty="0"/>
              <a:t> that you do a cost comparison and attach those print outs to your expense report monthly </a:t>
            </a:r>
          </a:p>
          <a:p>
            <a:r>
              <a:rPr lang="en-US" dirty="0"/>
              <a:t>On your concur reports; </a:t>
            </a:r>
          </a:p>
          <a:p>
            <a:pPr lvl="1"/>
            <a:r>
              <a:rPr lang="en-US" dirty="0"/>
              <a:t>Explain/justify your reasoning for purchasing outside of Marketplace on the comment section</a:t>
            </a:r>
          </a:p>
          <a:p>
            <a:pPr lvl="1"/>
            <a:r>
              <a:rPr lang="en-US" dirty="0"/>
              <a:t>Attach and show screen-print or print out of cost comparison of item purchased with your </a:t>
            </a:r>
            <a:r>
              <a:rPr lang="en-US" dirty="0" smtClean="0"/>
              <a:t>receipt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the reason you made the purchase outside of Marketplace is because Marketplace did not have the item you needed, then please note that on the comment section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6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Approval Routing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hree levels of review and approval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Route </a:t>
            </a:r>
            <a:r>
              <a:rPr lang="en-US" dirty="0"/>
              <a:t>reports submitted in Concur for both Procurement Card and </a:t>
            </a:r>
            <a:r>
              <a:rPr lang="en-US" dirty="0" smtClean="0"/>
              <a:t>Travel to fiscal manager to verify funding/</a:t>
            </a:r>
            <a:r>
              <a:rPr lang="en-US" dirty="0" err="1" smtClean="0"/>
              <a:t>speedtype</a:t>
            </a:r>
            <a:r>
              <a:rPr lang="en-US" dirty="0" smtClean="0"/>
              <a:t> as an added approver</a:t>
            </a:r>
          </a:p>
          <a:p>
            <a:pPr marL="0" indent="0">
              <a:buNone/>
            </a:pPr>
            <a:r>
              <a:rPr lang="en-US" dirty="0" smtClean="0"/>
              <a:t>2. Route reports submitted in Concur for both Procurement Card and Travel to Isra for review for compliance </a:t>
            </a:r>
          </a:p>
          <a:p>
            <a:pPr marL="0" indent="0">
              <a:buNone/>
            </a:pPr>
            <a:r>
              <a:rPr lang="en-US" dirty="0" smtClean="0"/>
              <a:t>3. Isra will Approve and Forward to approver/Director/Approving Official for final approval</a:t>
            </a:r>
          </a:p>
          <a:p>
            <a:endParaRPr lang="en-US" dirty="0" smtClean="0"/>
          </a:p>
          <a:p>
            <a:r>
              <a:rPr lang="en-US" b="1" dirty="0" smtClean="0"/>
              <a:t>Gift Card Programs must be submitted and routed through the Provost Office, we will review and submit to the appropriate Department approver and appropriate Campus Controller approver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18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official function form must be signed for all official function if the total cost of the official function exceeds $500 or per person cost exceeds $85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Official Function - Student Functions</a:t>
            </a:r>
          </a:p>
          <a:p>
            <a:r>
              <a:rPr lang="en-US" dirty="0" smtClean="0"/>
              <a:t>For </a:t>
            </a:r>
            <a:r>
              <a:rPr lang="en-US" dirty="0"/>
              <a:t>all and any student event where food is catered (excludes big events such as block party) please ensure to attach a student sign in sheet or a list of attendees</a:t>
            </a:r>
          </a:p>
          <a:p>
            <a:pPr lvl="1"/>
            <a:r>
              <a:rPr lang="en-US" dirty="0"/>
              <a:t>Categorized attendees in comment section (e.g. 15 students, 2 staff and 1 faculty) </a:t>
            </a:r>
          </a:p>
          <a:p>
            <a:pPr lvl="1"/>
            <a:r>
              <a:rPr lang="en-US" dirty="0"/>
              <a:t>List attendees names (e.g. sign up sheet or a list of attendees names)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1189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Internal Controls?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 of duties- No one person should have complete control over every aspect of a transaction.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Three parts of internal controls</a:t>
            </a:r>
          </a:p>
          <a:p>
            <a:pPr marL="0" indent="0">
              <a:buNone/>
            </a:pPr>
            <a:r>
              <a:rPr lang="en-US" dirty="0" smtClean="0"/>
              <a:t> 1. </a:t>
            </a:r>
            <a:r>
              <a:rPr lang="en-US" smtClean="0"/>
              <a:t>Handling </a:t>
            </a:r>
            <a:r>
              <a:rPr lang="en-US" dirty="0" smtClean="0"/>
              <a:t>money, receipts, purchasing </a:t>
            </a:r>
          </a:p>
          <a:p>
            <a:pPr marL="0" indent="0">
              <a:buNone/>
            </a:pPr>
            <a:r>
              <a:rPr lang="en-US" dirty="0" smtClean="0"/>
              <a:t> 2. Billing, depositing, approving, authorizing purchase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3. Reconciling to the </a:t>
            </a:r>
            <a:r>
              <a:rPr lang="en-US" dirty="0" err="1" smtClean="0"/>
              <a:t>speedtype</a:t>
            </a:r>
            <a:r>
              <a:rPr lang="en-US" dirty="0" smtClean="0"/>
              <a:t> utilizing documentation (receipts, marketplace,        concur, e-mails </a:t>
            </a:r>
            <a:r>
              <a:rPr lang="en-US" dirty="0" err="1" smtClean="0"/>
              <a:t>etc</a:t>
            </a:r>
            <a:r>
              <a:rPr lang="en-US" dirty="0" smtClean="0"/>
              <a:t>) to reconcile your </a:t>
            </a:r>
            <a:r>
              <a:rPr lang="en-US" dirty="0" err="1" smtClean="0"/>
              <a:t>speedtype</a:t>
            </a:r>
            <a:r>
              <a:rPr lang="en-US" dirty="0" smtClean="0"/>
              <a:t>(s) every month.</a:t>
            </a:r>
          </a:p>
          <a:p>
            <a:pPr marL="0" indent="0">
              <a:buNone/>
            </a:pPr>
            <a:r>
              <a:rPr lang="en-US" dirty="0" smtClean="0"/>
              <a:t>At least two DIFFERENT people must perform the above.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93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2044</TotalTime>
  <Words>875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Calibri</vt:lpstr>
      <vt:lpstr>Trebuchet MS</vt:lpstr>
      <vt:lpstr>Wingdings 3</vt:lpstr>
      <vt:lpstr>Facet</vt:lpstr>
      <vt:lpstr>Internal Expectations </vt:lpstr>
      <vt:lpstr>What are all of our fiscal responsibilities as staff members? </vt:lpstr>
      <vt:lpstr> Procurement Card </vt:lpstr>
      <vt:lpstr>What are sensitive expenditures? </vt:lpstr>
      <vt:lpstr>Preferred Method of Payment </vt:lpstr>
      <vt:lpstr>Making purchases outside of Marketplace</vt:lpstr>
      <vt:lpstr>New Approval Routing </vt:lpstr>
      <vt:lpstr>Official Functions</vt:lpstr>
      <vt:lpstr>What are Internal Controls?</vt:lpstr>
      <vt:lpstr>Resources </vt:lpstr>
      <vt:lpstr>PowerPoint Presentation</vt:lpstr>
    </vt:vector>
  </TitlesOfParts>
  <Company>UCDenver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Quarterly Budget Meeting</dc:title>
  <dc:creator>Martin, Felicia</dc:creator>
  <cp:lastModifiedBy>Martin, Felicia</cp:lastModifiedBy>
  <cp:revision>46</cp:revision>
  <cp:lastPrinted>2017-09-12T19:15:31Z</cp:lastPrinted>
  <dcterms:created xsi:type="dcterms:W3CDTF">2017-03-20T06:14:49Z</dcterms:created>
  <dcterms:modified xsi:type="dcterms:W3CDTF">2018-11-01T15:13:43Z</dcterms:modified>
</cp:coreProperties>
</file>