
<file path=[Content_Types].xml><?xml version="1.0" encoding="utf-8"?>
<Types xmlns="http://schemas.openxmlformats.org/package/2006/content-types">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5"/>
  </p:handoutMasterIdLst>
  <p:sldIdLst>
    <p:sldId id="302" r:id="rId2"/>
    <p:sldId id="303" r:id="rId3"/>
    <p:sldId id="282" r:id="rId4"/>
    <p:sldId id="283" r:id="rId5"/>
    <p:sldId id="284" r:id="rId6"/>
    <p:sldId id="287" r:id="rId7"/>
    <p:sldId id="288" r:id="rId8"/>
    <p:sldId id="289" r:id="rId9"/>
    <p:sldId id="299" r:id="rId10"/>
    <p:sldId id="300" r:id="rId11"/>
    <p:sldId id="301" r:id="rId12"/>
    <p:sldId id="258" r:id="rId13"/>
    <p:sldId id="259" r:id="rId14"/>
    <p:sldId id="260" r:id="rId15"/>
    <p:sldId id="261" r:id="rId16"/>
    <p:sldId id="257" r:id="rId17"/>
    <p:sldId id="262" r:id="rId18"/>
    <p:sldId id="294" r:id="rId19"/>
    <p:sldId id="263" r:id="rId20"/>
    <p:sldId id="264" r:id="rId21"/>
    <p:sldId id="265" r:id="rId22"/>
    <p:sldId id="266" r:id="rId23"/>
    <p:sldId id="267" r:id="rId24"/>
    <p:sldId id="268" r:id="rId25"/>
    <p:sldId id="269" r:id="rId26"/>
    <p:sldId id="270" r:id="rId27"/>
    <p:sldId id="271" r:id="rId28"/>
    <p:sldId id="272" r:id="rId29"/>
    <p:sldId id="273" r:id="rId30"/>
    <p:sldId id="275" r:id="rId31"/>
    <p:sldId id="276" r:id="rId32"/>
    <p:sldId id="277" r:id="rId33"/>
    <p:sldId id="297"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nnon, Amy" initials="GA" lastIdx="13" clrIdx="0">
    <p:extLst>
      <p:ext uri="{19B8F6BF-5375-455C-9EA6-DF929625EA0E}">
        <p15:presenceInfo xmlns:p15="http://schemas.microsoft.com/office/powerpoint/2012/main" userId="S-1-5-21-3931225680-1871015619-2963001510-1419965" providerId="AD"/>
      </p:ext>
    </p:extLst>
  </p:cmAuthor>
  <p:cmAuthor id="2" name="Kirkwood, Caroline" initials="KC" lastIdx="2" clrIdx="1">
    <p:extLst>
      <p:ext uri="{19B8F6BF-5375-455C-9EA6-DF929625EA0E}">
        <p15:presenceInfo xmlns:p15="http://schemas.microsoft.com/office/powerpoint/2012/main" userId="S-1-5-21-3931225680-1871015619-2963001510-13226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9222BF-B595-4C66-B265-043E50E2F02E}" type="doc">
      <dgm:prSet loTypeId="urn:microsoft.com/office/officeart/2005/8/layout/process1" loCatId="process" qsTypeId="urn:microsoft.com/office/officeart/2005/8/quickstyle/simple1" qsCatId="simple" csTypeId="urn:microsoft.com/office/officeart/2005/8/colors/accent1_2" csCatId="accent1" phldr="1"/>
      <dgm:spPr/>
    </dgm:pt>
    <dgm:pt modelId="{2483D8C2-0D52-4741-A105-0BB612675860}">
      <dgm:prSet phldrT="[Text]"/>
      <dgm:spPr/>
      <dgm:t>
        <a:bodyPr/>
        <a:lstStyle/>
        <a:p>
          <a:r>
            <a:rPr lang="en-US" dirty="0" smtClean="0"/>
            <a:t>Step 1: Before Purchase</a:t>
          </a:r>
          <a:endParaRPr lang="en-US" dirty="0"/>
        </a:p>
      </dgm:t>
    </dgm:pt>
    <dgm:pt modelId="{C7005083-F74C-4957-8EED-75E1A25D658F}" type="parTrans" cxnId="{E968D14E-242E-42AD-9A09-90B3506DF6B1}">
      <dgm:prSet/>
      <dgm:spPr/>
      <dgm:t>
        <a:bodyPr/>
        <a:lstStyle/>
        <a:p>
          <a:endParaRPr lang="en-US"/>
        </a:p>
      </dgm:t>
    </dgm:pt>
    <dgm:pt modelId="{3A7864DD-3A65-4E60-8E42-84F7FC40B032}" type="sibTrans" cxnId="{E968D14E-242E-42AD-9A09-90B3506DF6B1}">
      <dgm:prSet/>
      <dgm:spPr/>
      <dgm:t>
        <a:bodyPr/>
        <a:lstStyle/>
        <a:p>
          <a:endParaRPr lang="en-US" dirty="0"/>
        </a:p>
      </dgm:t>
    </dgm:pt>
    <dgm:pt modelId="{F9840A27-FE67-4FFA-B210-ECD54BE49C7B}">
      <dgm:prSet phldrT="[Text]"/>
      <dgm:spPr/>
      <dgm:t>
        <a:bodyPr/>
        <a:lstStyle/>
        <a:p>
          <a:r>
            <a:rPr lang="en-US" dirty="0" smtClean="0"/>
            <a:t>Step 2: Cardholder Makes a Purchase</a:t>
          </a:r>
          <a:endParaRPr lang="en-US" dirty="0"/>
        </a:p>
      </dgm:t>
    </dgm:pt>
    <dgm:pt modelId="{807DAFE8-23DA-4C87-BCCA-FA89A1E86F4D}" type="parTrans" cxnId="{FAE793F7-613D-443D-9910-F8922B02D712}">
      <dgm:prSet/>
      <dgm:spPr/>
      <dgm:t>
        <a:bodyPr/>
        <a:lstStyle/>
        <a:p>
          <a:endParaRPr lang="en-US"/>
        </a:p>
      </dgm:t>
    </dgm:pt>
    <dgm:pt modelId="{D41836EA-9018-40F2-A1EA-C7880E8B9611}" type="sibTrans" cxnId="{FAE793F7-613D-443D-9910-F8922B02D712}">
      <dgm:prSet/>
      <dgm:spPr/>
      <dgm:t>
        <a:bodyPr/>
        <a:lstStyle/>
        <a:p>
          <a:endParaRPr lang="en-US" dirty="0"/>
        </a:p>
      </dgm:t>
    </dgm:pt>
    <dgm:pt modelId="{BE4A6BDF-72FC-4273-BF24-077786DDB99C}">
      <dgm:prSet phldrT="[Text]"/>
      <dgm:spPr/>
      <dgm:t>
        <a:bodyPr/>
        <a:lstStyle/>
        <a:p>
          <a:r>
            <a:rPr lang="en-US" dirty="0" smtClean="0"/>
            <a:t>Step 3: Cardholder Reconciles Expenses</a:t>
          </a:r>
          <a:endParaRPr lang="en-US" dirty="0"/>
        </a:p>
      </dgm:t>
    </dgm:pt>
    <dgm:pt modelId="{3ED31067-9364-49C3-A8E2-C4422D83341C}" type="parTrans" cxnId="{D0479DC5-2BB7-4F0C-AAF3-11DB34E59CCD}">
      <dgm:prSet/>
      <dgm:spPr/>
      <dgm:t>
        <a:bodyPr/>
        <a:lstStyle/>
        <a:p>
          <a:endParaRPr lang="en-US"/>
        </a:p>
      </dgm:t>
    </dgm:pt>
    <dgm:pt modelId="{19366EE8-9CDB-42A7-9A30-2F9C3E9B964E}" type="sibTrans" cxnId="{D0479DC5-2BB7-4F0C-AAF3-11DB34E59CCD}">
      <dgm:prSet/>
      <dgm:spPr/>
      <dgm:t>
        <a:bodyPr/>
        <a:lstStyle/>
        <a:p>
          <a:endParaRPr lang="en-US" dirty="0"/>
        </a:p>
      </dgm:t>
    </dgm:pt>
    <dgm:pt modelId="{C46C1BC5-C05A-4296-9EE1-CC23E582BC76}">
      <dgm:prSet phldrT="[Text]"/>
      <dgm:spPr/>
      <dgm:t>
        <a:bodyPr/>
        <a:lstStyle/>
        <a:p>
          <a:r>
            <a:rPr lang="en-US" dirty="0" smtClean="0"/>
            <a:t>Obtain approval for purchase</a:t>
          </a:r>
          <a:endParaRPr lang="en-US" dirty="0"/>
        </a:p>
      </dgm:t>
    </dgm:pt>
    <dgm:pt modelId="{3826D8F5-ECC1-4D00-87A9-FD4C9E9BFD94}" type="parTrans" cxnId="{39040035-30BA-4CBC-AD40-189BFE91E952}">
      <dgm:prSet/>
      <dgm:spPr/>
      <dgm:t>
        <a:bodyPr/>
        <a:lstStyle/>
        <a:p>
          <a:endParaRPr lang="en-US"/>
        </a:p>
      </dgm:t>
    </dgm:pt>
    <dgm:pt modelId="{9CC8FD6F-2F04-4A0B-9AB7-96EBD06E423B}" type="sibTrans" cxnId="{39040035-30BA-4CBC-AD40-189BFE91E952}">
      <dgm:prSet/>
      <dgm:spPr/>
      <dgm:t>
        <a:bodyPr/>
        <a:lstStyle/>
        <a:p>
          <a:endParaRPr lang="en-US"/>
        </a:p>
      </dgm:t>
    </dgm:pt>
    <dgm:pt modelId="{6847CF21-F33E-4AB7-8794-379B5CEA3593}">
      <dgm:prSet phldrT="[Text]"/>
      <dgm:spPr/>
      <dgm:t>
        <a:bodyPr/>
        <a:lstStyle/>
        <a:p>
          <a:r>
            <a:rPr lang="en-US" dirty="0" smtClean="0"/>
            <a:t>Determine if purchase is appropriate on P-Card</a:t>
          </a:r>
          <a:endParaRPr lang="en-US" dirty="0"/>
        </a:p>
      </dgm:t>
    </dgm:pt>
    <dgm:pt modelId="{AC221561-28EA-420F-9BD7-BBE836D94101}" type="parTrans" cxnId="{E1A615BF-0DEB-45C7-8AF7-283C59E01238}">
      <dgm:prSet/>
      <dgm:spPr/>
      <dgm:t>
        <a:bodyPr/>
        <a:lstStyle/>
        <a:p>
          <a:endParaRPr lang="en-US"/>
        </a:p>
      </dgm:t>
    </dgm:pt>
    <dgm:pt modelId="{14B9EF54-6362-402C-AEE6-5FA60A9666C9}" type="sibTrans" cxnId="{E1A615BF-0DEB-45C7-8AF7-283C59E01238}">
      <dgm:prSet/>
      <dgm:spPr/>
      <dgm:t>
        <a:bodyPr/>
        <a:lstStyle/>
        <a:p>
          <a:endParaRPr lang="en-US"/>
        </a:p>
      </dgm:t>
    </dgm:pt>
    <dgm:pt modelId="{75196673-9D59-454D-8D12-7EC89A873792}">
      <dgm:prSet phldrT="[Text]"/>
      <dgm:spPr/>
      <dgm:t>
        <a:bodyPr/>
        <a:lstStyle/>
        <a:p>
          <a:r>
            <a:rPr lang="en-US" dirty="0" smtClean="0"/>
            <a:t>Obtain required documentation (receipt)</a:t>
          </a:r>
          <a:endParaRPr lang="en-US" dirty="0"/>
        </a:p>
      </dgm:t>
    </dgm:pt>
    <dgm:pt modelId="{D5F517F5-CE70-4A86-9060-2FAB53C2CF6A}" type="parTrans" cxnId="{345B0F33-990F-4FAA-896B-F6F6A9B7FE3F}">
      <dgm:prSet/>
      <dgm:spPr/>
      <dgm:t>
        <a:bodyPr/>
        <a:lstStyle/>
        <a:p>
          <a:endParaRPr lang="en-US"/>
        </a:p>
      </dgm:t>
    </dgm:pt>
    <dgm:pt modelId="{98C0241C-EBA9-4DC3-A5EC-FC18B243C9EF}" type="sibTrans" cxnId="{345B0F33-990F-4FAA-896B-F6F6A9B7FE3F}">
      <dgm:prSet/>
      <dgm:spPr/>
      <dgm:t>
        <a:bodyPr/>
        <a:lstStyle/>
        <a:p>
          <a:endParaRPr lang="en-US"/>
        </a:p>
      </dgm:t>
    </dgm:pt>
    <dgm:pt modelId="{EB7C34CB-6A07-4905-96CF-EE7DAE5A045C}">
      <dgm:prSet phldrT="[Text]"/>
      <dgm:spPr/>
      <dgm:t>
        <a:bodyPr/>
        <a:lstStyle/>
        <a:p>
          <a:r>
            <a:rPr lang="en-US" dirty="0" smtClean="0"/>
            <a:t>Expense uploaded to Concur</a:t>
          </a:r>
          <a:endParaRPr lang="en-US" dirty="0"/>
        </a:p>
      </dgm:t>
    </dgm:pt>
    <dgm:pt modelId="{3C56B58D-9E5F-4277-8A74-D0255E69ED69}" type="parTrans" cxnId="{BA413F99-624E-4417-8A23-AE1E3C3B16FD}">
      <dgm:prSet/>
      <dgm:spPr/>
      <dgm:t>
        <a:bodyPr/>
        <a:lstStyle/>
        <a:p>
          <a:endParaRPr lang="en-US"/>
        </a:p>
      </dgm:t>
    </dgm:pt>
    <dgm:pt modelId="{EE8E9BA6-AFBB-4404-8BC2-C9BCBCCA0092}" type="sibTrans" cxnId="{BA413F99-624E-4417-8A23-AE1E3C3B16FD}">
      <dgm:prSet/>
      <dgm:spPr/>
      <dgm:t>
        <a:bodyPr/>
        <a:lstStyle/>
        <a:p>
          <a:endParaRPr lang="en-US"/>
        </a:p>
      </dgm:t>
    </dgm:pt>
    <dgm:pt modelId="{94B97961-C742-457E-AE10-7B7BB2C5A9ED}">
      <dgm:prSet phldrT="[Text]"/>
      <dgm:spPr/>
      <dgm:t>
        <a:bodyPr/>
        <a:lstStyle/>
        <a:p>
          <a:r>
            <a:rPr lang="en-US" dirty="0" smtClean="0"/>
            <a:t>Create one expense report per month</a:t>
          </a:r>
          <a:endParaRPr lang="en-US" dirty="0"/>
        </a:p>
      </dgm:t>
    </dgm:pt>
    <dgm:pt modelId="{9CEDFD9B-F719-4DA7-A41A-E90205F56DB7}" type="parTrans" cxnId="{B9B54917-B760-4254-A171-E48F6941EA66}">
      <dgm:prSet/>
      <dgm:spPr/>
      <dgm:t>
        <a:bodyPr/>
        <a:lstStyle/>
        <a:p>
          <a:endParaRPr lang="en-US"/>
        </a:p>
      </dgm:t>
    </dgm:pt>
    <dgm:pt modelId="{5E58AFF8-9A0A-47E6-B141-A55D0F965C4A}" type="sibTrans" cxnId="{B9B54917-B760-4254-A171-E48F6941EA66}">
      <dgm:prSet/>
      <dgm:spPr/>
      <dgm:t>
        <a:bodyPr/>
        <a:lstStyle/>
        <a:p>
          <a:endParaRPr lang="en-US"/>
        </a:p>
      </dgm:t>
    </dgm:pt>
    <dgm:pt modelId="{B31D35B1-8FD0-481D-A8F6-0AA9AAA3920E}">
      <dgm:prSet phldrT="[Text]"/>
      <dgm:spPr/>
      <dgm:t>
        <a:bodyPr/>
        <a:lstStyle/>
        <a:p>
          <a:r>
            <a:rPr lang="en-US" dirty="0" smtClean="0"/>
            <a:t>Add approvals and info to report</a:t>
          </a:r>
          <a:endParaRPr lang="en-US" dirty="0"/>
        </a:p>
      </dgm:t>
    </dgm:pt>
    <dgm:pt modelId="{D3CDE6AC-615A-4FE2-B481-55E70E2DB417}" type="parTrans" cxnId="{C70967A3-F2C3-4B39-9BA5-A07B0366214C}">
      <dgm:prSet/>
      <dgm:spPr/>
      <dgm:t>
        <a:bodyPr/>
        <a:lstStyle/>
        <a:p>
          <a:endParaRPr lang="en-US"/>
        </a:p>
      </dgm:t>
    </dgm:pt>
    <dgm:pt modelId="{231AE1E8-72B5-4E16-B979-A9315003D694}" type="sibTrans" cxnId="{C70967A3-F2C3-4B39-9BA5-A07B0366214C}">
      <dgm:prSet/>
      <dgm:spPr/>
      <dgm:t>
        <a:bodyPr/>
        <a:lstStyle/>
        <a:p>
          <a:endParaRPr lang="en-US"/>
        </a:p>
      </dgm:t>
    </dgm:pt>
    <dgm:pt modelId="{D19ACE57-EEC5-45AD-854E-89557986BDB2}">
      <dgm:prSet phldrT="[Text]"/>
      <dgm:spPr/>
      <dgm:t>
        <a:bodyPr/>
        <a:lstStyle/>
        <a:p>
          <a:r>
            <a:rPr lang="en-US" dirty="0" smtClean="0"/>
            <a:t>Attach receipts</a:t>
          </a:r>
          <a:endParaRPr lang="en-US" dirty="0"/>
        </a:p>
      </dgm:t>
    </dgm:pt>
    <dgm:pt modelId="{1659F486-940B-4D08-821E-79AB2C45980B}" type="parTrans" cxnId="{FCABCC6A-FA34-400E-8E9D-0FC7C0F18C14}">
      <dgm:prSet/>
      <dgm:spPr/>
      <dgm:t>
        <a:bodyPr/>
        <a:lstStyle/>
        <a:p>
          <a:endParaRPr lang="en-US"/>
        </a:p>
      </dgm:t>
    </dgm:pt>
    <dgm:pt modelId="{9245A1E6-DE56-4186-B818-EB05766FEEBC}" type="sibTrans" cxnId="{FCABCC6A-FA34-400E-8E9D-0FC7C0F18C14}">
      <dgm:prSet/>
      <dgm:spPr/>
      <dgm:t>
        <a:bodyPr/>
        <a:lstStyle/>
        <a:p>
          <a:endParaRPr lang="en-US"/>
        </a:p>
      </dgm:t>
    </dgm:pt>
    <dgm:pt modelId="{DA7F51C7-3304-4382-93BB-7F141CA9FC57}">
      <dgm:prSet phldrT="[Text]"/>
      <dgm:spPr/>
      <dgm:t>
        <a:bodyPr/>
        <a:lstStyle/>
        <a:p>
          <a:r>
            <a:rPr lang="en-US" dirty="0" smtClean="0"/>
            <a:t>Step 4: Submit Report</a:t>
          </a:r>
          <a:endParaRPr lang="en-US" dirty="0"/>
        </a:p>
      </dgm:t>
    </dgm:pt>
    <dgm:pt modelId="{23C31FD7-86BC-4421-B025-AA6842CAA1DC}" type="parTrans" cxnId="{8850F360-2DC4-4A29-93D7-1C25BED76363}">
      <dgm:prSet/>
      <dgm:spPr/>
      <dgm:t>
        <a:bodyPr/>
        <a:lstStyle/>
        <a:p>
          <a:endParaRPr lang="en-US"/>
        </a:p>
      </dgm:t>
    </dgm:pt>
    <dgm:pt modelId="{689BFB3E-9B4B-467D-BB8F-AFA564333EEE}" type="sibTrans" cxnId="{8850F360-2DC4-4A29-93D7-1C25BED76363}">
      <dgm:prSet/>
      <dgm:spPr/>
      <dgm:t>
        <a:bodyPr/>
        <a:lstStyle/>
        <a:p>
          <a:endParaRPr lang="en-US"/>
        </a:p>
      </dgm:t>
    </dgm:pt>
    <dgm:pt modelId="{62036631-05EF-49F8-BBBF-E66DFC440354}">
      <dgm:prSet phldrT="[Text]"/>
      <dgm:spPr/>
      <dgm:t>
        <a:bodyPr/>
        <a:lstStyle/>
        <a:p>
          <a:r>
            <a:rPr lang="en-US" dirty="0" smtClean="0"/>
            <a:t>AO reviews report</a:t>
          </a:r>
          <a:endParaRPr lang="en-US" dirty="0"/>
        </a:p>
      </dgm:t>
    </dgm:pt>
    <dgm:pt modelId="{7A015B23-3D5A-4CAE-B732-994F86CA6BBD}" type="parTrans" cxnId="{D38CAB10-3EDC-4DDD-A5F6-5CA454234A82}">
      <dgm:prSet/>
      <dgm:spPr/>
      <dgm:t>
        <a:bodyPr/>
        <a:lstStyle/>
        <a:p>
          <a:endParaRPr lang="en-US"/>
        </a:p>
      </dgm:t>
    </dgm:pt>
    <dgm:pt modelId="{B717D881-03C2-4BE1-86F2-777E5BFC0D03}" type="sibTrans" cxnId="{D38CAB10-3EDC-4DDD-A5F6-5CA454234A82}">
      <dgm:prSet/>
      <dgm:spPr/>
      <dgm:t>
        <a:bodyPr/>
        <a:lstStyle/>
        <a:p>
          <a:endParaRPr lang="en-US"/>
        </a:p>
      </dgm:t>
    </dgm:pt>
    <dgm:pt modelId="{D7588996-20DD-4B56-8139-3A148B2776C7}">
      <dgm:prSet phldrT="[Text]"/>
      <dgm:spPr/>
      <dgm:t>
        <a:bodyPr/>
        <a:lstStyle/>
        <a:p>
          <a:r>
            <a:rPr lang="en-US" dirty="0" smtClean="0"/>
            <a:t>Your report will be sent back as many times as it takes to get it right, so please take the time to do it correctly the first time</a:t>
          </a:r>
          <a:endParaRPr lang="en-US" dirty="0"/>
        </a:p>
      </dgm:t>
    </dgm:pt>
    <dgm:pt modelId="{5D68AAE3-0D0F-4F49-BBCA-D3A0ECB6E63E}" type="parTrans" cxnId="{BA738745-378C-480E-A0CD-48424E68A6B8}">
      <dgm:prSet/>
      <dgm:spPr/>
      <dgm:t>
        <a:bodyPr/>
        <a:lstStyle/>
        <a:p>
          <a:endParaRPr lang="en-US"/>
        </a:p>
      </dgm:t>
    </dgm:pt>
    <dgm:pt modelId="{BFF4E207-E2D6-4D8D-B974-469DE6282C53}" type="sibTrans" cxnId="{BA738745-378C-480E-A0CD-48424E68A6B8}">
      <dgm:prSet/>
      <dgm:spPr/>
      <dgm:t>
        <a:bodyPr/>
        <a:lstStyle/>
        <a:p>
          <a:endParaRPr lang="en-US"/>
        </a:p>
      </dgm:t>
    </dgm:pt>
    <dgm:pt modelId="{9C518C63-EBB5-41ED-8F30-1C5F1AB27EF5}">
      <dgm:prSet phldrT="[Text]"/>
      <dgm:spPr/>
      <dgm:t>
        <a:bodyPr/>
        <a:lstStyle/>
        <a:p>
          <a:endParaRPr lang="en-US" dirty="0"/>
        </a:p>
      </dgm:t>
    </dgm:pt>
    <dgm:pt modelId="{2E72EE87-466B-43EA-BBFA-7FD26BE3B8F3}" type="parTrans" cxnId="{0C311983-AB81-4EB5-8EFD-78AC96612C81}">
      <dgm:prSet/>
      <dgm:spPr/>
      <dgm:t>
        <a:bodyPr/>
        <a:lstStyle/>
        <a:p>
          <a:endParaRPr lang="en-US"/>
        </a:p>
      </dgm:t>
    </dgm:pt>
    <dgm:pt modelId="{B4E41575-64BB-4545-8C03-6A099D1E71E9}" type="sibTrans" cxnId="{0C311983-AB81-4EB5-8EFD-78AC96612C81}">
      <dgm:prSet/>
      <dgm:spPr/>
      <dgm:t>
        <a:bodyPr/>
        <a:lstStyle/>
        <a:p>
          <a:endParaRPr lang="en-US"/>
        </a:p>
      </dgm:t>
    </dgm:pt>
    <dgm:pt modelId="{B627C7A8-D57F-4210-AB42-635CF00EFF2B}" type="pres">
      <dgm:prSet presAssocID="{4D9222BF-B595-4C66-B265-043E50E2F02E}" presName="Name0" presStyleCnt="0">
        <dgm:presLayoutVars>
          <dgm:dir/>
          <dgm:resizeHandles val="exact"/>
        </dgm:presLayoutVars>
      </dgm:prSet>
      <dgm:spPr/>
    </dgm:pt>
    <dgm:pt modelId="{D6517BB5-5D6D-4428-9414-15F55D8468FB}" type="pres">
      <dgm:prSet presAssocID="{2483D8C2-0D52-4741-A105-0BB612675860}" presName="node" presStyleLbl="node1" presStyleIdx="0" presStyleCnt="4">
        <dgm:presLayoutVars>
          <dgm:bulletEnabled val="1"/>
        </dgm:presLayoutVars>
      </dgm:prSet>
      <dgm:spPr/>
      <dgm:t>
        <a:bodyPr/>
        <a:lstStyle/>
        <a:p>
          <a:endParaRPr lang="en-US"/>
        </a:p>
      </dgm:t>
    </dgm:pt>
    <dgm:pt modelId="{FCCA1A36-FDF4-4C32-8FF5-1DB4BBD353E7}" type="pres">
      <dgm:prSet presAssocID="{3A7864DD-3A65-4E60-8E42-84F7FC40B032}" presName="sibTrans" presStyleLbl="sibTrans2D1" presStyleIdx="0" presStyleCnt="3"/>
      <dgm:spPr/>
      <dgm:t>
        <a:bodyPr/>
        <a:lstStyle/>
        <a:p>
          <a:endParaRPr lang="en-US"/>
        </a:p>
      </dgm:t>
    </dgm:pt>
    <dgm:pt modelId="{E725D47F-845E-470B-A547-15F62A370CC8}" type="pres">
      <dgm:prSet presAssocID="{3A7864DD-3A65-4E60-8E42-84F7FC40B032}" presName="connectorText" presStyleLbl="sibTrans2D1" presStyleIdx="0" presStyleCnt="3"/>
      <dgm:spPr/>
      <dgm:t>
        <a:bodyPr/>
        <a:lstStyle/>
        <a:p>
          <a:endParaRPr lang="en-US"/>
        </a:p>
      </dgm:t>
    </dgm:pt>
    <dgm:pt modelId="{5D370366-90DE-46CC-A24F-49F5BC3D793C}" type="pres">
      <dgm:prSet presAssocID="{F9840A27-FE67-4FFA-B210-ECD54BE49C7B}" presName="node" presStyleLbl="node1" presStyleIdx="1" presStyleCnt="4">
        <dgm:presLayoutVars>
          <dgm:bulletEnabled val="1"/>
        </dgm:presLayoutVars>
      </dgm:prSet>
      <dgm:spPr/>
      <dgm:t>
        <a:bodyPr/>
        <a:lstStyle/>
        <a:p>
          <a:endParaRPr lang="en-US"/>
        </a:p>
      </dgm:t>
    </dgm:pt>
    <dgm:pt modelId="{4F78D491-46E4-43E2-9194-99AB2BA53116}" type="pres">
      <dgm:prSet presAssocID="{D41836EA-9018-40F2-A1EA-C7880E8B9611}" presName="sibTrans" presStyleLbl="sibTrans2D1" presStyleIdx="1" presStyleCnt="3"/>
      <dgm:spPr/>
      <dgm:t>
        <a:bodyPr/>
        <a:lstStyle/>
        <a:p>
          <a:endParaRPr lang="en-US"/>
        </a:p>
      </dgm:t>
    </dgm:pt>
    <dgm:pt modelId="{6D218B74-C2FC-4354-BAA0-88876989FA33}" type="pres">
      <dgm:prSet presAssocID="{D41836EA-9018-40F2-A1EA-C7880E8B9611}" presName="connectorText" presStyleLbl="sibTrans2D1" presStyleIdx="1" presStyleCnt="3"/>
      <dgm:spPr/>
      <dgm:t>
        <a:bodyPr/>
        <a:lstStyle/>
        <a:p>
          <a:endParaRPr lang="en-US"/>
        </a:p>
      </dgm:t>
    </dgm:pt>
    <dgm:pt modelId="{8A832833-4083-4A32-A7DA-7072EF26EB11}" type="pres">
      <dgm:prSet presAssocID="{BE4A6BDF-72FC-4273-BF24-077786DDB99C}" presName="node" presStyleLbl="node1" presStyleIdx="2" presStyleCnt="4">
        <dgm:presLayoutVars>
          <dgm:bulletEnabled val="1"/>
        </dgm:presLayoutVars>
      </dgm:prSet>
      <dgm:spPr/>
      <dgm:t>
        <a:bodyPr/>
        <a:lstStyle/>
        <a:p>
          <a:endParaRPr lang="en-US"/>
        </a:p>
      </dgm:t>
    </dgm:pt>
    <dgm:pt modelId="{96DEAF3E-2EEB-4669-94B1-AC534D37564B}" type="pres">
      <dgm:prSet presAssocID="{19366EE8-9CDB-42A7-9A30-2F9C3E9B964E}" presName="sibTrans" presStyleLbl="sibTrans2D1" presStyleIdx="2" presStyleCnt="3"/>
      <dgm:spPr/>
      <dgm:t>
        <a:bodyPr/>
        <a:lstStyle/>
        <a:p>
          <a:endParaRPr lang="en-US"/>
        </a:p>
      </dgm:t>
    </dgm:pt>
    <dgm:pt modelId="{4D0984ED-82C4-4E8D-A6CD-550527775295}" type="pres">
      <dgm:prSet presAssocID="{19366EE8-9CDB-42A7-9A30-2F9C3E9B964E}" presName="connectorText" presStyleLbl="sibTrans2D1" presStyleIdx="2" presStyleCnt="3"/>
      <dgm:spPr/>
      <dgm:t>
        <a:bodyPr/>
        <a:lstStyle/>
        <a:p>
          <a:endParaRPr lang="en-US"/>
        </a:p>
      </dgm:t>
    </dgm:pt>
    <dgm:pt modelId="{5FB406EC-6274-4BA0-907C-0C2FEE60A408}" type="pres">
      <dgm:prSet presAssocID="{DA7F51C7-3304-4382-93BB-7F141CA9FC57}" presName="node" presStyleLbl="node1" presStyleIdx="3" presStyleCnt="4">
        <dgm:presLayoutVars>
          <dgm:bulletEnabled val="1"/>
        </dgm:presLayoutVars>
      </dgm:prSet>
      <dgm:spPr/>
      <dgm:t>
        <a:bodyPr/>
        <a:lstStyle/>
        <a:p>
          <a:endParaRPr lang="en-US"/>
        </a:p>
      </dgm:t>
    </dgm:pt>
  </dgm:ptLst>
  <dgm:cxnLst>
    <dgm:cxn modelId="{8850F360-2DC4-4A29-93D7-1C25BED76363}" srcId="{4D9222BF-B595-4C66-B265-043E50E2F02E}" destId="{DA7F51C7-3304-4382-93BB-7F141CA9FC57}" srcOrd="3" destOrd="0" parTransId="{23C31FD7-86BC-4421-B025-AA6842CAA1DC}" sibTransId="{689BFB3E-9B4B-467D-BB8F-AFA564333EEE}"/>
    <dgm:cxn modelId="{D95676BB-089F-4CCB-A899-F81C9AF1C663}" type="presOf" srcId="{9C518C63-EBB5-41ED-8F30-1C5F1AB27EF5}" destId="{5FB406EC-6274-4BA0-907C-0C2FEE60A408}" srcOrd="0" destOrd="3" presId="urn:microsoft.com/office/officeart/2005/8/layout/process1"/>
    <dgm:cxn modelId="{BA413F99-624E-4417-8A23-AE1E3C3B16FD}" srcId="{F9840A27-FE67-4FFA-B210-ECD54BE49C7B}" destId="{EB7C34CB-6A07-4905-96CF-EE7DAE5A045C}" srcOrd="1" destOrd="0" parTransId="{3C56B58D-9E5F-4277-8A74-D0255E69ED69}" sibTransId="{EE8E9BA6-AFBB-4404-8BC2-C9BCBCCA0092}"/>
    <dgm:cxn modelId="{3F4A9247-B94C-4CFC-A106-C78E6EE6CCA2}" type="presOf" srcId="{3A7864DD-3A65-4E60-8E42-84F7FC40B032}" destId="{E725D47F-845E-470B-A547-15F62A370CC8}" srcOrd="1" destOrd="0" presId="urn:microsoft.com/office/officeart/2005/8/layout/process1"/>
    <dgm:cxn modelId="{606AE44D-9E46-40F5-8CB5-6BC5C43CC3A9}" type="presOf" srcId="{2483D8C2-0D52-4741-A105-0BB612675860}" destId="{D6517BB5-5D6D-4428-9414-15F55D8468FB}" srcOrd="0" destOrd="0" presId="urn:microsoft.com/office/officeart/2005/8/layout/process1"/>
    <dgm:cxn modelId="{D38CAB10-3EDC-4DDD-A5F6-5CA454234A82}" srcId="{DA7F51C7-3304-4382-93BB-7F141CA9FC57}" destId="{62036631-05EF-49F8-BBBF-E66DFC440354}" srcOrd="0" destOrd="0" parTransId="{7A015B23-3D5A-4CAE-B732-994F86CA6BBD}" sibTransId="{B717D881-03C2-4BE1-86F2-777E5BFC0D03}"/>
    <dgm:cxn modelId="{FB32F7A6-D86A-4536-ACF7-A6D4439A5FFE}" type="presOf" srcId="{4D9222BF-B595-4C66-B265-043E50E2F02E}" destId="{B627C7A8-D57F-4210-AB42-635CF00EFF2B}" srcOrd="0" destOrd="0" presId="urn:microsoft.com/office/officeart/2005/8/layout/process1"/>
    <dgm:cxn modelId="{7998FFF0-3519-413A-85FE-54FA1BB79517}" type="presOf" srcId="{D41836EA-9018-40F2-A1EA-C7880E8B9611}" destId="{4F78D491-46E4-43E2-9194-99AB2BA53116}" srcOrd="0" destOrd="0" presId="urn:microsoft.com/office/officeart/2005/8/layout/process1"/>
    <dgm:cxn modelId="{1DB84D48-1291-4A39-B552-41AB1D2E179E}" type="presOf" srcId="{D7588996-20DD-4B56-8139-3A148B2776C7}" destId="{5FB406EC-6274-4BA0-907C-0C2FEE60A408}" srcOrd="0" destOrd="2" presId="urn:microsoft.com/office/officeart/2005/8/layout/process1"/>
    <dgm:cxn modelId="{FCABCC6A-FA34-400E-8E9D-0FC7C0F18C14}" srcId="{BE4A6BDF-72FC-4273-BF24-077786DDB99C}" destId="{D19ACE57-EEC5-45AD-854E-89557986BDB2}" srcOrd="2" destOrd="0" parTransId="{1659F486-940B-4D08-821E-79AB2C45980B}" sibTransId="{9245A1E6-DE56-4186-B818-EB05766FEEBC}"/>
    <dgm:cxn modelId="{345B0F33-990F-4FAA-896B-F6F6A9B7FE3F}" srcId="{F9840A27-FE67-4FFA-B210-ECD54BE49C7B}" destId="{75196673-9D59-454D-8D12-7EC89A873792}" srcOrd="0" destOrd="0" parTransId="{D5F517F5-CE70-4A86-9060-2FAB53C2CF6A}" sibTransId="{98C0241C-EBA9-4DC3-A5EC-FC18B243C9EF}"/>
    <dgm:cxn modelId="{A1A384C7-8D35-402D-9ABD-0A9627F22FF1}" type="presOf" srcId="{6847CF21-F33E-4AB7-8794-379B5CEA3593}" destId="{D6517BB5-5D6D-4428-9414-15F55D8468FB}" srcOrd="0" destOrd="2" presId="urn:microsoft.com/office/officeart/2005/8/layout/process1"/>
    <dgm:cxn modelId="{8E0C04A0-D57B-48B1-A2FC-D366160230D7}" type="presOf" srcId="{D41836EA-9018-40F2-A1EA-C7880E8B9611}" destId="{6D218B74-C2FC-4354-BAA0-88876989FA33}" srcOrd="1" destOrd="0" presId="urn:microsoft.com/office/officeart/2005/8/layout/process1"/>
    <dgm:cxn modelId="{E1A615BF-0DEB-45C7-8AF7-283C59E01238}" srcId="{2483D8C2-0D52-4741-A105-0BB612675860}" destId="{6847CF21-F33E-4AB7-8794-379B5CEA3593}" srcOrd="1" destOrd="0" parTransId="{AC221561-28EA-420F-9BD7-BBE836D94101}" sibTransId="{14B9EF54-6362-402C-AEE6-5FA60A9666C9}"/>
    <dgm:cxn modelId="{A8F40ABE-DAC6-4BA9-AC0D-132271DD7AA6}" type="presOf" srcId="{62036631-05EF-49F8-BBBF-E66DFC440354}" destId="{5FB406EC-6274-4BA0-907C-0C2FEE60A408}" srcOrd="0" destOrd="1" presId="urn:microsoft.com/office/officeart/2005/8/layout/process1"/>
    <dgm:cxn modelId="{B9B54917-B760-4254-A171-E48F6941EA66}" srcId="{BE4A6BDF-72FC-4273-BF24-077786DDB99C}" destId="{94B97961-C742-457E-AE10-7B7BB2C5A9ED}" srcOrd="0" destOrd="0" parTransId="{9CEDFD9B-F719-4DA7-A41A-E90205F56DB7}" sibTransId="{5E58AFF8-9A0A-47E6-B141-A55D0F965C4A}"/>
    <dgm:cxn modelId="{057EE31F-0561-40C2-AD74-4D9F04595D67}" type="presOf" srcId="{EB7C34CB-6A07-4905-96CF-EE7DAE5A045C}" destId="{5D370366-90DE-46CC-A24F-49F5BC3D793C}" srcOrd="0" destOrd="2" presId="urn:microsoft.com/office/officeart/2005/8/layout/process1"/>
    <dgm:cxn modelId="{F5EA0324-446B-4646-8F1E-673CBDDEA96C}" type="presOf" srcId="{94B97961-C742-457E-AE10-7B7BB2C5A9ED}" destId="{8A832833-4083-4A32-A7DA-7072EF26EB11}" srcOrd="0" destOrd="1" presId="urn:microsoft.com/office/officeart/2005/8/layout/process1"/>
    <dgm:cxn modelId="{1BA12434-4C30-46D2-8802-D9226B8B621C}" type="presOf" srcId="{3A7864DD-3A65-4E60-8E42-84F7FC40B032}" destId="{FCCA1A36-FDF4-4C32-8FF5-1DB4BBD353E7}" srcOrd="0" destOrd="0" presId="urn:microsoft.com/office/officeart/2005/8/layout/process1"/>
    <dgm:cxn modelId="{E968D14E-242E-42AD-9A09-90B3506DF6B1}" srcId="{4D9222BF-B595-4C66-B265-043E50E2F02E}" destId="{2483D8C2-0D52-4741-A105-0BB612675860}" srcOrd="0" destOrd="0" parTransId="{C7005083-F74C-4957-8EED-75E1A25D658F}" sibTransId="{3A7864DD-3A65-4E60-8E42-84F7FC40B032}"/>
    <dgm:cxn modelId="{39AA509E-5C7C-46A0-B32D-3C5FFFA91AB4}" type="presOf" srcId="{75196673-9D59-454D-8D12-7EC89A873792}" destId="{5D370366-90DE-46CC-A24F-49F5BC3D793C}" srcOrd="0" destOrd="1" presId="urn:microsoft.com/office/officeart/2005/8/layout/process1"/>
    <dgm:cxn modelId="{486114AC-6777-45C2-B84C-E229623670CF}" type="presOf" srcId="{F9840A27-FE67-4FFA-B210-ECD54BE49C7B}" destId="{5D370366-90DE-46CC-A24F-49F5BC3D793C}" srcOrd="0" destOrd="0" presId="urn:microsoft.com/office/officeart/2005/8/layout/process1"/>
    <dgm:cxn modelId="{39040035-30BA-4CBC-AD40-189BFE91E952}" srcId="{2483D8C2-0D52-4741-A105-0BB612675860}" destId="{C46C1BC5-C05A-4296-9EE1-CC23E582BC76}" srcOrd="0" destOrd="0" parTransId="{3826D8F5-ECC1-4D00-87A9-FD4C9E9BFD94}" sibTransId="{9CC8FD6F-2F04-4A0B-9AB7-96EBD06E423B}"/>
    <dgm:cxn modelId="{FAE793F7-613D-443D-9910-F8922B02D712}" srcId="{4D9222BF-B595-4C66-B265-043E50E2F02E}" destId="{F9840A27-FE67-4FFA-B210-ECD54BE49C7B}" srcOrd="1" destOrd="0" parTransId="{807DAFE8-23DA-4C87-BCCA-FA89A1E86F4D}" sibTransId="{D41836EA-9018-40F2-A1EA-C7880E8B9611}"/>
    <dgm:cxn modelId="{5184D7B5-EE98-4B36-A579-2F5E5D663573}" type="presOf" srcId="{19366EE8-9CDB-42A7-9A30-2F9C3E9B964E}" destId="{96DEAF3E-2EEB-4669-94B1-AC534D37564B}" srcOrd="0" destOrd="0" presId="urn:microsoft.com/office/officeart/2005/8/layout/process1"/>
    <dgm:cxn modelId="{BA738745-378C-480E-A0CD-48424E68A6B8}" srcId="{DA7F51C7-3304-4382-93BB-7F141CA9FC57}" destId="{D7588996-20DD-4B56-8139-3A148B2776C7}" srcOrd="1" destOrd="0" parTransId="{5D68AAE3-0D0F-4F49-BBCA-D3A0ECB6E63E}" sibTransId="{BFF4E207-E2D6-4D8D-B974-469DE6282C53}"/>
    <dgm:cxn modelId="{06D05184-47F0-4215-9D60-1A3F32A9D980}" type="presOf" srcId="{D19ACE57-EEC5-45AD-854E-89557986BDB2}" destId="{8A832833-4083-4A32-A7DA-7072EF26EB11}" srcOrd="0" destOrd="3" presId="urn:microsoft.com/office/officeart/2005/8/layout/process1"/>
    <dgm:cxn modelId="{C70967A3-F2C3-4B39-9BA5-A07B0366214C}" srcId="{BE4A6BDF-72FC-4273-BF24-077786DDB99C}" destId="{B31D35B1-8FD0-481D-A8F6-0AA9AAA3920E}" srcOrd="1" destOrd="0" parTransId="{D3CDE6AC-615A-4FE2-B481-55E70E2DB417}" sibTransId="{231AE1E8-72B5-4E16-B979-A9315003D694}"/>
    <dgm:cxn modelId="{167A592C-268D-4798-B05A-C933D09ACA4D}" type="presOf" srcId="{19366EE8-9CDB-42A7-9A30-2F9C3E9B964E}" destId="{4D0984ED-82C4-4E8D-A6CD-550527775295}" srcOrd="1" destOrd="0" presId="urn:microsoft.com/office/officeart/2005/8/layout/process1"/>
    <dgm:cxn modelId="{D0479DC5-2BB7-4F0C-AAF3-11DB34E59CCD}" srcId="{4D9222BF-B595-4C66-B265-043E50E2F02E}" destId="{BE4A6BDF-72FC-4273-BF24-077786DDB99C}" srcOrd="2" destOrd="0" parTransId="{3ED31067-9364-49C3-A8E2-C4422D83341C}" sibTransId="{19366EE8-9CDB-42A7-9A30-2F9C3E9B964E}"/>
    <dgm:cxn modelId="{4F7C941B-70C5-4CEC-B9BA-CCE6CB62E27E}" type="presOf" srcId="{DA7F51C7-3304-4382-93BB-7F141CA9FC57}" destId="{5FB406EC-6274-4BA0-907C-0C2FEE60A408}" srcOrd="0" destOrd="0" presId="urn:microsoft.com/office/officeart/2005/8/layout/process1"/>
    <dgm:cxn modelId="{0C311983-AB81-4EB5-8EFD-78AC96612C81}" srcId="{DA7F51C7-3304-4382-93BB-7F141CA9FC57}" destId="{9C518C63-EBB5-41ED-8F30-1C5F1AB27EF5}" srcOrd="2" destOrd="0" parTransId="{2E72EE87-466B-43EA-BBFA-7FD26BE3B8F3}" sibTransId="{B4E41575-64BB-4545-8C03-6A099D1E71E9}"/>
    <dgm:cxn modelId="{04CB0668-4911-41D4-B48F-42710CA13218}" type="presOf" srcId="{BE4A6BDF-72FC-4273-BF24-077786DDB99C}" destId="{8A832833-4083-4A32-A7DA-7072EF26EB11}" srcOrd="0" destOrd="0" presId="urn:microsoft.com/office/officeart/2005/8/layout/process1"/>
    <dgm:cxn modelId="{7C320906-B526-4EE6-B5D6-EF6481450BE1}" type="presOf" srcId="{B31D35B1-8FD0-481D-A8F6-0AA9AAA3920E}" destId="{8A832833-4083-4A32-A7DA-7072EF26EB11}" srcOrd="0" destOrd="2" presId="urn:microsoft.com/office/officeart/2005/8/layout/process1"/>
    <dgm:cxn modelId="{37F92930-94F0-44A1-8881-2C4CE440BBFF}" type="presOf" srcId="{C46C1BC5-C05A-4296-9EE1-CC23E582BC76}" destId="{D6517BB5-5D6D-4428-9414-15F55D8468FB}" srcOrd="0" destOrd="1" presId="urn:microsoft.com/office/officeart/2005/8/layout/process1"/>
    <dgm:cxn modelId="{DC91EE03-62B5-40E5-B795-E256B6719E8D}" type="presParOf" srcId="{B627C7A8-D57F-4210-AB42-635CF00EFF2B}" destId="{D6517BB5-5D6D-4428-9414-15F55D8468FB}" srcOrd="0" destOrd="0" presId="urn:microsoft.com/office/officeart/2005/8/layout/process1"/>
    <dgm:cxn modelId="{D17A492C-47B2-469F-834D-89F253613B43}" type="presParOf" srcId="{B627C7A8-D57F-4210-AB42-635CF00EFF2B}" destId="{FCCA1A36-FDF4-4C32-8FF5-1DB4BBD353E7}" srcOrd="1" destOrd="0" presId="urn:microsoft.com/office/officeart/2005/8/layout/process1"/>
    <dgm:cxn modelId="{348DDF29-9D0D-4AC0-A785-6F42A3AADD07}" type="presParOf" srcId="{FCCA1A36-FDF4-4C32-8FF5-1DB4BBD353E7}" destId="{E725D47F-845E-470B-A547-15F62A370CC8}" srcOrd="0" destOrd="0" presId="urn:microsoft.com/office/officeart/2005/8/layout/process1"/>
    <dgm:cxn modelId="{004F6B03-3F68-4239-9168-71228A4E08C1}" type="presParOf" srcId="{B627C7A8-D57F-4210-AB42-635CF00EFF2B}" destId="{5D370366-90DE-46CC-A24F-49F5BC3D793C}" srcOrd="2" destOrd="0" presId="urn:microsoft.com/office/officeart/2005/8/layout/process1"/>
    <dgm:cxn modelId="{2C92B23B-CA87-4AAA-AE9E-563A4D34F7EC}" type="presParOf" srcId="{B627C7A8-D57F-4210-AB42-635CF00EFF2B}" destId="{4F78D491-46E4-43E2-9194-99AB2BA53116}" srcOrd="3" destOrd="0" presId="urn:microsoft.com/office/officeart/2005/8/layout/process1"/>
    <dgm:cxn modelId="{C3DCFD16-9B0C-4FDD-BF46-53C2C4A1771C}" type="presParOf" srcId="{4F78D491-46E4-43E2-9194-99AB2BA53116}" destId="{6D218B74-C2FC-4354-BAA0-88876989FA33}" srcOrd="0" destOrd="0" presId="urn:microsoft.com/office/officeart/2005/8/layout/process1"/>
    <dgm:cxn modelId="{B61E904B-56BC-43D3-A371-F770A1F34C43}" type="presParOf" srcId="{B627C7A8-D57F-4210-AB42-635CF00EFF2B}" destId="{8A832833-4083-4A32-A7DA-7072EF26EB11}" srcOrd="4" destOrd="0" presId="urn:microsoft.com/office/officeart/2005/8/layout/process1"/>
    <dgm:cxn modelId="{5354983F-CBF6-4145-8ACA-86C96DC98B0A}" type="presParOf" srcId="{B627C7A8-D57F-4210-AB42-635CF00EFF2B}" destId="{96DEAF3E-2EEB-4669-94B1-AC534D37564B}" srcOrd="5" destOrd="0" presId="urn:microsoft.com/office/officeart/2005/8/layout/process1"/>
    <dgm:cxn modelId="{E990F366-C124-44F4-BCC3-33BF0A9F8F74}" type="presParOf" srcId="{96DEAF3E-2EEB-4669-94B1-AC534D37564B}" destId="{4D0984ED-82C4-4E8D-A6CD-550527775295}" srcOrd="0" destOrd="0" presId="urn:microsoft.com/office/officeart/2005/8/layout/process1"/>
    <dgm:cxn modelId="{298A759C-FAE5-4202-8FBD-FC90DA4669EB}" type="presParOf" srcId="{B627C7A8-D57F-4210-AB42-635CF00EFF2B}" destId="{5FB406EC-6274-4BA0-907C-0C2FEE60A408}"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FA293B3-9655-4A38-BD9B-4C29414A19CC}" type="datetimeFigureOut">
              <a:rPr lang="en-US" smtClean="0"/>
              <a:t>10/3/2018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FCF4CEB-D92F-42AF-BC07-0468D34750AE}" type="slidenum">
              <a:rPr lang="en-US" smtClean="0"/>
              <a:t>‹#›</a:t>
            </a:fld>
            <a:endParaRPr lang="en-US"/>
          </a:p>
        </p:txBody>
      </p:sp>
    </p:spTree>
    <p:extLst>
      <p:ext uri="{BB962C8B-B14F-4D97-AF65-F5344CB8AC3E}">
        <p14:creationId xmlns:p14="http://schemas.microsoft.com/office/powerpoint/2010/main" val="3829094025"/>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9.31408" units="1/cm"/>
          <inkml:channelProperty channel="Y" name="resolution" value="49.23077" units="1/cm"/>
          <inkml:channelProperty channel="T" name="resolution" value="1" units="1/dev"/>
        </inkml:channelProperties>
      </inkml:inkSource>
      <inkml:timestamp xml:id="ts0" timeString="2018-09-19T14:33:47.719"/>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9B71A5B5-72EE-4260-8FBD-C8F2E023E8FA}" emma:medium="tactile" emma:mode="ink">
          <msink:context xmlns:msink="http://schemas.microsoft.com/ink/2010/main" type="writingRegion" rotatedBoundingBox="4753,4317 4768,4317 4768,4332 4753,4332"/>
        </emma:interpretation>
      </emma:emma>
    </inkml:annotationXML>
    <inkml:traceGroup>
      <inkml:annotationXML>
        <emma:emma xmlns:emma="http://www.w3.org/2003/04/emma" version="1.0">
          <emma:interpretation id="{3632759D-328E-4377-B22F-861DAA567F22}" emma:medium="tactile" emma:mode="ink">
            <msink:context xmlns:msink="http://schemas.microsoft.com/ink/2010/main" type="paragraph" rotatedBoundingBox="4753,4317 4768,4317 4768,4332 4753,4332" alignmentLevel="1"/>
          </emma:interpretation>
        </emma:emma>
      </inkml:annotationXML>
      <inkml:traceGroup>
        <inkml:annotationXML>
          <emma:emma xmlns:emma="http://www.w3.org/2003/04/emma" version="1.0">
            <emma:interpretation id="{DBC4F515-0594-430A-9C8D-2301CE6C4182}" emma:medium="tactile" emma:mode="ink">
              <msink:context xmlns:msink="http://schemas.microsoft.com/ink/2010/main" type="line" rotatedBoundingBox="4753,4317 4768,4317 4768,4332 4753,4332"/>
            </emma:interpretation>
          </emma:emma>
        </inkml:annotationXML>
        <inkml:traceGroup>
          <inkml:annotationXML>
            <emma:emma xmlns:emma="http://www.w3.org/2003/04/emma" version="1.0">
              <emma:interpretation id="{CEA48686-A803-4E5C-B5D4-45F27DE46716}" emma:medium="tactile" emma:mode="ink">
                <msink:context xmlns:msink="http://schemas.microsoft.com/ink/2010/main" type="inkWord" rotatedBoundingBox="4753,4317 4768,4317 4768,4332 4753,4332"/>
              </emma:interpretation>
              <emma:one-of disjunction-type="recognition" id="oneOf0">
                <emma:interpretation id="interp0" emma:lang="" emma:confidence="0">
                  <emma:literal>.</emma:literal>
                </emma:interpretation>
                <emma:interpretation id="interp1" emma:lang="" emma:confidence="0">
                  <emma:literal>v</emma:literal>
                </emma:interpretation>
                <emma:interpretation id="interp2" emma:lang="" emma:confidence="0">
                  <emma:literal>}</emma:literal>
                </emma:interpretation>
                <emma:interpretation id="interp3" emma:lang="" emma:confidence="0">
                  <emma:literal>w</emma:literal>
                </emma:interpretation>
                <emma:interpretation id="interp4" emma:lang="" emma:confidence="0">
                  <emma:literal>3</emma:literal>
                </emma:interpretation>
              </emma:one-of>
            </emma:emma>
          </inkml:annotationXML>
          <inkml:trace contextRef="#ctx0" brushRef="#br0">0 0 0</inkml:trace>
        </inkml:traceGroup>
      </inkml:traceGroup>
    </inkml:traceGroup>
  </inkml:traceGroup>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E75F74-EC46-4042-B019-0708D976CA5D}"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F109B5-C373-42FA-A5C6-BD33C3AAD6E7}" type="slidenum">
              <a:rPr lang="en-US" smtClean="0"/>
              <a:t>‹#›</a:t>
            </a:fld>
            <a:endParaRPr lang="en-US"/>
          </a:p>
        </p:txBody>
      </p:sp>
    </p:spTree>
    <p:extLst>
      <p:ext uri="{BB962C8B-B14F-4D97-AF65-F5344CB8AC3E}">
        <p14:creationId xmlns:p14="http://schemas.microsoft.com/office/powerpoint/2010/main" val="3809123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E75F74-EC46-4042-B019-0708D976CA5D}"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F109B5-C373-42FA-A5C6-BD33C3AAD6E7}" type="slidenum">
              <a:rPr lang="en-US" smtClean="0"/>
              <a:t>‹#›</a:t>
            </a:fld>
            <a:endParaRPr lang="en-US"/>
          </a:p>
        </p:txBody>
      </p:sp>
    </p:spTree>
    <p:extLst>
      <p:ext uri="{BB962C8B-B14F-4D97-AF65-F5344CB8AC3E}">
        <p14:creationId xmlns:p14="http://schemas.microsoft.com/office/powerpoint/2010/main" val="1380025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E75F74-EC46-4042-B019-0708D976CA5D}"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F109B5-C373-42FA-A5C6-BD33C3AAD6E7}" type="slidenum">
              <a:rPr lang="en-US" smtClean="0"/>
              <a:t>‹#›</a:t>
            </a:fld>
            <a:endParaRPr lang="en-US"/>
          </a:p>
        </p:txBody>
      </p:sp>
    </p:spTree>
    <p:extLst>
      <p:ext uri="{BB962C8B-B14F-4D97-AF65-F5344CB8AC3E}">
        <p14:creationId xmlns:p14="http://schemas.microsoft.com/office/powerpoint/2010/main" val="918239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E75F74-EC46-4042-B019-0708D976CA5D}"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F109B5-C373-42FA-A5C6-BD33C3AAD6E7}" type="slidenum">
              <a:rPr lang="en-US" smtClean="0"/>
              <a:t>‹#›</a:t>
            </a:fld>
            <a:endParaRPr lang="en-US"/>
          </a:p>
        </p:txBody>
      </p:sp>
    </p:spTree>
    <p:extLst>
      <p:ext uri="{BB962C8B-B14F-4D97-AF65-F5344CB8AC3E}">
        <p14:creationId xmlns:p14="http://schemas.microsoft.com/office/powerpoint/2010/main" val="146468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7E75F74-EC46-4042-B019-0708D976CA5D}"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F109B5-C373-42FA-A5C6-BD33C3AAD6E7}" type="slidenum">
              <a:rPr lang="en-US" smtClean="0"/>
              <a:t>‹#›</a:t>
            </a:fld>
            <a:endParaRPr lang="en-US"/>
          </a:p>
        </p:txBody>
      </p:sp>
    </p:spTree>
    <p:extLst>
      <p:ext uri="{BB962C8B-B14F-4D97-AF65-F5344CB8AC3E}">
        <p14:creationId xmlns:p14="http://schemas.microsoft.com/office/powerpoint/2010/main" val="3959601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E75F74-EC46-4042-B019-0708D976CA5D}" type="datetimeFigureOut">
              <a:rPr lang="en-US" smtClean="0"/>
              <a:t>10/3/2018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F109B5-C373-42FA-A5C6-BD33C3AAD6E7}" type="slidenum">
              <a:rPr lang="en-US" smtClean="0"/>
              <a:t>‹#›</a:t>
            </a:fld>
            <a:endParaRPr lang="en-US"/>
          </a:p>
        </p:txBody>
      </p:sp>
    </p:spTree>
    <p:extLst>
      <p:ext uri="{BB962C8B-B14F-4D97-AF65-F5344CB8AC3E}">
        <p14:creationId xmlns:p14="http://schemas.microsoft.com/office/powerpoint/2010/main" val="4061565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E75F74-EC46-4042-B019-0708D976CA5D}" type="datetimeFigureOut">
              <a:rPr lang="en-US" smtClean="0"/>
              <a:t>10/3/2018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F109B5-C373-42FA-A5C6-BD33C3AAD6E7}" type="slidenum">
              <a:rPr lang="en-US" smtClean="0"/>
              <a:t>‹#›</a:t>
            </a:fld>
            <a:endParaRPr lang="en-US"/>
          </a:p>
        </p:txBody>
      </p:sp>
    </p:spTree>
    <p:extLst>
      <p:ext uri="{BB962C8B-B14F-4D97-AF65-F5344CB8AC3E}">
        <p14:creationId xmlns:p14="http://schemas.microsoft.com/office/powerpoint/2010/main" val="817584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E75F74-EC46-4042-B019-0708D976CA5D}" type="datetimeFigureOut">
              <a:rPr lang="en-US" smtClean="0"/>
              <a:t>10/3/2018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F109B5-C373-42FA-A5C6-BD33C3AAD6E7}" type="slidenum">
              <a:rPr lang="en-US" smtClean="0"/>
              <a:t>‹#›</a:t>
            </a:fld>
            <a:endParaRPr lang="en-US"/>
          </a:p>
        </p:txBody>
      </p:sp>
    </p:spTree>
    <p:extLst>
      <p:ext uri="{BB962C8B-B14F-4D97-AF65-F5344CB8AC3E}">
        <p14:creationId xmlns:p14="http://schemas.microsoft.com/office/powerpoint/2010/main" val="453683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E75F74-EC46-4042-B019-0708D976CA5D}" type="datetimeFigureOut">
              <a:rPr lang="en-US" smtClean="0"/>
              <a:t>10/3/2018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F109B5-C373-42FA-A5C6-BD33C3AAD6E7}" type="slidenum">
              <a:rPr lang="en-US" smtClean="0"/>
              <a:t>‹#›</a:t>
            </a:fld>
            <a:endParaRPr lang="en-US"/>
          </a:p>
        </p:txBody>
      </p:sp>
    </p:spTree>
    <p:extLst>
      <p:ext uri="{BB962C8B-B14F-4D97-AF65-F5344CB8AC3E}">
        <p14:creationId xmlns:p14="http://schemas.microsoft.com/office/powerpoint/2010/main" val="3596685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7E75F74-EC46-4042-B019-0708D976CA5D}" type="datetimeFigureOut">
              <a:rPr lang="en-US" smtClean="0"/>
              <a:t>10/3/2018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F109B5-C373-42FA-A5C6-BD33C3AAD6E7}" type="slidenum">
              <a:rPr lang="en-US" smtClean="0"/>
              <a:t>‹#›</a:t>
            </a:fld>
            <a:endParaRPr lang="en-US"/>
          </a:p>
        </p:txBody>
      </p:sp>
    </p:spTree>
    <p:extLst>
      <p:ext uri="{BB962C8B-B14F-4D97-AF65-F5344CB8AC3E}">
        <p14:creationId xmlns:p14="http://schemas.microsoft.com/office/powerpoint/2010/main" val="4013934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7E75F74-EC46-4042-B019-0708D976CA5D}" type="datetimeFigureOut">
              <a:rPr lang="en-US" smtClean="0"/>
              <a:t>10/3/2018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F109B5-C373-42FA-A5C6-BD33C3AAD6E7}" type="slidenum">
              <a:rPr lang="en-US" smtClean="0"/>
              <a:t>‹#›</a:t>
            </a:fld>
            <a:endParaRPr lang="en-US"/>
          </a:p>
        </p:txBody>
      </p:sp>
    </p:spTree>
    <p:extLst>
      <p:ext uri="{BB962C8B-B14F-4D97-AF65-F5344CB8AC3E}">
        <p14:creationId xmlns:p14="http://schemas.microsoft.com/office/powerpoint/2010/main" val="1999291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E75F74-EC46-4042-B019-0708D976CA5D}" type="datetimeFigureOut">
              <a:rPr lang="en-US" smtClean="0"/>
              <a:t>10/3/2018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F109B5-C373-42FA-A5C6-BD33C3AAD6E7}" type="slidenum">
              <a:rPr lang="en-US" smtClean="0"/>
              <a:t>‹#›</a:t>
            </a:fld>
            <a:endParaRPr lang="en-US"/>
          </a:p>
        </p:txBody>
      </p:sp>
    </p:spTree>
    <p:extLst>
      <p:ext uri="{BB962C8B-B14F-4D97-AF65-F5344CB8AC3E}">
        <p14:creationId xmlns:p14="http://schemas.microsoft.com/office/powerpoint/2010/main" val="428729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cu.edu/psc/policies/psc-procedural-statement-sensitive-expense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cu.edu/psc/forms/official-function"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FS-Compliance@ucdenver.edu" TargetMode="Externa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cu.edu/ope/aps/4027"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mailto:PCGC@ucdenver.edu" TargetMode="External"/><Relationship Id="rId4" Type="http://schemas.openxmlformats.org/officeDocument/2006/relationships/hyperlink" Target="https://www.cu.edu/psc/psc-procedural-statement-gift-cards"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cu.edu/psc/commodity-listin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cu.edu/psc/commodity-listin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cu.edu/psc/procedures/after-fact-purchases"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33.xml.rels><?xml version="1.0" encoding="UTF-8" standalone="yes"?>
<Relationships xmlns="http://schemas.openxmlformats.org/package/2006/relationships"><Relationship Id="rId3" Type="http://schemas.openxmlformats.org/officeDocument/2006/relationships/hyperlink" Target="mailto:FS-Compliance@ucdenver.edu" TargetMode="External"/><Relationship Id="rId2" Type="http://schemas.openxmlformats.org/officeDocument/2006/relationships/hyperlink" Target="mailto:caroline.kirkwood@ucdenver.edu"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cgc@ucdenver.edu"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wmf"/><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customXml" Target="../ink/ink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u.edu/download/file/fid/14141" TargetMode="External"/><Relationship Id="rId2" Type="http://schemas.openxmlformats.org/officeDocument/2006/relationships/hyperlink" Target="https://www.cu.edu/download/file/fid/14144"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88923" y="2063030"/>
            <a:ext cx="7772400" cy="1543051"/>
          </a:xfrm>
        </p:spPr>
        <p:txBody>
          <a:bodyPr>
            <a:noAutofit/>
          </a:bodyPr>
          <a:lstStyle/>
          <a:p>
            <a:r>
              <a:rPr lang="en-US" sz="6600" b="1" dirty="0" smtClean="0"/>
              <a:t>Fiscal Responsibility &amp; Procurement Training</a:t>
            </a:r>
            <a:endParaRPr lang="en-US" sz="6600" b="1" dirty="0"/>
          </a:p>
        </p:txBody>
      </p:sp>
      <p:sp>
        <p:nvSpPr>
          <p:cNvPr id="3" name="Subtitle 2"/>
          <p:cNvSpPr>
            <a:spLocks noGrp="1"/>
          </p:cNvSpPr>
          <p:nvPr>
            <p:ph type="subTitle" idx="1"/>
          </p:nvPr>
        </p:nvSpPr>
        <p:spPr>
          <a:xfrm>
            <a:off x="1540701" y="3783064"/>
            <a:ext cx="9068844" cy="876823"/>
          </a:xfrm>
        </p:spPr>
        <p:txBody>
          <a:bodyPr>
            <a:normAutofit/>
          </a:bodyPr>
          <a:lstStyle/>
          <a:p>
            <a:r>
              <a:rPr lang="en-US" dirty="0" smtClean="0">
                <a:solidFill>
                  <a:schemeClr val="tx1"/>
                </a:solidFill>
              </a:rPr>
              <a:t>Financial Services – Finance</a:t>
            </a:r>
          </a:p>
          <a:p>
            <a:r>
              <a:rPr lang="en-US" dirty="0" smtClean="0"/>
              <a:t>Compliance Unit</a:t>
            </a:r>
            <a:endParaRPr lang="en-US" dirty="0" smtClean="0">
              <a:solidFill>
                <a:schemeClr val="tx1"/>
              </a:solidFill>
            </a:endParaRPr>
          </a:p>
        </p:txBody>
      </p:sp>
      <p:pic>
        <p:nvPicPr>
          <p:cNvPr id="5" name="Picture 4" descr="cid:B452159F-A69F-4DB6-88B3-6D555AF17B58"/>
          <p:cNvPicPr/>
          <p:nvPr/>
        </p:nvPicPr>
        <p:blipFill>
          <a:blip r:embed="rId2">
            <a:extLst>
              <a:ext uri="{28A0092B-C50C-407E-A947-70E740481C1C}">
                <a14:useLocalDpi xmlns:a14="http://schemas.microsoft.com/office/drawing/2010/main" val="0"/>
              </a:ext>
            </a:extLst>
          </a:blip>
          <a:srcRect/>
          <a:stretch>
            <a:fillRect/>
          </a:stretch>
        </p:blipFill>
        <p:spPr bwMode="auto">
          <a:xfrm>
            <a:off x="838200" y="6258012"/>
            <a:ext cx="2895600" cy="409575"/>
          </a:xfrm>
          <a:prstGeom prst="rect">
            <a:avLst/>
          </a:prstGeom>
          <a:noFill/>
          <a:ln>
            <a:noFill/>
          </a:ln>
        </p:spPr>
      </p:pic>
      <p:sp>
        <p:nvSpPr>
          <p:cNvPr id="6" name="TextBox 5"/>
          <p:cNvSpPr txBox="1"/>
          <p:nvPr/>
        </p:nvSpPr>
        <p:spPr>
          <a:xfrm>
            <a:off x="9111641" y="6205058"/>
            <a:ext cx="2242159" cy="523220"/>
          </a:xfrm>
          <a:prstGeom prst="rect">
            <a:avLst/>
          </a:prstGeom>
          <a:noFill/>
        </p:spPr>
        <p:txBody>
          <a:bodyPr wrap="square" rtlCol="0">
            <a:spAutoFit/>
          </a:bodyPr>
          <a:lstStyle/>
          <a:p>
            <a:pPr algn="r"/>
            <a:r>
              <a:rPr lang="en-US" sz="1400" dirty="0" smtClean="0"/>
              <a:t>Student Affairs Training 9.21.18</a:t>
            </a:r>
            <a:endParaRPr lang="en-US" sz="1400" dirty="0"/>
          </a:p>
        </p:txBody>
      </p:sp>
    </p:spTree>
    <p:extLst>
      <p:ext uri="{BB962C8B-B14F-4D97-AF65-F5344CB8AC3E}">
        <p14:creationId xmlns:p14="http://schemas.microsoft.com/office/powerpoint/2010/main" val="330353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835" y="991426"/>
            <a:ext cx="10515600" cy="1325563"/>
          </a:xfrm>
        </p:spPr>
        <p:txBody>
          <a:bodyPr>
            <a:normAutofit/>
          </a:bodyPr>
          <a:lstStyle/>
          <a:p>
            <a:pPr algn="ctr"/>
            <a:r>
              <a:rPr lang="en-US" sz="6000" b="1" dirty="0" smtClean="0"/>
              <a:t>Procurement </a:t>
            </a:r>
            <a:endParaRPr lang="en-US" sz="6000" b="1" dirty="0"/>
          </a:p>
        </p:txBody>
      </p:sp>
      <p:pic>
        <p:nvPicPr>
          <p:cNvPr id="4" name="Picture 3" descr="cid:B452159F-A69F-4DB6-88B3-6D555AF17B58"/>
          <p:cNvPicPr/>
          <p:nvPr/>
        </p:nvPicPr>
        <p:blipFill>
          <a:blip r:embed="rId2">
            <a:extLst>
              <a:ext uri="{28A0092B-C50C-407E-A947-70E740481C1C}">
                <a14:useLocalDpi xmlns:a14="http://schemas.microsoft.com/office/drawing/2010/main" val="0"/>
              </a:ext>
            </a:extLst>
          </a:blip>
          <a:srcRect/>
          <a:stretch>
            <a:fillRect/>
          </a:stretch>
        </p:blipFill>
        <p:spPr bwMode="auto">
          <a:xfrm>
            <a:off x="838200" y="6258012"/>
            <a:ext cx="2895600" cy="409575"/>
          </a:xfrm>
          <a:prstGeom prst="rect">
            <a:avLst/>
          </a:prstGeom>
          <a:noFill/>
          <a:ln>
            <a:noFill/>
          </a:ln>
        </p:spPr>
      </p:pic>
      <p:sp>
        <p:nvSpPr>
          <p:cNvPr id="5" name="TextBox 4"/>
          <p:cNvSpPr txBox="1"/>
          <p:nvPr/>
        </p:nvSpPr>
        <p:spPr>
          <a:xfrm>
            <a:off x="9111641" y="6205058"/>
            <a:ext cx="2242159" cy="523220"/>
          </a:xfrm>
          <a:prstGeom prst="rect">
            <a:avLst/>
          </a:prstGeom>
          <a:noFill/>
        </p:spPr>
        <p:txBody>
          <a:bodyPr wrap="square" rtlCol="0">
            <a:spAutoFit/>
          </a:bodyPr>
          <a:lstStyle/>
          <a:p>
            <a:pPr algn="r"/>
            <a:r>
              <a:rPr lang="en-US" sz="1400" dirty="0" smtClean="0"/>
              <a:t>Student Affairs Training 9.21.18</a:t>
            </a:r>
            <a:endParaRPr lang="en-US" sz="1400" dirty="0"/>
          </a:p>
        </p:txBody>
      </p:sp>
      <p:pic>
        <p:nvPicPr>
          <p:cNvPr id="6" name="Picture 5"/>
          <p:cNvPicPr>
            <a:picLocks noChangeAspect="1"/>
          </p:cNvPicPr>
          <p:nvPr/>
        </p:nvPicPr>
        <p:blipFill>
          <a:blip r:embed="rId3"/>
          <a:stretch>
            <a:fillRect/>
          </a:stretch>
        </p:blipFill>
        <p:spPr>
          <a:xfrm>
            <a:off x="2497573" y="2717234"/>
            <a:ext cx="2945997" cy="2321752"/>
          </a:xfrm>
          <a:prstGeom prst="rect">
            <a:avLst/>
          </a:prstGeom>
        </p:spPr>
      </p:pic>
      <p:pic>
        <p:nvPicPr>
          <p:cNvPr id="7" name="Picture 6"/>
          <p:cNvPicPr>
            <a:picLocks noChangeAspect="1"/>
          </p:cNvPicPr>
          <p:nvPr/>
        </p:nvPicPr>
        <p:blipFill>
          <a:blip r:embed="rId4"/>
          <a:stretch>
            <a:fillRect/>
          </a:stretch>
        </p:blipFill>
        <p:spPr>
          <a:xfrm>
            <a:off x="6341822" y="2680570"/>
            <a:ext cx="2936895" cy="2358416"/>
          </a:xfrm>
          <a:prstGeom prst="rect">
            <a:avLst/>
          </a:prstGeom>
        </p:spPr>
      </p:pic>
    </p:spTree>
    <p:extLst>
      <p:ext uri="{BB962C8B-B14F-4D97-AF65-F5344CB8AC3E}">
        <p14:creationId xmlns:p14="http://schemas.microsoft.com/office/powerpoint/2010/main" val="26949277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1926"/>
            <a:ext cx="10515600" cy="1029566"/>
          </a:xfrm>
        </p:spPr>
        <p:txBody>
          <a:bodyPr/>
          <a:lstStyle/>
          <a:p>
            <a:pPr algn="ctr"/>
            <a:r>
              <a:rPr lang="en-US" b="1" dirty="0" smtClean="0"/>
              <a:t>Procurement Code of Ethics</a:t>
            </a:r>
            <a:endParaRPr lang="en-US" b="1" dirty="0"/>
          </a:p>
        </p:txBody>
      </p:sp>
      <p:sp>
        <p:nvSpPr>
          <p:cNvPr id="3" name="Content Placeholder 2"/>
          <p:cNvSpPr>
            <a:spLocks noGrp="1"/>
          </p:cNvSpPr>
          <p:nvPr>
            <p:ph idx="1"/>
          </p:nvPr>
        </p:nvSpPr>
        <p:spPr>
          <a:xfrm>
            <a:off x="838200" y="1191492"/>
            <a:ext cx="10515600" cy="5394035"/>
          </a:xfrm>
        </p:spPr>
        <p:txBody>
          <a:bodyPr>
            <a:normAutofit fontScale="55000" lnSpcReduction="20000"/>
          </a:bodyPr>
          <a:lstStyle/>
          <a:p>
            <a:r>
              <a:rPr lang="en-US" sz="3300" dirty="0" smtClean="0"/>
              <a:t>Avoid </a:t>
            </a:r>
            <a:r>
              <a:rPr lang="en-US" sz="3300" dirty="0"/>
              <a:t>the intent and appearance of unethical or compromising practice in relationships, actions, and communications;</a:t>
            </a:r>
          </a:p>
          <a:p>
            <a:r>
              <a:rPr lang="en-US" sz="3300" dirty="0"/>
              <a:t>Demonstrate loyalty to the University </a:t>
            </a:r>
            <a:r>
              <a:rPr lang="en-US" sz="3300" dirty="0" smtClean="0"/>
              <a:t>by </a:t>
            </a:r>
            <a:r>
              <a:rPr lang="en-US" sz="3300" dirty="0"/>
              <a:t>diligently following all lawful instructions while </a:t>
            </a:r>
            <a:r>
              <a:rPr lang="en-US" sz="3300" b="1" dirty="0"/>
              <a:t>using professional judgment, reasonable care, and exercising only the authority granted</a:t>
            </a:r>
            <a:r>
              <a:rPr lang="en-US" sz="3300" dirty="0"/>
              <a:t>;</a:t>
            </a:r>
          </a:p>
          <a:p>
            <a:r>
              <a:rPr lang="en-US" sz="3300" dirty="0"/>
              <a:t>Conduct all purchasing activities in </a:t>
            </a:r>
            <a:r>
              <a:rPr lang="en-US" sz="3300" b="1" dirty="0"/>
              <a:t>accordance with the laws</a:t>
            </a:r>
            <a:r>
              <a:rPr lang="en-US" sz="3300" dirty="0"/>
              <a:t>, while remaining alert to and advising the University </a:t>
            </a:r>
            <a:r>
              <a:rPr lang="en-US" sz="3300" dirty="0" smtClean="0"/>
              <a:t>regarding </a:t>
            </a:r>
            <a:r>
              <a:rPr lang="en-US" sz="3300" dirty="0"/>
              <a:t>the legal ramifications of the purchasing decisions;</a:t>
            </a:r>
          </a:p>
          <a:p>
            <a:r>
              <a:rPr lang="en-US" sz="3300" dirty="0"/>
              <a:t>Refrain from any private or professional activity that would create a conflict between personal interests and the interests of the University </a:t>
            </a:r>
            <a:endParaRPr lang="en-US" sz="3300" dirty="0" smtClean="0"/>
          </a:p>
          <a:p>
            <a:r>
              <a:rPr lang="en-US" sz="3300" dirty="0" smtClean="0"/>
              <a:t>Identify </a:t>
            </a:r>
            <a:r>
              <a:rPr lang="en-US" sz="3300" dirty="0"/>
              <a:t>and strive to eliminate participation of any individual in operational situations where a </a:t>
            </a:r>
            <a:r>
              <a:rPr lang="en-US" sz="3300" b="1" dirty="0"/>
              <a:t>conflict of interest</a:t>
            </a:r>
            <a:r>
              <a:rPr lang="en-US" sz="3300" dirty="0"/>
              <a:t> may be involved;</a:t>
            </a:r>
          </a:p>
          <a:p>
            <a:r>
              <a:rPr lang="en-US" sz="3300" dirty="0"/>
              <a:t>Never solicit or accept money, loans, credits, or prejudicial discounts, and </a:t>
            </a:r>
            <a:r>
              <a:rPr lang="en-US" sz="3300" b="1" dirty="0"/>
              <a:t>avoid the acceptance of gifts, entertainment, favors, or services </a:t>
            </a:r>
            <a:r>
              <a:rPr lang="en-US" sz="3300" dirty="0"/>
              <a:t>from present or potential suppliers which might influence or appear to influence purchasing decisions;</a:t>
            </a:r>
          </a:p>
          <a:p>
            <a:r>
              <a:rPr lang="en-US" sz="3300" dirty="0"/>
              <a:t>Promote positive supplier relationships through impartiality in all phases of the purchasing cycle;</a:t>
            </a:r>
          </a:p>
          <a:p>
            <a:r>
              <a:rPr lang="en-US" sz="3300" dirty="0"/>
              <a:t>Display the highest ideals of honor and integrity in all public and personal relationships in order to merit the respect and inspire the confidence of the public being served;</a:t>
            </a:r>
          </a:p>
          <a:p>
            <a:r>
              <a:rPr lang="en-US" sz="3300" dirty="0"/>
              <a:t>Provide an environment where all business concerns, large or small, majority- or minority-owned, are afforded an equal opportunity to compete for University of Colorado business; and,</a:t>
            </a:r>
          </a:p>
          <a:p>
            <a:r>
              <a:rPr lang="en-US" sz="3300" dirty="0"/>
              <a:t>Enhance the proficiency and stature of the purchasing profession by adhering to the highest standards of ethical behavior.</a:t>
            </a:r>
          </a:p>
          <a:p>
            <a:pPr marL="0" indent="0">
              <a:buNone/>
            </a:pPr>
            <a:endParaRPr lang="en-US" dirty="0"/>
          </a:p>
        </p:txBody>
      </p:sp>
    </p:spTree>
    <p:extLst>
      <p:ext uri="{BB962C8B-B14F-4D97-AF65-F5344CB8AC3E}">
        <p14:creationId xmlns:p14="http://schemas.microsoft.com/office/powerpoint/2010/main" val="40277917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12914"/>
          </a:xfrm>
        </p:spPr>
        <p:txBody>
          <a:bodyPr/>
          <a:lstStyle/>
          <a:p>
            <a:pPr algn="ctr"/>
            <a:r>
              <a:rPr lang="en-US" b="1" dirty="0" smtClean="0"/>
              <a:t>Sensitive Expenses</a:t>
            </a:r>
            <a:endParaRPr lang="en-US" b="1" dirty="0"/>
          </a:p>
        </p:txBody>
      </p:sp>
      <p:sp>
        <p:nvSpPr>
          <p:cNvPr id="3" name="Content Placeholder 2"/>
          <p:cNvSpPr>
            <a:spLocks noGrp="1"/>
          </p:cNvSpPr>
          <p:nvPr>
            <p:ph idx="1"/>
          </p:nvPr>
        </p:nvSpPr>
        <p:spPr>
          <a:xfrm>
            <a:off x="838200" y="1378040"/>
            <a:ext cx="10515600" cy="4672031"/>
          </a:xfrm>
        </p:spPr>
        <p:txBody>
          <a:bodyPr>
            <a:normAutofit fontScale="85000" lnSpcReduction="20000"/>
          </a:bodyPr>
          <a:lstStyle/>
          <a:p>
            <a:pPr>
              <a:lnSpc>
                <a:spcPct val="100000"/>
              </a:lnSpc>
            </a:pPr>
            <a:r>
              <a:rPr lang="en-US" altLang="en-US" sz="3000" dirty="0" smtClean="0"/>
              <a:t>Sensitive expenses must meet the Tests of Propriety.</a:t>
            </a:r>
          </a:p>
          <a:p>
            <a:pPr>
              <a:lnSpc>
                <a:spcPct val="100000"/>
              </a:lnSpc>
            </a:pPr>
            <a:r>
              <a:rPr lang="en-US" altLang="en-US" sz="3000" dirty="0" smtClean="0"/>
              <a:t>Sensitive Expenses include but are not limited to:</a:t>
            </a:r>
          </a:p>
          <a:p>
            <a:pPr lvl="1">
              <a:lnSpc>
                <a:spcPct val="100000"/>
              </a:lnSpc>
            </a:pPr>
            <a:r>
              <a:rPr lang="en-US" altLang="en-US" dirty="0" smtClean="0"/>
              <a:t>Beverage service </a:t>
            </a:r>
          </a:p>
          <a:p>
            <a:pPr lvl="1">
              <a:lnSpc>
                <a:spcPct val="100000"/>
              </a:lnSpc>
            </a:pPr>
            <a:r>
              <a:rPr lang="en-US" altLang="en-US" dirty="0" smtClean="0"/>
              <a:t>Consumables for personal consumption</a:t>
            </a:r>
          </a:p>
          <a:p>
            <a:pPr lvl="1">
              <a:lnSpc>
                <a:spcPct val="100000"/>
              </a:lnSpc>
            </a:pPr>
            <a:r>
              <a:rPr lang="en-US" altLang="en-US" dirty="0" smtClean="0"/>
              <a:t>Flowers - allowed for official functions</a:t>
            </a:r>
          </a:p>
          <a:p>
            <a:pPr lvl="1">
              <a:lnSpc>
                <a:spcPct val="100000"/>
              </a:lnSpc>
            </a:pPr>
            <a:r>
              <a:rPr lang="en-US" altLang="en-US" dirty="0" smtClean="0"/>
              <a:t>Donor Cultivation and Fundraising </a:t>
            </a:r>
          </a:p>
          <a:p>
            <a:pPr lvl="1">
              <a:lnSpc>
                <a:spcPct val="100000"/>
              </a:lnSpc>
            </a:pPr>
            <a:r>
              <a:rPr lang="en-US" altLang="en-US" dirty="0" smtClean="0"/>
              <a:t>Donations &amp; Sponsorships</a:t>
            </a:r>
          </a:p>
          <a:p>
            <a:pPr lvl="1">
              <a:lnSpc>
                <a:spcPct val="100000"/>
              </a:lnSpc>
            </a:pPr>
            <a:r>
              <a:rPr lang="en-US" altLang="en-US" dirty="0" smtClean="0"/>
              <a:t>Food</a:t>
            </a:r>
          </a:p>
          <a:p>
            <a:pPr lvl="1">
              <a:lnSpc>
                <a:spcPct val="100000"/>
              </a:lnSpc>
            </a:pPr>
            <a:r>
              <a:rPr lang="en-US" altLang="en-US" dirty="0" smtClean="0"/>
              <a:t>Alcohol </a:t>
            </a:r>
          </a:p>
          <a:p>
            <a:pPr lvl="1">
              <a:lnSpc>
                <a:spcPct val="100000"/>
              </a:lnSpc>
            </a:pPr>
            <a:r>
              <a:rPr lang="en-US" altLang="en-US" dirty="0" smtClean="0"/>
              <a:t>Official functions</a:t>
            </a:r>
          </a:p>
          <a:p>
            <a:pPr lvl="1">
              <a:lnSpc>
                <a:spcPct val="100000"/>
              </a:lnSpc>
            </a:pPr>
            <a:r>
              <a:rPr lang="en-US" altLang="en-US" dirty="0" smtClean="0"/>
              <a:t>Entertainment activities</a:t>
            </a:r>
          </a:p>
          <a:p>
            <a:pPr>
              <a:lnSpc>
                <a:spcPct val="100000"/>
              </a:lnSpc>
            </a:pPr>
            <a:r>
              <a:rPr lang="en-US" altLang="en-US" sz="3000" dirty="0" smtClean="0"/>
              <a:t>Refer to </a:t>
            </a:r>
            <a:r>
              <a:rPr lang="en-US" altLang="en-US" sz="3000" dirty="0" smtClean="0">
                <a:hlinkClick r:id="rId2"/>
              </a:rPr>
              <a:t>https://www.cu.edu/psc/policies/psc-procedural-statement-sensitive-expenses</a:t>
            </a:r>
            <a:r>
              <a:rPr lang="en-US" altLang="en-US" sz="3000" dirty="0" smtClean="0"/>
              <a:t> for full policy details.</a:t>
            </a:r>
          </a:p>
          <a:p>
            <a:endParaRPr lang="en-US" dirty="0"/>
          </a:p>
        </p:txBody>
      </p:sp>
      <p:pic>
        <p:nvPicPr>
          <p:cNvPr id="4" name="Picture 3" descr="cid:B452159F-A69F-4DB6-88B3-6D555AF17B58"/>
          <p:cNvPicPr/>
          <p:nvPr/>
        </p:nvPicPr>
        <p:blipFill>
          <a:blip r:embed="rId3">
            <a:extLst>
              <a:ext uri="{28A0092B-C50C-407E-A947-70E740481C1C}">
                <a14:useLocalDpi xmlns:a14="http://schemas.microsoft.com/office/drawing/2010/main" val="0"/>
              </a:ext>
            </a:extLst>
          </a:blip>
          <a:srcRect/>
          <a:stretch>
            <a:fillRect/>
          </a:stretch>
        </p:blipFill>
        <p:spPr bwMode="auto">
          <a:xfrm>
            <a:off x="838200" y="6258012"/>
            <a:ext cx="2895600" cy="409575"/>
          </a:xfrm>
          <a:prstGeom prst="rect">
            <a:avLst/>
          </a:prstGeom>
          <a:noFill/>
          <a:ln>
            <a:noFill/>
          </a:ln>
        </p:spPr>
      </p:pic>
      <p:sp>
        <p:nvSpPr>
          <p:cNvPr id="7" name="TextBox 6"/>
          <p:cNvSpPr txBox="1"/>
          <p:nvPr/>
        </p:nvSpPr>
        <p:spPr>
          <a:xfrm>
            <a:off x="9111641" y="6258012"/>
            <a:ext cx="2242159" cy="523220"/>
          </a:xfrm>
          <a:prstGeom prst="rect">
            <a:avLst/>
          </a:prstGeom>
          <a:noFill/>
        </p:spPr>
        <p:txBody>
          <a:bodyPr wrap="square" rtlCol="0">
            <a:spAutoFit/>
          </a:bodyPr>
          <a:lstStyle/>
          <a:p>
            <a:pPr algn="r"/>
            <a:r>
              <a:rPr lang="en-US" sz="1400" dirty="0" smtClean="0"/>
              <a:t>Student Affairs Training 9.21.18</a:t>
            </a:r>
            <a:endParaRPr lang="en-US" sz="1400" dirty="0"/>
          </a:p>
        </p:txBody>
      </p:sp>
    </p:spTree>
    <p:extLst>
      <p:ext uri="{BB962C8B-B14F-4D97-AF65-F5344CB8AC3E}">
        <p14:creationId xmlns:p14="http://schemas.microsoft.com/office/powerpoint/2010/main" val="23032225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97005"/>
          </a:xfrm>
        </p:spPr>
        <p:txBody>
          <a:bodyPr/>
          <a:lstStyle/>
          <a:p>
            <a:pPr algn="ctr"/>
            <a:r>
              <a:rPr lang="en-US" b="1" dirty="0" smtClean="0"/>
              <a:t>Alcohol Purchases</a:t>
            </a:r>
            <a:endParaRPr lang="en-US" b="1" dirty="0"/>
          </a:p>
        </p:txBody>
      </p:sp>
      <p:sp>
        <p:nvSpPr>
          <p:cNvPr id="3" name="Content Placeholder 2"/>
          <p:cNvSpPr>
            <a:spLocks noGrp="1"/>
          </p:cNvSpPr>
          <p:nvPr>
            <p:ph idx="1"/>
          </p:nvPr>
        </p:nvSpPr>
        <p:spPr>
          <a:xfrm>
            <a:off x="554865" y="1262130"/>
            <a:ext cx="4133045" cy="4351338"/>
          </a:xfrm>
        </p:spPr>
        <p:txBody>
          <a:bodyPr/>
          <a:lstStyle/>
          <a:p>
            <a:pPr marL="0" indent="0">
              <a:buNone/>
            </a:pPr>
            <a:r>
              <a:rPr lang="en-US" b="1" dirty="0" smtClean="0"/>
              <a:t>Alcohol Committee:</a:t>
            </a:r>
          </a:p>
          <a:p>
            <a:pPr lvl="1"/>
            <a:r>
              <a:rPr lang="en-US" sz="2800" dirty="0" smtClean="0"/>
              <a:t>Legal</a:t>
            </a:r>
          </a:p>
          <a:p>
            <a:pPr lvl="1"/>
            <a:r>
              <a:rPr lang="en-US" sz="2800" dirty="0" smtClean="0"/>
              <a:t>Security</a:t>
            </a:r>
          </a:p>
          <a:p>
            <a:pPr lvl="1"/>
            <a:r>
              <a:rPr lang="en-US" sz="2800" dirty="0" smtClean="0"/>
              <a:t>Risk</a:t>
            </a:r>
          </a:p>
          <a:p>
            <a:pPr lvl="1"/>
            <a:r>
              <a:rPr lang="en-US" sz="2800" dirty="0" smtClean="0"/>
              <a:t>Financial</a:t>
            </a:r>
          </a:p>
          <a:p>
            <a:endParaRPr lang="en-US" dirty="0"/>
          </a:p>
        </p:txBody>
      </p:sp>
      <p:pic>
        <p:nvPicPr>
          <p:cNvPr id="4" name="Picture 3" descr="cid:B452159F-A69F-4DB6-88B3-6D555AF17B58"/>
          <p:cNvPicPr/>
          <p:nvPr/>
        </p:nvPicPr>
        <p:blipFill>
          <a:blip r:embed="rId2">
            <a:extLst>
              <a:ext uri="{28A0092B-C50C-407E-A947-70E740481C1C}">
                <a14:useLocalDpi xmlns:a14="http://schemas.microsoft.com/office/drawing/2010/main" val="0"/>
              </a:ext>
            </a:extLst>
          </a:blip>
          <a:srcRect/>
          <a:stretch>
            <a:fillRect/>
          </a:stretch>
        </p:blipFill>
        <p:spPr bwMode="auto">
          <a:xfrm>
            <a:off x="838200" y="6258012"/>
            <a:ext cx="2895600" cy="409575"/>
          </a:xfrm>
          <a:prstGeom prst="rect">
            <a:avLst/>
          </a:prstGeom>
          <a:noFill/>
          <a:ln>
            <a:noFill/>
          </a:ln>
        </p:spPr>
      </p:pic>
      <p:sp>
        <p:nvSpPr>
          <p:cNvPr id="7" name="TextBox 6"/>
          <p:cNvSpPr txBox="1"/>
          <p:nvPr/>
        </p:nvSpPr>
        <p:spPr>
          <a:xfrm>
            <a:off x="5254581" y="1262130"/>
            <a:ext cx="6503831" cy="4401205"/>
          </a:xfrm>
          <a:prstGeom prst="rect">
            <a:avLst/>
          </a:prstGeom>
          <a:noFill/>
        </p:spPr>
        <p:txBody>
          <a:bodyPr wrap="square" rtlCol="0">
            <a:spAutoFit/>
          </a:bodyPr>
          <a:lstStyle/>
          <a:p>
            <a:r>
              <a:rPr lang="en-US" sz="2800" b="1" dirty="0" smtClean="0"/>
              <a:t>Approval Process:</a:t>
            </a:r>
          </a:p>
          <a:p>
            <a:pPr marL="285750" indent="-285750">
              <a:buFont typeface="Arial" panose="020B0604020202020204" pitchFamily="34" charset="0"/>
              <a:buChar char="•"/>
            </a:pPr>
            <a:r>
              <a:rPr lang="en-US" sz="2800" dirty="0" smtClean="0"/>
              <a:t>Reserve location for event</a:t>
            </a:r>
          </a:p>
          <a:p>
            <a:pPr marL="285750" indent="-285750">
              <a:buFont typeface="Arial" panose="020B0604020202020204" pitchFamily="34" charset="0"/>
              <a:buChar char="•"/>
            </a:pPr>
            <a:r>
              <a:rPr lang="en-US" sz="2800" dirty="0" smtClean="0"/>
              <a:t>Decide invitation method and guest list</a:t>
            </a:r>
          </a:p>
          <a:p>
            <a:pPr marL="285750" indent="-285750">
              <a:buFont typeface="Arial" panose="020B0604020202020204" pitchFamily="34" charset="0"/>
              <a:buChar char="•"/>
            </a:pPr>
            <a:r>
              <a:rPr lang="en-US" sz="2800" dirty="0" smtClean="0"/>
              <a:t>Reserve caterer or other food service</a:t>
            </a:r>
          </a:p>
          <a:p>
            <a:pPr marL="285750" indent="-285750">
              <a:buFont typeface="Arial" panose="020B0604020202020204" pitchFamily="34" charset="0"/>
              <a:buChar char="•"/>
            </a:pPr>
            <a:r>
              <a:rPr lang="en-US" sz="2800" dirty="0" smtClean="0"/>
              <a:t>Ensure allowable funding is in place</a:t>
            </a:r>
          </a:p>
          <a:p>
            <a:pPr marL="285750" indent="-285750">
              <a:buFont typeface="Arial" panose="020B0604020202020204" pitchFamily="34" charset="0"/>
              <a:buChar char="•"/>
            </a:pPr>
            <a:r>
              <a:rPr lang="en-US" sz="2800" dirty="0" smtClean="0"/>
              <a:t>Complete Alcohol Authorization Form (Finance Office website)</a:t>
            </a:r>
          </a:p>
          <a:p>
            <a:pPr marL="285750" indent="-285750">
              <a:buFont typeface="Arial" panose="020B0604020202020204" pitchFamily="34" charset="0"/>
              <a:buChar char="•"/>
            </a:pPr>
            <a:r>
              <a:rPr lang="en-US" sz="2800" dirty="0" smtClean="0"/>
              <a:t>Route to department Officer for approval (Dean)</a:t>
            </a:r>
          </a:p>
          <a:p>
            <a:pPr marL="285750" indent="-285750">
              <a:buFont typeface="Arial" panose="020B0604020202020204" pitchFamily="34" charset="0"/>
              <a:buChar char="•"/>
            </a:pPr>
            <a:r>
              <a:rPr lang="en-US" sz="2800" dirty="0" smtClean="0"/>
              <a:t>Submit to UCD.Controller@ucdenver.edu</a:t>
            </a:r>
            <a:endParaRPr lang="en-US" sz="2800" dirty="0"/>
          </a:p>
        </p:txBody>
      </p:sp>
      <p:pic>
        <p:nvPicPr>
          <p:cNvPr id="8" name="Picture 7"/>
          <p:cNvPicPr>
            <a:picLocks noChangeAspect="1"/>
          </p:cNvPicPr>
          <p:nvPr/>
        </p:nvPicPr>
        <p:blipFill>
          <a:blip r:embed="rId3"/>
          <a:stretch>
            <a:fillRect/>
          </a:stretch>
        </p:blipFill>
        <p:spPr>
          <a:xfrm>
            <a:off x="2621387" y="3164297"/>
            <a:ext cx="2062885" cy="2499038"/>
          </a:xfrm>
          <a:prstGeom prst="rect">
            <a:avLst/>
          </a:prstGeom>
        </p:spPr>
      </p:pic>
      <p:sp>
        <p:nvSpPr>
          <p:cNvPr id="10" name="TextBox 9"/>
          <p:cNvSpPr txBox="1"/>
          <p:nvPr/>
        </p:nvSpPr>
        <p:spPr>
          <a:xfrm>
            <a:off x="9111641" y="6258012"/>
            <a:ext cx="2242159" cy="523220"/>
          </a:xfrm>
          <a:prstGeom prst="rect">
            <a:avLst/>
          </a:prstGeom>
          <a:noFill/>
        </p:spPr>
        <p:txBody>
          <a:bodyPr wrap="square" rtlCol="0">
            <a:spAutoFit/>
          </a:bodyPr>
          <a:lstStyle/>
          <a:p>
            <a:pPr algn="r"/>
            <a:r>
              <a:rPr lang="en-US" sz="1400" dirty="0" smtClean="0"/>
              <a:t>Student Affairs Training 9.21.18</a:t>
            </a:r>
            <a:endParaRPr lang="en-US" sz="1400" dirty="0"/>
          </a:p>
        </p:txBody>
      </p:sp>
    </p:spTree>
    <p:extLst>
      <p:ext uri="{BB962C8B-B14F-4D97-AF65-F5344CB8AC3E}">
        <p14:creationId xmlns:p14="http://schemas.microsoft.com/office/powerpoint/2010/main" val="27999703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38672"/>
          </a:xfrm>
        </p:spPr>
        <p:txBody>
          <a:bodyPr/>
          <a:lstStyle/>
          <a:p>
            <a:pPr algn="ctr"/>
            <a:r>
              <a:rPr lang="en-US" b="1" dirty="0" smtClean="0"/>
              <a:t>Alcohol – Unallowable</a:t>
            </a:r>
            <a:endParaRPr lang="en-US" b="1" dirty="0"/>
          </a:p>
        </p:txBody>
      </p:sp>
      <p:sp>
        <p:nvSpPr>
          <p:cNvPr id="3" name="Content Placeholder 2"/>
          <p:cNvSpPr>
            <a:spLocks noGrp="1"/>
          </p:cNvSpPr>
          <p:nvPr>
            <p:ph idx="1"/>
          </p:nvPr>
        </p:nvSpPr>
        <p:spPr>
          <a:xfrm>
            <a:off x="838200" y="1584100"/>
            <a:ext cx="6219423" cy="4662153"/>
          </a:xfrm>
        </p:spPr>
        <p:txBody>
          <a:bodyPr>
            <a:normAutofit/>
          </a:bodyPr>
          <a:lstStyle/>
          <a:p>
            <a:r>
              <a:rPr lang="en-US" dirty="0" smtClean="0"/>
              <a:t>NO alcohol </a:t>
            </a:r>
            <a:r>
              <a:rPr lang="en-US" dirty="0"/>
              <a:t>service during work hours</a:t>
            </a:r>
          </a:p>
          <a:p>
            <a:r>
              <a:rPr lang="en-US" dirty="0" smtClean="0"/>
              <a:t>NO progressive </a:t>
            </a:r>
            <a:r>
              <a:rPr lang="en-US" dirty="0"/>
              <a:t>drinking </a:t>
            </a:r>
            <a:r>
              <a:rPr lang="en-US" dirty="0" smtClean="0"/>
              <a:t>events </a:t>
            </a:r>
          </a:p>
          <a:p>
            <a:r>
              <a:rPr lang="en-US" dirty="0" smtClean="0"/>
              <a:t>NO serve-yourself </a:t>
            </a:r>
            <a:r>
              <a:rPr lang="en-US" dirty="0"/>
              <a:t>with students </a:t>
            </a:r>
            <a:r>
              <a:rPr lang="en-US" dirty="0" smtClean="0"/>
              <a:t>present – bar needs to be attended, preferably a TIPS certified bartender</a:t>
            </a:r>
            <a:endParaRPr lang="en-US" dirty="0"/>
          </a:p>
          <a:p>
            <a:r>
              <a:rPr lang="en-US" dirty="0" smtClean="0"/>
              <a:t>NO student-recruitment </a:t>
            </a:r>
            <a:r>
              <a:rPr lang="en-US" dirty="0"/>
              <a:t>events</a:t>
            </a:r>
          </a:p>
          <a:p>
            <a:r>
              <a:rPr lang="en-US" dirty="0" smtClean="0"/>
              <a:t>NO alcohol is permitted in the Nighthorse </a:t>
            </a:r>
            <a:r>
              <a:rPr lang="en-US" dirty="0"/>
              <a:t>Campbell Building</a:t>
            </a:r>
          </a:p>
          <a:p>
            <a:endParaRPr lang="en-US" dirty="0"/>
          </a:p>
        </p:txBody>
      </p:sp>
      <p:pic>
        <p:nvPicPr>
          <p:cNvPr id="4" name="Picture 3"/>
          <p:cNvPicPr>
            <a:picLocks noChangeAspect="1"/>
          </p:cNvPicPr>
          <p:nvPr/>
        </p:nvPicPr>
        <p:blipFill>
          <a:blip r:embed="rId2"/>
          <a:stretch>
            <a:fillRect/>
          </a:stretch>
        </p:blipFill>
        <p:spPr>
          <a:xfrm>
            <a:off x="7397034" y="2308535"/>
            <a:ext cx="3956766" cy="2967575"/>
          </a:xfrm>
          <a:prstGeom prst="rect">
            <a:avLst/>
          </a:prstGeom>
        </p:spPr>
      </p:pic>
      <p:pic>
        <p:nvPicPr>
          <p:cNvPr id="5" name="Picture 4" descr="cid:B452159F-A69F-4DB6-88B3-6D555AF17B58"/>
          <p:cNvPicPr/>
          <p:nvPr/>
        </p:nvPicPr>
        <p:blipFill>
          <a:blip r:embed="rId3">
            <a:extLst>
              <a:ext uri="{28A0092B-C50C-407E-A947-70E740481C1C}">
                <a14:useLocalDpi xmlns:a14="http://schemas.microsoft.com/office/drawing/2010/main" val="0"/>
              </a:ext>
            </a:extLst>
          </a:blip>
          <a:srcRect/>
          <a:stretch>
            <a:fillRect/>
          </a:stretch>
        </p:blipFill>
        <p:spPr bwMode="auto">
          <a:xfrm>
            <a:off x="838200" y="6258012"/>
            <a:ext cx="2895600" cy="409575"/>
          </a:xfrm>
          <a:prstGeom prst="rect">
            <a:avLst/>
          </a:prstGeom>
          <a:noFill/>
          <a:ln>
            <a:noFill/>
          </a:ln>
        </p:spPr>
      </p:pic>
      <p:sp>
        <p:nvSpPr>
          <p:cNvPr id="8" name="TextBox 7"/>
          <p:cNvSpPr txBox="1"/>
          <p:nvPr/>
        </p:nvSpPr>
        <p:spPr>
          <a:xfrm>
            <a:off x="9111641" y="6258012"/>
            <a:ext cx="2242159" cy="523220"/>
          </a:xfrm>
          <a:prstGeom prst="rect">
            <a:avLst/>
          </a:prstGeom>
          <a:noFill/>
        </p:spPr>
        <p:txBody>
          <a:bodyPr wrap="square" rtlCol="0">
            <a:spAutoFit/>
          </a:bodyPr>
          <a:lstStyle/>
          <a:p>
            <a:pPr algn="r"/>
            <a:r>
              <a:rPr lang="en-US" sz="1400" dirty="0" smtClean="0"/>
              <a:t>Student Affairs Training 9.21.18</a:t>
            </a:r>
            <a:endParaRPr lang="en-US" sz="1400" dirty="0"/>
          </a:p>
        </p:txBody>
      </p:sp>
    </p:spTree>
    <p:extLst>
      <p:ext uri="{BB962C8B-B14F-4D97-AF65-F5344CB8AC3E}">
        <p14:creationId xmlns:p14="http://schemas.microsoft.com/office/powerpoint/2010/main" val="26743222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42676"/>
          </a:xfrm>
        </p:spPr>
        <p:txBody>
          <a:bodyPr/>
          <a:lstStyle/>
          <a:p>
            <a:pPr algn="ctr"/>
            <a:r>
              <a:rPr lang="en-US" b="1" dirty="0" smtClean="0"/>
              <a:t>Official Functions</a:t>
            </a:r>
            <a:endParaRPr lang="en-US" b="1" dirty="0"/>
          </a:p>
        </p:txBody>
      </p:sp>
      <p:pic>
        <p:nvPicPr>
          <p:cNvPr id="4" name="Picture 3" descr="cid:B452159F-A69F-4DB6-88B3-6D555AF17B58"/>
          <p:cNvPicPr/>
          <p:nvPr/>
        </p:nvPicPr>
        <p:blipFill>
          <a:blip r:embed="rId2">
            <a:extLst>
              <a:ext uri="{28A0092B-C50C-407E-A947-70E740481C1C}">
                <a14:useLocalDpi xmlns:a14="http://schemas.microsoft.com/office/drawing/2010/main" val="0"/>
              </a:ext>
            </a:extLst>
          </a:blip>
          <a:srcRect/>
          <a:stretch>
            <a:fillRect/>
          </a:stretch>
        </p:blipFill>
        <p:spPr bwMode="auto">
          <a:xfrm>
            <a:off x="838200" y="6258012"/>
            <a:ext cx="2895600" cy="409575"/>
          </a:xfrm>
          <a:prstGeom prst="rect">
            <a:avLst/>
          </a:prstGeom>
          <a:noFill/>
          <a:ln>
            <a:noFill/>
          </a:ln>
        </p:spPr>
      </p:pic>
      <p:sp>
        <p:nvSpPr>
          <p:cNvPr id="7" name="Content Placeholder 6"/>
          <p:cNvSpPr txBox="1">
            <a:spLocks/>
          </p:cNvSpPr>
          <p:nvPr/>
        </p:nvSpPr>
        <p:spPr>
          <a:xfrm>
            <a:off x="413320" y="1334279"/>
            <a:ext cx="11113272" cy="4897255"/>
          </a:xfrm>
          <a:prstGeom prst="rect">
            <a:avLst/>
          </a:prstGeom>
        </p:spPr>
        <p:txBody>
          <a:bodyPr>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600" b="1" dirty="0" smtClean="0"/>
              <a:t>An Official Function is a meeting, meal, or other function that is hosted by an organizational unit, attended by guests and/or other associates or employees, and held for official university business.</a:t>
            </a:r>
          </a:p>
          <a:p>
            <a:r>
              <a:rPr lang="en-US" sz="2600" dirty="0" smtClean="0"/>
              <a:t>Occasional events; not recurring like </a:t>
            </a:r>
          </a:p>
          <a:p>
            <a:pPr lvl="1"/>
            <a:r>
              <a:rPr lang="en-US" sz="2600" dirty="0" smtClean="0"/>
              <a:t>Staff meetings or lab meetings</a:t>
            </a:r>
          </a:p>
          <a:p>
            <a:pPr lvl="1"/>
            <a:r>
              <a:rPr lang="en-US" sz="2600" dirty="0" smtClean="0"/>
              <a:t>daily rounds for faculty and residents</a:t>
            </a:r>
          </a:p>
          <a:p>
            <a:r>
              <a:rPr lang="en-US" sz="2600" dirty="0" smtClean="0"/>
              <a:t>Training functions</a:t>
            </a:r>
          </a:p>
          <a:p>
            <a:pPr lvl="1"/>
            <a:r>
              <a:rPr lang="en-US" sz="2600" dirty="0" smtClean="0"/>
              <a:t>Enhance staff knowledge</a:t>
            </a:r>
          </a:p>
          <a:p>
            <a:pPr lvl="1"/>
            <a:r>
              <a:rPr lang="en-US" sz="2600" dirty="0" smtClean="0"/>
              <a:t>Written agenda</a:t>
            </a:r>
          </a:p>
          <a:p>
            <a:pPr lvl="1"/>
            <a:r>
              <a:rPr lang="en-US" sz="2600" dirty="0" smtClean="0"/>
              <a:t>Study materials</a:t>
            </a:r>
          </a:p>
          <a:p>
            <a:r>
              <a:rPr lang="en-US" sz="2600" dirty="0" smtClean="0"/>
              <a:t>Retirement functions </a:t>
            </a:r>
          </a:p>
          <a:p>
            <a:r>
              <a:rPr lang="en-US" sz="2600" dirty="0" smtClean="0"/>
              <a:t>Recruitment functions</a:t>
            </a:r>
          </a:p>
          <a:p>
            <a:r>
              <a:rPr lang="en-US" sz="2600" dirty="0" smtClean="0"/>
              <a:t>Lectures by visiting guest speakers</a:t>
            </a:r>
          </a:p>
          <a:p>
            <a:r>
              <a:rPr lang="en-US" sz="2600" dirty="0" smtClean="0"/>
              <a:t>Employee recognition events (annual)</a:t>
            </a:r>
          </a:p>
          <a:p>
            <a:endParaRPr lang="en-US" dirty="0" smtClean="0"/>
          </a:p>
          <a:p>
            <a:pPr marL="0" indent="0">
              <a:buFont typeface="Arial" panose="020B0604020202020204" pitchFamily="34" charset="0"/>
              <a:buNone/>
            </a:pPr>
            <a:endParaRPr lang="en-US" sz="2400" dirty="0"/>
          </a:p>
        </p:txBody>
      </p:sp>
      <p:sp>
        <p:nvSpPr>
          <p:cNvPr id="11" name="TextBox 10"/>
          <p:cNvSpPr txBox="1"/>
          <p:nvPr/>
        </p:nvSpPr>
        <p:spPr>
          <a:xfrm>
            <a:off x="6517003" y="3146888"/>
            <a:ext cx="4295884" cy="1200329"/>
          </a:xfrm>
          <a:prstGeom prst="rect">
            <a:avLst/>
          </a:prstGeom>
          <a:noFill/>
        </p:spPr>
        <p:txBody>
          <a:bodyPr wrap="square" rtlCol="0">
            <a:spAutoFit/>
          </a:bodyPr>
          <a:lstStyle/>
          <a:p>
            <a:r>
              <a:rPr lang="en-US" sz="2400" b="1" dirty="0" smtClean="0"/>
              <a:t>Refer to website for form. </a:t>
            </a:r>
            <a:r>
              <a:rPr lang="en-US" sz="2400" b="1" dirty="0" smtClean="0">
                <a:hlinkClick r:id="rId3"/>
              </a:rPr>
              <a:t>https://www.cu.edu/psc/forms/official-function</a:t>
            </a:r>
            <a:r>
              <a:rPr lang="en-US" sz="2400" b="1" dirty="0" smtClean="0"/>
              <a:t> </a:t>
            </a:r>
            <a:endParaRPr lang="en-US" sz="2400" b="1" dirty="0"/>
          </a:p>
        </p:txBody>
      </p:sp>
      <p:sp>
        <p:nvSpPr>
          <p:cNvPr id="9" name="TextBox 8"/>
          <p:cNvSpPr txBox="1"/>
          <p:nvPr/>
        </p:nvSpPr>
        <p:spPr>
          <a:xfrm>
            <a:off x="9284433" y="6231534"/>
            <a:ext cx="2242159" cy="523220"/>
          </a:xfrm>
          <a:prstGeom prst="rect">
            <a:avLst/>
          </a:prstGeom>
          <a:noFill/>
        </p:spPr>
        <p:txBody>
          <a:bodyPr wrap="square" rtlCol="0">
            <a:spAutoFit/>
          </a:bodyPr>
          <a:lstStyle/>
          <a:p>
            <a:pPr algn="r"/>
            <a:r>
              <a:rPr lang="en-US" sz="1400" dirty="0" smtClean="0"/>
              <a:t>Student Affairs Training 9.21.18</a:t>
            </a:r>
            <a:endParaRPr lang="en-US" sz="1400" dirty="0"/>
          </a:p>
        </p:txBody>
      </p:sp>
    </p:spTree>
    <p:extLst>
      <p:ext uri="{BB962C8B-B14F-4D97-AF65-F5344CB8AC3E}">
        <p14:creationId xmlns:p14="http://schemas.microsoft.com/office/powerpoint/2010/main" val="23125593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77381"/>
          </a:xfrm>
        </p:spPr>
        <p:txBody>
          <a:bodyPr/>
          <a:lstStyle/>
          <a:p>
            <a:pPr algn="ctr"/>
            <a:r>
              <a:rPr lang="en-US" b="1" dirty="0" smtClean="0"/>
              <a:t>Sponsorships/Donations</a:t>
            </a:r>
            <a:endParaRPr lang="en-US" b="1" dirty="0"/>
          </a:p>
        </p:txBody>
      </p:sp>
      <p:sp>
        <p:nvSpPr>
          <p:cNvPr id="3" name="Content Placeholder 2"/>
          <p:cNvSpPr>
            <a:spLocks noGrp="1"/>
          </p:cNvSpPr>
          <p:nvPr>
            <p:ph idx="1"/>
          </p:nvPr>
        </p:nvSpPr>
        <p:spPr>
          <a:xfrm>
            <a:off x="838200" y="1423555"/>
            <a:ext cx="10515600" cy="4753408"/>
          </a:xfrm>
        </p:spPr>
        <p:txBody>
          <a:bodyPr>
            <a:normAutofit fontScale="92500" lnSpcReduction="20000"/>
          </a:bodyPr>
          <a:lstStyle/>
          <a:p>
            <a:pPr marL="0" indent="0">
              <a:buNone/>
            </a:pPr>
            <a:r>
              <a:rPr lang="en-US" dirty="0" smtClean="0"/>
              <a:t>A sponsorship/donations can be classified as </a:t>
            </a:r>
          </a:p>
          <a:p>
            <a:pPr lvl="1"/>
            <a:r>
              <a:rPr lang="en-US" dirty="0"/>
              <a:t>A</a:t>
            </a:r>
            <a:r>
              <a:rPr lang="en-US" dirty="0" smtClean="0"/>
              <a:t> contribution or charitable gift to another organization</a:t>
            </a:r>
          </a:p>
          <a:p>
            <a:pPr lvl="1"/>
            <a:r>
              <a:rPr lang="en-US" dirty="0" smtClean="0"/>
              <a:t>Purchase of tickets to an external community relations function</a:t>
            </a:r>
          </a:p>
          <a:p>
            <a:pPr lvl="1"/>
            <a:r>
              <a:rPr lang="en-US" dirty="0" smtClean="0"/>
              <a:t>University fundraising events</a:t>
            </a:r>
          </a:p>
          <a:p>
            <a:pPr marL="0" indent="0">
              <a:buNone/>
            </a:pPr>
            <a:endParaRPr lang="en-US" dirty="0" smtClean="0"/>
          </a:p>
          <a:p>
            <a:pPr marL="0" indent="0">
              <a:buNone/>
            </a:pPr>
            <a:r>
              <a:rPr lang="en-US" dirty="0" smtClean="0"/>
              <a:t>Proper Approvals:</a:t>
            </a:r>
          </a:p>
          <a:p>
            <a:pPr lvl="1"/>
            <a:r>
              <a:rPr lang="en-US" dirty="0" smtClean="0"/>
              <a:t>Department (Dean or Officer)</a:t>
            </a:r>
          </a:p>
          <a:p>
            <a:pPr lvl="1"/>
            <a:r>
              <a:rPr lang="en-US" dirty="0" smtClean="0"/>
              <a:t>Controller</a:t>
            </a:r>
          </a:p>
          <a:p>
            <a:pPr lvl="1"/>
            <a:r>
              <a:rPr lang="en-US" dirty="0" smtClean="0"/>
              <a:t>Provost/Senior Vice Chancellor for Administration and Finance</a:t>
            </a:r>
          </a:p>
          <a:p>
            <a:pPr marL="0" indent="0">
              <a:buNone/>
            </a:pPr>
            <a:endParaRPr lang="en-US" dirty="0" smtClean="0"/>
          </a:p>
          <a:p>
            <a:pPr marL="0" indent="0">
              <a:buNone/>
            </a:pPr>
            <a:r>
              <a:rPr lang="en-US" dirty="0" smtClean="0"/>
              <a:t>Routing:</a:t>
            </a:r>
          </a:p>
          <a:p>
            <a:pPr marL="457200" lvl="1" indent="0">
              <a:buNone/>
            </a:pPr>
            <a:r>
              <a:rPr lang="en-US" dirty="0" smtClean="0"/>
              <a:t>Send all requests to Compliance Unit @ </a:t>
            </a:r>
            <a:r>
              <a:rPr lang="en-US" dirty="0" smtClean="0">
                <a:hlinkClick r:id="rId2"/>
              </a:rPr>
              <a:t>FS-Compliance@ucdenver.edu</a:t>
            </a:r>
            <a:r>
              <a:rPr lang="en-US" dirty="0" smtClean="0"/>
              <a:t> once you have obtained Dean approval. </a:t>
            </a:r>
            <a:endParaRPr lang="en-US" dirty="0"/>
          </a:p>
        </p:txBody>
      </p:sp>
      <p:pic>
        <p:nvPicPr>
          <p:cNvPr id="4" name="Picture 3" descr="cid:B452159F-A69F-4DB6-88B3-6D555AF17B58"/>
          <p:cNvPicPr/>
          <p:nvPr/>
        </p:nvPicPr>
        <p:blipFill>
          <a:blip r:embed="rId3">
            <a:extLst>
              <a:ext uri="{28A0092B-C50C-407E-A947-70E740481C1C}">
                <a14:useLocalDpi xmlns:a14="http://schemas.microsoft.com/office/drawing/2010/main" val="0"/>
              </a:ext>
            </a:extLst>
          </a:blip>
          <a:srcRect/>
          <a:stretch>
            <a:fillRect/>
          </a:stretch>
        </p:blipFill>
        <p:spPr bwMode="auto">
          <a:xfrm>
            <a:off x="838200" y="6258012"/>
            <a:ext cx="2895600" cy="409575"/>
          </a:xfrm>
          <a:prstGeom prst="rect">
            <a:avLst/>
          </a:prstGeom>
          <a:noFill/>
          <a:ln>
            <a:noFill/>
          </a:ln>
        </p:spPr>
      </p:pic>
      <p:pic>
        <p:nvPicPr>
          <p:cNvPr id="6" name="Picture 5"/>
          <p:cNvPicPr>
            <a:picLocks noChangeAspect="1"/>
          </p:cNvPicPr>
          <p:nvPr/>
        </p:nvPicPr>
        <p:blipFill>
          <a:blip r:embed="rId4"/>
          <a:stretch>
            <a:fillRect/>
          </a:stretch>
        </p:blipFill>
        <p:spPr>
          <a:xfrm>
            <a:off x="9239250" y="1961546"/>
            <a:ext cx="2114550" cy="2162175"/>
          </a:xfrm>
          <a:prstGeom prst="rect">
            <a:avLst/>
          </a:prstGeom>
        </p:spPr>
      </p:pic>
      <p:sp>
        <p:nvSpPr>
          <p:cNvPr id="8" name="TextBox 7"/>
          <p:cNvSpPr txBox="1"/>
          <p:nvPr/>
        </p:nvSpPr>
        <p:spPr>
          <a:xfrm>
            <a:off x="9111641" y="6258012"/>
            <a:ext cx="2242159" cy="523220"/>
          </a:xfrm>
          <a:prstGeom prst="rect">
            <a:avLst/>
          </a:prstGeom>
          <a:noFill/>
        </p:spPr>
        <p:txBody>
          <a:bodyPr wrap="square" rtlCol="0">
            <a:spAutoFit/>
          </a:bodyPr>
          <a:lstStyle/>
          <a:p>
            <a:pPr algn="r"/>
            <a:r>
              <a:rPr lang="en-US" sz="1400" dirty="0" smtClean="0"/>
              <a:t>Student Affairs Training 9.21.18</a:t>
            </a:r>
            <a:endParaRPr lang="en-US" sz="1400" dirty="0"/>
          </a:p>
        </p:txBody>
      </p:sp>
    </p:spTree>
    <p:extLst>
      <p:ext uri="{BB962C8B-B14F-4D97-AF65-F5344CB8AC3E}">
        <p14:creationId xmlns:p14="http://schemas.microsoft.com/office/powerpoint/2010/main" val="12829820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87157"/>
          </a:xfrm>
        </p:spPr>
        <p:txBody>
          <a:bodyPr/>
          <a:lstStyle/>
          <a:p>
            <a:pPr algn="ctr"/>
            <a:r>
              <a:rPr lang="en-US" b="1" dirty="0" smtClean="0"/>
              <a:t>Sponsorship/Donations (cont.)</a:t>
            </a:r>
            <a:endParaRPr lang="en-US" b="1" dirty="0"/>
          </a:p>
        </p:txBody>
      </p:sp>
      <p:sp>
        <p:nvSpPr>
          <p:cNvPr id="3" name="Content Placeholder 2"/>
          <p:cNvSpPr>
            <a:spLocks noGrp="1"/>
          </p:cNvSpPr>
          <p:nvPr>
            <p:ph idx="1"/>
          </p:nvPr>
        </p:nvSpPr>
        <p:spPr>
          <a:xfrm>
            <a:off x="838200" y="1352282"/>
            <a:ext cx="10515600" cy="4824681"/>
          </a:xfrm>
        </p:spPr>
        <p:txBody>
          <a:bodyPr>
            <a:normAutofit fontScale="92500" lnSpcReduction="10000"/>
          </a:bodyPr>
          <a:lstStyle/>
          <a:p>
            <a:r>
              <a:rPr lang="en-US" dirty="0" smtClean="0"/>
              <a:t>Include the following information:</a:t>
            </a:r>
          </a:p>
          <a:p>
            <a:pPr lvl="1"/>
            <a:r>
              <a:rPr lang="en-US" dirty="0"/>
              <a:t>Name of Organization you are donating/sponsoring:</a:t>
            </a:r>
          </a:p>
          <a:p>
            <a:pPr lvl="1"/>
            <a:r>
              <a:rPr lang="en-US" dirty="0"/>
              <a:t>Organization’s EIN #:</a:t>
            </a:r>
          </a:p>
          <a:p>
            <a:pPr lvl="1"/>
            <a:r>
              <a:rPr lang="en-US" dirty="0"/>
              <a:t>Per IRS Guidelines, is this organization a public charity, non-profit, 501(c)(3), </a:t>
            </a:r>
            <a:r>
              <a:rPr lang="en-US" dirty="0" smtClean="0"/>
              <a:t>etc.?</a:t>
            </a:r>
            <a:endParaRPr lang="en-US" dirty="0"/>
          </a:p>
          <a:p>
            <a:pPr lvl="1"/>
            <a:r>
              <a:rPr lang="en-US" dirty="0"/>
              <a:t>Name of Event:</a:t>
            </a:r>
          </a:p>
          <a:p>
            <a:pPr lvl="1"/>
            <a:r>
              <a:rPr lang="en-US" dirty="0"/>
              <a:t>Amount:</a:t>
            </a:r>
          </a:p>
          <a:p>
            <a:pPr lvl="1"/>
            <a:r>
              <a:rPr lang="en-US" dirty="0"/>
              <a:t>Please describe the type of event (luncheon, conference, etc.):</a:t>
            </a:r>
          </a:p>
          <a:p>
            <a:pPr lvl="1"/>
            <a:r>
              <a:rPr lang="en-US" dirty="0"/>
              <a:t>What is the mission of the donee/sponsored organization?</a:t>
            </a:r>
          </a:p>
          <a:p>
            <a:pPr lvl="1"/>
            <a:r>
              <a:rPr lang="en-US" dirty="0"/>
              <a:t>How does the mission describe above relate to the University’s mission?</a:t>
            </a:r>
          </a:p>
          <a:p>
            <a:pPr lvl="1"/>
            <a:r>
              <a:rPr lang="en-US" dirty="0"/>
              <a:t>What benefit will be gained by contributing university funds to this organization?</a:t>
            </a:r>
          </a:p>
          <a:p>
            <a:pPr lvl="1"/>
            <a:r>
              <a:rPr lang="en-US" dirty="0" smtClean="0"/>
              <a:t>Evidence of Dean </a:t>
            </a:r>
            <a:r>
              <a:rPr lang="en-US" dirty="0"/>
              <a:t>or another officer </a:t>
            </a:r>
            <a:r>
              <a:rPr lang="en-US" dirty="0" smtClean="0"/>
              <a:t>approval.</a:t>
            </a:r>
          </a:p>
          <a:p>
            <a:pPr marL="0" indent="0">
              <a:buNone/>
            </a:pPr>
            <a:endParaRPr lang="en-US" dirty="0" smtClean="0"/>
          </a:p>
          <a:p>
            <a:pPr marL="0" indent="0">
              <a:buNone/>
            </a:pPr>
            <a:r>
              <a:rPr lang="en-US" dirty="0" smtClean="0"/>
              <a:t>Refer to APS #4027 for policy details: </a:t>
            </a:r>
            <a:r>
              <a:rPr lang="en-US" dirty="0" smtClean="0">
                <a:hlinkClick r:id="rId2"/>
              </a:rPr>
              <a:t>https://www.cu.edu/ope/aps/4027</a:t>
            </a:r>
            <a:r>
              <a:rPr lang="en-US" dirty="0" smtClean="0"/>
              <a:t> </a:t>
            </a:r>
          </a:p>
        </p:txBody>
      </p:sp>
      <p:pic>
        <p:nvPicPr>
          <p:cNvPr id="4" name="Picture 3" descr="cid:B452159F-A69F-4DB6-88B3-6D555AF17B58"/>
          <p:cNvPicPr/>
          <p:nvPr/>
        </p:nvPicPr>
        <p:blipFill>
          <a:blip r:embed="rId3">
            <a:extLst>
              <a:ext uri="{28A0092B-C50C-407E-A947-70E740481C1C}">
                <a14:useLocalDpi xmlns:a14="http://schemas.microsoft.com/office/drawing/2010/main" val="0"/>
              </a:ext>
            </a:extLst>
          </a:blip>
          <a:srcRect/>
          <a:stretch>
            <a:fillRect/>
          </a:stretch>
        </p:blipFill>
        <p:spPr bwMode="auto">
          <a:xfrm>
            <a:off x="838200" y="6258012"/>
            <a:ext cx="2895600" cy="409575"/>
          </a:xfrm>
          <a:prstGeom prst="rect">
            <a:avLst/>
          </a:prstGeom>
          <a:noFill/>
          <a:ln>
            <a:noFill/>
          </a:ln>
        </p:spPr>
      </p:pic>
      <p:sp>
        <p:nvSpPr>
          <p:cNvPr id="7" name="TextBox 6"/>
          <p:cNvSpPr txBox="1"/>
          <p:nvPr/>
        </p:nvSpPr>
        <p:spPr>
          <a:xfrm>
            <a:off x="9230790" y="6258012"/>
            <a:ext cx="2242159" cy="523220"/>
          </a:xfrm>
          <a:prstGeom prst="rect">
            <a:avLst/>
          </a:prstGeom>
          <a:noFill/>
        </p:spPr>
        <p:txBody>
          <a:bodyPr wrap="square" rtlCol="0">
            <a:spAutoFit/>
          </a:bodyPr>
          <a:lstStyle/>
          <a:p>
            <a:pPr algn="r"/>
            <a:r>
              <a:rPr lang="en-US" sz="1400" dirty="0" smtClean="0"/>
              <a:t>Student Affairs Training 9.21.18</a:t>
            </a:r>
            <a:endParaRPr lang="en-US" sz="1400" dirty="0"/>
          </a:p>
        </p:txBody>
      </p:sp>
    </p:spTree>
    <p:extLst>
      <p:ext uri="{BB962C8B-B14F-4D97-AF65-F5344CB8AC3E}">
        <p14:creationId xmlns:p14="http://schemas.microsoft.com/office/powerpoint/2010/main" val="2741585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7307"/>
            <a:ext cx="10515600" cy="1325563"/>
          </a:xfrm>
        </p:spPr>
        <p:txBody>
          <a:bodyPr/>
          <a:lstStyle/>
          <a:p>
            <a:pPr algn="ctr"/>
            <a:r>
              <a:rPr lang="en-US" b="1" baseline="0" dirty="0" smtClean="0"/>
              <a:t>Petty Cash/Change Funds</a:t>
            </a:r>
            <a:endParaRPr lang="en-US" b="1" dirty="0"/>
          </a:p>
        </p:txBody>
      </p:sp>
      <p:sp>
        <p:nvSpPr>
          <p:cNvPr id="3" name="Content Placeholder 2"/>
          <p:cNvSpPr>
            <a:spLocks noGrp="1"/>
          </p:cNvSpPr>
          <p:nvPr>
            <p:ph idx="1"/>
          </p:nvPr>
        </p:nvSpPr>
        <p:spPr>
          <a:xfrm>
            <a:off x="838200" y="1351370"/>
            <a:ext cx="10515600" cy="5024492"/>
          </a:xfrm>
        </p:spPr>
        <p:txBody>
          <a:bodyPr>
            <a:normAutofit fontScale="62500" lnSpcReduction="20000"/>
          </a:bodyPr>
          <a:lstStyle/>
          <a:p>
            <a:pPr lvl="0"/>
            <a:r>
              <a:rPr lang="en-US" dirty="0" smtClean="0"/>
              <a:t>Petty Cash and Change Fund programs </a:t>
            </a:r>
            <a:r>
              <a:rPr lang="en-US" b="1" dirty="0" smtClean="0"/>
              <a:t>MUST</a:t>
            </a:r>
            <a:r>
              <a:rPr lang="en-US" dirty="0" smtClean="0"/>
              <a:t> be preapproved by Deputy Controller</a:t>
            </a:r>
          </a:p>
          <a:p>
            <a:r>
              <a:rPr lang="en-US" dirty="0"/>
              <a:t>Three Jobs:</a:t>
            </a:r>
          </a:p>
          <a:p>
            <a:pPr lvl="1"/>
            <a:r>
              <a:rPr lang="en-US" dirty="0"/>
              <a:t>Handling money – Cash in/out – Custody, Receipting</a:t>
            </a:r>
          </a:p>
          <a:p>
            <a:pPr lvl="1"/>
            <a:r>
              <a:rPr lang="en-US" dirty="0"/>
              <a:t>Billing &amp; Booking</a:t>
            </a:r>
          </a:p>
          <a:p>
            <a:pPr lvl="1"/>
            <a:r>
              <a:rPr lang="en-US" dirty="0"/>
              <a:t>Reconciling books to source (e.g. receipts, protocol, lab records, subsystem, bank account)</a:t>
            </a:r>
          </a:p>
          <a:p>
            <a:r>
              <a:rPr lang="en-US" dirty="0"/>
              <a:t>Split among at least 2 DIFFERENT people</a:t>
            </a:r>
          </a:p>
          <a:p>
            <a:pPr lvl="1"/>
            <a:r>
              <a:rPr lang="en-US" dirty="0"/>
              <a:t>Compensating controls MUST be built if not possible</a:t>
            </a:r>
          </a:p>
          <a:p>
            <a:r>
              <a:rPr lang="en-US" dirty="0"/>
              <a:t>Securing cash and checks</a:t>
            </a:r>
          </a:p>
          <a:p>
            <a:pPr lvl="1"/>
            <a:r>
              <a:rPr lang="en-US" dirty="0"/>
              <a:t>Dual controls on cash!</a:t>
            </a:r>
          </a:p>
          <a:p>
            <a:pPr lvl="1"/>
            <a:r>
              <a:rPr lang="en-US" dirty="0"/>
              <a:t>Endorsement stamp on </a:t>
            </a:r>
            <a:r>
              <a:rPr lang="en-US" dirty="0" smtClean="0"/>
              <a:t>check</a:t>
            </a:r>
            <a:endParaRPr lang="en-US" dirty="0"/>
          </a:p>
          <a:p>
            <a:pPr lvl="1"/>
            <a:r>
              <a:rPr lang="en-US" dirty="0"/>
              <a:t>Locked safe / file cabinet in locked room</a:t>
            </a:r>
          </a:p>
          <a:p>
            <a:pPr lvl="1"/>
            <a:r>
              <a:rPr lang="en-US" dirty="0"/>
              <a:t>Physical security</a:t>
            </a:r>
          </a:p>
          <a:p>
            <a:pPr lvl="0"/>
            <a:r>
              <a:rPr lang="en-US" dirty="0" smtClean="0"/>
              <a:t>All </a:t>
            </a:r>
            <a:r>
              <a:rPr lang="en-US" dirty="0"/>
              <a:t>items must have receipts or log</a:t>
            </a:r>
          </a:p>
          <a:p>
            <a:pPr lvl="0"/>
            <a:r>
              <a:rPr lang="en-US" dirty="0"/>
              <a:t>Look for receipt/log irregularities</a:t>
            </a:r>
          </a:p>
          <a:p>
            <a:pPr lvl="1"/>
            <a:r>
              <a:rPr lang="en-US" dirty="0"/>
              <a:t>Appropriateness, number, alterations, initials</a:t>
            </a:r>
          </a:p>
          <a:p>
            <a:r>
              <a:rPr lang="en-US" dirty="0"/>
              <a:t>Creation of Payment Authorization form to replenish petty cash</a:t>
            </a:r>
          </a:p>
          <a:p>
            <a:pPr lvl="1"/>
            <a:r>
              <a:rPr lang="en-US" dirty="0"/>
              <a:t>Check payable to guardian of funds</a:t>
            </a:r>
          </a:p>
          <a:p>
            <a:r>
              <a:rPr lang="en-US" dirty="0" smtClean="0"/>
              <a:t>Periodic </a:t>
            </a:r>
            <a:r>
              <a:rPr lang="en-US" dirty="0"/>
              <a:t>scheduled AND surprise </a:t>
            </a:r>
            <a:r>
              <a:rPr lang="en-US" dirty="0" smtClean="0"/>
              <a:t>counts</a:t>
            </a:r>
            <a:endParaRPr lang="en-US" dirty="0"/>
          </a:p>
        </p:txBody>
      </p:sp>
      <p:pic>
        <p:nvPicPr>
          <p:cNvPr id="10242" name="Picture 2" descr="C:\Users\tinucci\AppData\Local\Microsoft\Windows\Temporary Internet Files\Content.IE5\736VZXNP\MC90032626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12272" y="3051498"/>
            <a:ext cx="2632712" cy="200969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id:B452159F-A69F-4DB6-88B3-6D555AF17B58"/>
          <p:cNvPicPr/>
          <p:nvPr/>
        </p:nvPicPr>
        <p:blipFill>
          <a:blip r:embed="rId3">
            <a:extLst>
              <a:ext uri="{28A0092B-C50C-407E-A947-70E740481C1C}">
                <a14:useLocalDpi xmlns:a14="http://schemas.microsoft.com/office/drawing/2010/main" val="0"/>
              </a:ext>
            </a:extLst>
          </a:blip>
          <a:srcRect/>
          <a:stretch>
            <a:fillRect/>
          </a:stretch>
        </p:blipFill>
        <p:spPr bwMode="auto">
          <a:xfrm>
            <a:off x="838200" y="6258012"/>
            <a:ext cx="2895600" cy="409575"/>
          </a:xfrm>
          <a:prstGeom prst="rect">
            <a:avLst/>
          </a:prstGeom>
          <a:noFill/>
          <a:ln>
            <a:noFill/>
          </a:ln>
        </p:spPr>
      </p:pic>
      <p:sp>
        <p:nvSpPr>
          <p:cNvPr id="6" name="TextBox 5"/>
          <p:cNvSpPr txBox="1"/>
          <p:nvPr/>
        </p:nvSpPr>
        <p:spPr>
          <a:xfrm>
            <a:off x="9111641" y="6205058"/>
            <a:ext cx="2242159" cy="523220"/>
          </a:xfrm>
          <a:prstGeom prst="rect">
            <a:avLst/>
          </a:prstGeom>
          <a:noFill/>
        </p:spPr>
        <p:txBody>
          <a:bodyPr wrap="square" rtlCol="0">
            <a:spAutoFit/>
          </a:bodyPr>
          <a:lstStyle/>
          <a:p>
            <a:pPr algn="r"/>
            <a:r>
              <a:rPr lang="en-US" sz="1400" dirty="0" smtClean="0"/>
              <a:t>Student Affairs Training 9.21.18</a:t>
            </a:r>
            <a:endParaRPr lang="en-US" sz="1400" dirty="0"/>
          </a:p>
        </p:txBody>
      </p:sp>
    </p:spTree>
    <p:extLst>
      <p:ext uri="{BB962C8B-B14F-4D97-AF65-F5344CB8AC3E}">
        <p14:creationId xmlns:p14="http://schemas.microsoft.com/office/powerpoint/2010/main" val="35481511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0056"/>
          </a:xfrm>
        </p:spPr>
        <p:txBody>
          <a:bodyPr/>
          <a:lstStyle/>
          <a:p>
            <a:pPr algn="ctr"/>
            <a:r>
              <a:rPr lang="en-US" b="1" dirty="0" smtClean="0"/>
              <a:t>Gift Cards</a:t>
            </a:r>
            <a:endParaRPr lang="en-US" b="1" dirty="0"/>
          </a:p>
        </p:txBody>
      </p:sp>
      <p:pic>
        <p:nvPicPr>
          <p:cNvPr id="4" name="Picture 3" descr="cid:B452159F-A69F-4DB6-88B3-6D555AF17B58"/>
          <p:cNvPicPr/>
          <p:nvPr/>
        </p:nvPicPr>
        <p:blipFill>
          <a:blip r:embed="rId2">
            <a:extLst>
              <a:ext uri="{28A0092B-C50C-407E-A947-70E740481C1C}">
                <a14:useLocalDpi xmlns:a14="http://schemas.microsoft.com/office/drawing/2010/main" val="0"/>
              </a:ext>
            </a:extLst>
          </a:blip>
          <a:srcRect/>
          <a:stretch>
            <a:fillRect/>
          </a:stretch>
        </p:blipFill>
        <p:spPr bwMode="auto">
          <a:xfrm>
            <a:off x="838200" y="6258012"/>
            <a:ext cx="2895600" cy="409575"/>
          </a:xfrm>
          <a:prstGeom prst="rect">
            <a:avLst/>
          </a:prstGeom>
          <a:noFill/>
          <a:ln>
            <a:noFill/>
          </a:ln>
        </p:spPr>
      </p:pic>
      <p:sp>
        <p:nvSpPr>
          <p:cNvPr id="6" name="Content Placeholder 2"/>
          <p:cNvSpPr>
            <a:spLocks noGrp="1"/>
          </p:cNvSpPr>
          <p:nvPr>
            <p:ph sz="half" idx="1"/>
          </p:nvPr>
        </p:nvSpPr>
        <p:spPr>
          <a:xfrm>
            <a:off x="331496" y="1395323"/>
            <a:ext cx="4191000" cy="2851816"/>
          </a:xfrm>
        </p:spPr>
        <p:txBody>
          <a:bodyPr/>
          <a:lstStyle/>
          <a:p>
            <a:r>
              <a:rPr lang="en-US" dirty="0" smtClean="0"/>
              <a:t>Permitted Uses:</a:t>
            </a:r>
          </a:p>
          <a:p>
            <a:pPr lvl="1"/>
            <a:r>
              <a:rPr lang="en-US" dirty="0" smtClean="0"/>
              <a:t>Study Subject Compensation</a:t>
            </a:r>
          </a:p>
          <a:p>
            <a:pPr lvl="1"/>
            <a:r>
              <a:rPr lang="en-US" dirty="0" smtClean="0"/>
              <a:t>Survey Incentives</a:t>
            </a:r>
          </a:p>
          <a:p>
            <a:pPr lvl="1"/>
            <a:r>
              <a:rPr lang="en-US" dirty="0" smtClean="0"/>
              <a:t>Recognition</a:t>
            </a:r>
          </a:p>
          <a:p>
            <a:pPr lvl="1"/>
            <a:r>
              <a:rPr lang="en-US" dirty="0" smtClean="0"/>
              <a:t>Honoraria </a:t>
            </a:r>
          </a:p>
        </p:txBody>
      </p:sp>
      <p:sp>
        <p:nvSpPr>
          <p:cNvPr id="7" name="Content Placeholder 5"/>
          <p:cNvSpPr txBox="1">
            <a:spLocks/>
          </p:cNvSpPr>
          <p:nvPr/>
        </p:nvSpPr>
        <p:spPr>
          <a:xfrm>
            <a:off x="7253287" y="1295182"/>
            <a:ext cx="4343400" cy="232378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Prohibited Uses:</a:t>
            </a:r>
          </a:p>
          <a:p>
            <a:pPr lvl="1"/>
            <a:r>
              <a:rPr lang="en-US" dirty="0" smtClean="0"/>
              <a:t>Student Academic Awards (Financial Aid Office)</a:t>
            </a:r>
          </a:p>
          <a:p>
            <a:pPr lvl="1"/>
            <a:r>
              <a:rPr lang="en-US" dirty="0" smtClean="0"/>
              <a:t>Payments to non-resident aliens (IRS Withholding)</a:t>
            </a:r>
            <a:endParaRPr lang="en-US" dirty="0"/>
          </a:p>
        </p:txBody>
      </p:sp>
      <p:pic>
        <p:nvPicPr>
          <p:cNvPr id="8" name="Picture 7"/>
          <p:cNvPicPr>
            <a:picLocks noChangeAspect="1"/>
          </p:cNvPicPr>
          <p:nvPr/>
        </p:nvPicPr>
        <p:blipFill>
          <a:blip r:embed="rId3"/>
          <a:stretch>
            <a:fillRect/>
          </a:stretch>
        </p:blipFill>
        <p:spPr>
          <a:xfrm>
            <a:off x="4181005" y="1533148"/>
            <a:ext cx="2466975" cy="1847850"/>
          </a:xfrm>
          <a:prstGeom prst="rect">
            <a:avLst/>
          </a:prstGeom>
        </p:spPr>
      </p:pic>
      <p:sp>
        <p:nvSpPr>
          <p:cNvPr id="9" name="TextBox 8"/>
          <p:cNvSpPr txBox="1"/>
          <p:nvPr/>
        </p:nvSpPr>
        <p:spPr>
          <a:xfrm>
            <a:off x="716755" y="5565198"/>
            <a:ext cx="10758487" cy="369332"/>
          </a:xfrm>
          <a:prstGeom prst="rect">
            <a:avLst/>
          </a:prstGeom>
          <a:noFill/>
        </p:spPr>
        <p:txBody>
          <a:bodyPr wrap="square" rtlCol="0">
            <a:spAutoFit/>
          </a:bodyPr>
          <a:lstStyle/>
          <a:p>
            <a:r>
              <a:rPr lang="en-US" u="sng" dirty="0" smtClean="0"/>
              <a:t>Resource: </a:t>
            </a:r>
            <a:r>
              <a:rPr lang="en-US" dirty="0" smtClean="0"/>
              <a:t>Refer to Gift Card policy </a:t>
            </a:r>
            <a:r>
              <a:rPr lang="en-US" dirty="0" smtClean="0">
                <a:hlinkClick r:id="rId4"/>
              </a:rPr>
              <a:t>https://www.cu.edu/psc/psc-procedural-statement-gift-cards</a:t>
            </a:r>
            <a:r>
              <a:rPr lang="en-US" dirty="0" smtClean="0"/>
              <a:t> for full details.</a:t>
            </a:r>
            <a:endParaRPr lang="en-US" dirty="0"/>
          </a:p>
        </p:txBody>
      </p:sp>
      <p:sp>
        <p:nvSpPr>
          <p:cNvPr id="10" name="TextBox 9"/>
          <p:cNvSpPr txBox="1"/>
          <p:nvPr/>
        </p:nvSpPr>
        <p:spPr>
          <a:xfrm>
            <a:off x="1253541" y="4080045"/>
            <a:ext cx="9684913" cy="1200329"/>
          </a:xfrm>
          <a:prstGeom prst="rect">
            <a:avLst/>
          </a:prstGeom>
          <a:noFill/>
        </p:spPr>
        <p:txBody>
          <a:bodyPr wrap="square" rtlCol="0">
            <a:spAutoFit/>
          </a:bodyPr>
          <a:lstStyle/>
          <a:p>
            <a:pPr algn="ctr"/>
            <a:r>
              <a:rPr lang="en-US" dirty="0" smtClean="0"/>
              <a:t>The purchase of gift cards </a:t>
            </a:r>
            <a:r>
              <a:rPr lang="en-US" u="sng" dirty="0" smtClean="0"/>
              <a:t>must be preapproved </a:t>
            </a:r>
            <a:r>
              <a:rPr lang="en-US" dirty="0" smtClean="0"/>
              <a:t>by the Deputy Controller.  The Compliance Unit is here to help ensure your setup will satisfy needed accountability.</a:t>
            </a:r>
            <a:br>
              <a:rPr lang="en-US" dirty="0" smtClean="0"/>
            </a:br>
            <a:r>
              <a:rPr lang="en-US" dirty="0" smtClean="0"/>
              <a:t/>
            </a:r>
            <a:br>
              <a:rPr lang="en-US" dirty="0" smtClean="0"/>
            </a:br>
            <a:r>
              <a:rPr lang="en-US" b="1" dirty="0" smtClean="0"/>
              <a:t>Contact the Compliance Unit at 303-315-2255 or </a:t>
            </a:r>
            <a:r>
              <a:rPr lang="en-US" b="1" dirty="0" smtClean="0">
                <a:hlinkClick r:id="rId5"/>
              </a:rPr>
              <a:t>PCGC@ucdenver.edu</a:t>
            </a:r>
            <a:endParaRPr lang="en-US" dirty="0"/>
          </a:p>
        </p:txBody>
      </p:sp>
      <p:sp>
        <p:nvSpPr>
          <p:cNvPr id="12" name="TextBox 11"/>
          <p:cNvSpPr txBox="1"/>
          <p:nvPr/>
        </p:nvSpPr>
        <p:spPr>
          <a:xfrm>
            <a:off x="9111641" y="6258012"/>
            <a:ext cx="2242159" cy="523220"/>
          </a:xfrm>
          <a:prstGeom prst="rect">
            <a:avLst/>
          </a:prstGeom>
          <a:noFill/>
        </p:spPr>
        <p:txBody>
          <a:bodyPr wrap="square" rtlCol="0">
            <a:spAutoFit/>
          </a:bodyPr>
          <a:lstStyle/>
          <a:p>
            <a:pPr algn="r"/>
            <a:r>
              <a:rPr lang="en-US" sz="1400" dirty="0" smtClean="0"/>
              <a:t>Student Affairs Training 9.21.18</a:t>
            </a:r>
            <a:endParaRPr lang="en-US" sz="1400" dirty="0"/>
          </a:p>
        </p:txBody>
      </p:sp>
    </p:spTree>
    <p:extLst>
      <p:ext uri="{BB962C8B-B14F-4D97-AF65-F5344CB8AC3E}">
        <p14:creationId xmlns:p14="http://schemas.microsoft.com/office/powerpoint/2010/main" val="2642049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4604"/>
            <a:ext cx="10515600" cy="1325563"/>
          </a:xfrm>
        </p:spPr>
        <p:txBody>
          <a:bodyPr/>
          <a:lstStyle/>
          <a:p>
            <a:pPr algn="ctr"/>
            <a:r>
              <a:rPr lang="en-US" b="1" dirty="0" smtClean="0"/>
              <a:t>Fiscal Responsibilities</a:t>
            </a:r>
            <a:endParaRPr lang="en-US" b="1" dirty="0"/>
          </a:p>
        </p:txBody>
      </p:sp>
      <p:sp>
        <p:nvSpPr>
          <p:cNvPr id="3" name="Content Placeholder 2"/>
          <p:cNvSpPr>
            <a:spLocks noGrp="1"/>
          </p:cNvSpPr>
          <p:nvPr>
            <p:ph idx="1"/>
          </p:nvPr>
        </p:nvSpPr>
        <p:spPr>
          <a:xfrm>
            <a:off x="1026091" y="1208854"/>
            <a:ext cx="10515600" cy="4351338"/>
          </a:xfrm>
        </p:spPr>
        <p:txBody>
          <a:bodyPr>
            <a:noAutofit/>
          </a:bodyPr>
          <a:lstStyle/>
          <a:p>
            <a:r>
              <a:rPr lang="en-US" sz="3200" dirty="0" smtClean="0"/>
              <a:t>Protect University resources</a:t>
            </a:r>
          </a:p>
          <a:p>
            <a:r>
              <a:rPr lang="en-US" sz="3200" dirty="0" smtClean="0"/>
              <a:t>Official University business</a:t>
            </a:r>
          </a:p>
          <a:p>
            <a:r>
              <a:rPr lang="en-US" sz="3200" dirty="0" smtClean="0"/>
              <a:t>Compliant with</a:t>
            </a:r>
          </a:p>
          <a:p>
            <a:pPr lvl="1"/>
            <a:r>
              <a:rPr lang="en-US" sz="2800" dirty="0" smtClean="0"/>
              <a:t>Laws &amp; Regulations</a:t>
            </a:r>
          </a:p>
          <a:p>
            <a:pPr lvl="1"/>
            <a:r>
              <a:rPr lang="en-US" sz="2800" dirty="0" smtClean="0"/>
              <a:t>Policies &amp; Procedures</a:t>
            </a:r>
          </a:p>
          <a:p>
            <a:pPr lvl="1"/>
            <a:r>
              <a:rPr lang="en-US" sz="2800" dirty="0" smtClean="0"/>
              <a:t>Sponsorship/Grant award terms</a:t>
            </a:r>
          </a:p>
          <a:p>
            <a:r>
              <a:rPr lang="en-US" sz="3200" dirty="0" smtClean="0"/>
              <a:t>Uphold public appearance (newspaper test)</a:t>
            </a:r>
          </a:p>
          <a:p>
            <a:r>
              <a:rPr lang="en-US" sz="3200" dirty="0" smtClean="0"/>
              <a:t>Fiscal Code of Ethics</a:t>
            </a:r>
          </a:p>
          <a:p>
            <a:r>
              <a:rPr lang="en-US" sz="3200" dirty="0" smtClean="0"/>
              <a:t>Fiscal Certification</a:t>
            </a:r>
          </a:p>
        </p:txBody>
      </p:sp>
      <p:pic>
        <p:nvPicPr>
          <p:cNvPr id="5" name="Picture 4" descr="cid:B452159F-A69F-4DB6-88B3-6D555AF17B58"/>
          <p:cNvPicPr/>
          <p:nvPr/>
        </p:nvPicPr>
        <p:blipFill>
          <a:blip r:embed="rId2">
            <a:extLst>
              <a:ext uri="{28A0092B-C50C-407E-A947-70E740481C1C}">
                <a14:useLocalDpi xmlns:a14="http://schemas.microsoft.com/office/drawing/2010/main" val="0"/>
              </a:ext>
            </a:extLst>
          </a:blip>
          <a:srcRect/>
          <a:stretch>
            <a:fillRect/>
          </a:stretch>
        </p:blipFill>
        <p:spPr bwMode="auto">
          <a:xfrm>
            <a:off x="838200" y="6258012"/>
            <a:ext cx="2895600" cy="409575"/>
          </a:xfrm>
          <a:prstGeom prst="rect">
            <a:avLst/>
          </a:prstGeom>
          <a:noFill/>
          <a:ln>
            <a:noFill/>
          </a:ln>
        </p:spPr>
      </p:pic>
      <p:sp>
        <p:nvSpPr>
          <p:cNvPr id="6" name="TextBox 5"/>
          <p:cNvSpPr txBox="1"/>
          <p:nvPr/>
        </p:nvSpPr>
        <p:spPr>
          <a:xfrm>
            <a:off x="9111641" y="6205058"/>
            <a:ext cx="2242159" cy="523220"/>
          </a:xfrm>
          <a:prstGeom prst="rect">
            <a:avLst/>
          </a:prstGeom>
          <a:noFill/>
        </p:spPr>
        <p:txBody>
          <a:bodyPr wrap="square" rtlCol="0">
            <a:spAutoFit/>
          </a:bodyPr>
          <a:lstStyle/>
          <a:p>
            <a:pPr algn="r"/>
            <a:r>
              <a:rPr lang="en-US" sz="1400" dirty="0" smtClean="0"/>
              <a:t>Student Affairs Training 9.21.18</a:t>
            </a:r>
            <a:endParaRPr lang="en-US" sz="1400" dirty="0"/>
          </a:p>
        </p:txBody>
      </p:sp>
    </p:spTree>
    <p:extLst>
      <p:ext uri="{BB962C8B-B14F-4D97-AF65-F5344CB8AC3E}">
        <p14:creationId xmlns:p14="http://schemas.microsoft.com/office/powerpoint/2010/main" val="37783283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58194"/>
          </a:xfrm>
        </p:spPr>
        <p:txBody>
          <a:bodyPr/>
          <a:lstStyle/>
          <a:p>
            <a:pPr algn="ctr"/>
            <a:r>
              <a:rPr lang="en-US" b="1" dirty="0" smtClean="0"/>
              <a:t>Contracts</a:t>
            </a:r>
            <a:endParaRPr lang="en-US" b="1" dirty="0"/>
          </a:p>
        </p:txBody>
      </p:sp>
      <p:pic>
        <p:nvPicPr>
          <p:cNvPr id="4" name="Picture 3" descr="cid:B452159F-A69F-4DB6-88B3-6D555AF17B58"/>
          <p:cNvPicPr/>
          <p:nvPr/>
        </p:nvPicPr>
        <p:blipFill>
          <a:blip r:embed="rId2">
            <a:extLst>
              <a:ext uri="{28A0092B-C50C-407E-A947-70E740481C1C}">
                <a14:useLocalDpi xmlns:a14="http://schemas.microsoft.com/office/drawing/2010/main" val="0"/>
              </a:ext>
            </a:extLst>
          </a:blip>
          <a:srcRect/>
          <a:stretch>
            <a:fillRect/>
          </a:stretch>
        </p:blipFill>
        <p:spPr bwMode="auto">
          <a:xfrm>
            <a:off x="838200" y="6258012"/>
            <a:ext cx="2895600" cy="409575"/>
          </a:xfrm>
          <a:prstGeom prst="rect">
            <a:avLst/>
          </a:prstGeom>
          <a:noFill/>
          <a:ln>
            <a:noFill/>
          </a:ln>
        </p:spPr>
      </p:pic>
      <p:sp>
        <p:nvSpPr>
          <p:cNvPr id="6" name="Content Placeholder 2"/>
          <p:cNvSpPr>
            <a:spLocks noGrp="1"/>
          </p:cNvSpPr>
          <p:nvPr>
            <p:ph sz="half" idx="1"/>
          </p:nvPr>
        </p:nvSpPr>
        <p:spPr>
          <a:xfrm>
            <a:off x="838200" y="2274570"/>
            <a:ext cx="5055226" cy="3906728"/>
          </a:xfrm>
          <a:ln>
            <a:noFill/>
          </a:ln>
        </p:spPr>
        <p:txBody>
          <a:bodyPr>
            <a:normAutofit fontScale="25000" lnSpcReduction="20000"/>
          </a:bodyPr>
          <a:lstStyle/>
          <a:p>
            <a:pPr marL="0" indent="0" fontAlgn="base">
              <a:buNone/>
            </a:pPr>
            <a:endParaRPr lang="en-US" sz="8000" dirty="0" smtClean="0"/>
          </a:p>
          <a:p>
            <a:pPr marL="0" indent="0" fontAlgn="base">
              <a:buNone/>
            </a:pPr>
            <a:r>
              <a:rPr lang="en-US" sz="8000" dirty="0" smtClean="0"/>
              <a:t>Terms </a:t>
            </a:r>
            <a:r>
              <a:rPr lang="en-US" sz="8000" dirty="0"/>
              <a:t>in </a:t>
            </a:r>
            <a:r>
              <a:rPr lang="en-US" sz="8000" dirty="0" smtClean="0"/>
              <a:t>venue </a:t>
            </a:r>
            <a:r>
              <a:rPr lang="en-US" sz="8000" dirty="0"/>
              <a:t>contracts that should be reviewed </a:t>
            </a:r>
            <a:r>
              <a:rPr lang="en-US" sz="8000" dirty="0" smtClean="0"/>
              <a:t>by PSC:</a:t>
            </a:r>
            <a:endParaRPr lang="en-US" sz="8000" dirty="0"/>
          </a:p>
          <a:p>
            <a:pPr fontAlgn="base"/>
            <a:r>
              <a:rPr lang="en-US" sz="8000" dirty="0" smtClean="0"/>
              <a:t>Arbitration</a:t>
            </a:r>
          </a:p>
          <a:p>
            <a:pPr fontAlgn="base"/>
            <a:r>
              <a:rPr lang="en-US" sz="8000" dirty="0" smtClean="0"/>
              <a:t>Attorney’s Fees</a:t>
            </a:r>
          </a:p>
          <a:p>
            <a:pPr fontAlgn="base"/>
            <a:r>
              <a:rPr lang="en-US" sz="8000" dirty="0" smtClean="0"/>
              <a:t>Choice of Law where a state other than Colorado is listed or International Law</a:t>
            </a:r>
          </a:p>
          <a:p>
            <a:pPr fontAlgn="base"/>
            <a:r>
              <a:rPr lang="en-US" sz="8000" dirty="0" smtClean="0"/>
              <a:t>Exclusive </a:t>
            </a:r>
            <a:r>
              <a:rPr lang="en-US" sz="8000" dirty="0"/>
              <a:t>Purchase Agreements</a:t>
            </a:r>
          </a:p>
          <a:p>
            <a:pPr fontAlgn="base"/>
            <a:r>
              <a:rPr lang="en-US" sz="8000" dirty="0"/>
              <a:t>Indemnification</a:t>
            </a:r>
          </a:p>
          <a:p>
            <a:pPr fontAlgn="base"/>
            <a:r>
              <a:rPr lang="en-US" sz="8000" dirty="0"/>
              <a:t>Insurance Requirements – Additional Insured</a:t>
            </a:r>
          </a:p>
          <a:p>
            <a:pPr fontAlgn="base"/>
            <a:r>
              <a:rPr lang="en-US" sz="8000" dirty="0"/>
              <a:t>Limitation of Liability</a:t>
            </a:r>
          </a:p>
          <a:p>
            <a:endParaRPr lang="en-US" dirty="0"/>
          </a:p>
          <a:p>
            <a:pPr marL="0" indent="0">
              <a:buNone/>
            </a:pPr>
            <a:endParaRPr lang="en-US" dirty="0" smtClean="0"/>
          </a:p>
          <a:p>
            <a:endParaRPr lang="en-US" dirty="0"/>
          </a:p>
        </p:txBody>
      </p:sp>
      <p:sp>
        <p:nvSpPr>
          <p:cNvPr id="13" name="TextBox 12"/>
          <p:cNvSpPr txBox="1"/>
          <p:nvPr/>
        </p:nvSpPr>
        <p:spPr>
          <a:xfrm>
            <a:off x="6197600" y="2274570"/>
            <a:ext cx="5156200" cy="2215991"/>
          </a:xfrm>
          <a:prstGeom prst="rect">
            <a:avLst/>
          </a:prstGeom>
          <a:noFill/>
        </p:spPr>
        <p:txBody>
          <a:bodyPr wrap="square" rtlCol="0">
            <a:spAutoFit/>
          </a:bodyPr>
          <a:lstStyle/>
          <a:p>
            <a:r>
              <a:rPr lang="en-US" sz="2000" b="1" dirty="0"/>
              <a:t>Don’t Forget!</a:t>
            </a:r>
          </a:p>
          <a:p>
            <a:r>
              <a:rPr lang="en-US" sz="2000" u="sng" dirty="0"/>
              <a:t>If hiring an event </a:t>
            </a:r>
            <a:r>
              <a:rPr lang="en-US" sz="2000" u="sng" dirty="0" smtClean="0"/>
              <a:t>coordinator, </a:t>
            </a:r>
            <a:r>
              <a:rPr lang="en-US" sz="2000" u="sng" dirty="0"/>
              <a:t>same controls apply</a:t>
            </a:r>
            <a:r>
              <a:rPr lang="en-US" sz="2000" dirty="0"/>
              <a:t>.  All approvals and invoices go through the same channels. This is to avoid circumventing the policies, controls and putting the University at risk.</a:t>
            </a:r>
          </a:p>
          <a:p>
            <a:endParaRPr lang="en-US" dirty="0"/>
          </a:p>
        </p:txBody>
      </p:sp>
      <p:sp>
        <p:nvSpPr>
          <p:cNvPr id="3" name="TextBox 2"/>
          <p:cNvSpPr txBox="1"/>
          <p:nvPr/>
        </p:nvSpPr>
        <p:spPr>
          <a:xfrm>
            <a:off x="838200" y="1223320"/>
            <a:ext cx="10515600" cy="1477328"/>
          </a:xfrm>
          <a:prstGeom prst="rect">
            <a:avLst/>
          </a:prstGeom>
          <a:noFill/>
        </p:spPr>
        <p:txBody>
          <a:bodyPr wrap="square" rtlCol="0">
            <a:spAutoFit/>
          </a:bodyPr>
          <a:lstStyle/>
          <a:p>
            <a:r>
              <a:rPr lang="en-US" sz="2400" dirty="0"/>
              <a:t>General rule is </a:t>
            </a:r>
            <a:r>
              <a:rPr lang="en-US" sz="2400" b="1" dirty="0"/>
              <a:t>Do Not Sign Contracts</a:t>
            </a:r>
            <a:r>
              <a:rPr lang="en-US" sz="2400" dirty="0"/>
              <a:t>. Banquet orders (BEOs) or tax affidavits can be signed as long as there are no terms &amp; conditions or other clauses that commit the university.</a:t>
            </a:r>
          </a:p>
          <a:p>
            <a:endParaRPr lang="en-US" dirty="0"/>
          </a:p>
        </p:txBody>
      </p:sp>
      <p:pic>
        <p:nvPicPr>
          <p:cNvPr id="8" name="Picture 7"/>
          <p:cNvPicPr>
            <a:picLocks noChangeAspect="1"/>
          </p:cNvPicPr>
          <p:nvPr/>
        </p:nvPicPr>
        <p:blipFill>
          <a:blip r:embed="rId3"/>
          <a:stretch>
            <a:fillRect/>
          </a:stretch>
        </p:blipFill>
        <p:spPr>
          <a:xfrm>
            <a:off x="7231380" y="4227934"/>
            <a:ext cx="2689860" cy="1788757"/>
          </a:xfrm>
          <a:prstGeom prst="rect">
            <a:avLst/>
          </a:prstGeom>
        </p:spPr>
      </p:pic>
      <p:sp>
        <p:nvSpPr>
          <p:cNvPr id="10" name="TextBox 9"/>
          <p:cNvSpPr txBox="1"/>
          <p:nvPr/>
        </p:nvSpPr>
        <p:spPr>
          <a:xfrm>
            <a:off x="9111641" y="6258012"/>
            <a:ext cx="2242159" cy="523220"/>
          </a:xfrm>
          <a:prstGeom prst="rect">
            <a:avLst/>
          </a:prstGeom>
          <a:noFill/>
        </p:spPr>
        <p:txBody>
          <a:bodyPr wrap="square" rtlCol="0">
            <a:spAutoFit/>
          </a:bodyPr>
          <a:lstStyle/>
          <a:p>
            <a:pPr algn="r"/>
            <a:r>
              <a:rPr lang="en-US" sz="1400" dirty="0" smtClean="0"/>
              <a:t>Student Affairs Training 9.21.18</a:t>
            </a:r>
            <a:endParaRPr lang="en-US" sz="1400" dirty="0"/>
          </a:p>
        </p:txBody>
      </p:sp>
    </p:spTree>
    <p:extLst>
      <p:ext uri="{BB962C8B-B14F-4D97-AF65-F5344CB8AC3E}">
        <p14:creationId xmlns:p14="http://schemas.microsoft.com/office/powerpoint/2010/main" val="20582669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1555"/>
            <a:ext cx="10515600" cy="850611"/>
          </a:xfrm>
        </p:spPr>
        <p:txBody>
          <a:bodyPr/>
          <a:lstStyle/>
          <a:p>
            <a:pPr algn="ctr"/>
            <a:r>
              <a:rPr lang="en-US" b="1" dirty="0" smtClean="0"/>
              <a:t>Contract Signature Authority</a:t>
            </a:r>
            <a:endParaRPr lang="en-US" b="1" dirty="0"/>
          </a:p>
        </p:txBody>
      </p:sp>
      <p:sp>
        <p:nvSpPr>
          <p:cNvPr id="3" name="Content Placeholder 2"/>
          <p:cNvSpPr>
            <a:spLocks noGrp="1"/>
          </p:cNvSpPr>
          <p:nvPr>
            <p:ph idx="1"/>
          </p:nvPr>
        </p:nvSpPr>
        <p:spPr>
          <a:xfrm>
            <a:off x="838200" y="996032"/>
            <a:ext cx="10515600" cy="5205845"/>
          </a:xfrm>
        </p:spPr>
        <p:txBody>
          <a:bodyPr>
            <a:normAutofit fontScale="47500" lnSpcReduction="20000"/>
          </a:bodyPr>
          <a:lstStyle/>
          <a:p>
            <a:pPr marL="0" indent="0">
              <a:buNone/>
            </a:pPr>
            <a:r>
              <a:rPr lang="en-US" sz="3800" dirty="0" smtClean="0"/>
              <a:t>Expenditure contracts of any dollar amount require Procurement Service Center approval. PSC Purchasing Agents are the only individuals authorized to sign expenditure contracts for goods and services on behalf of the University.</a:t>
            </a:r>
          </a:p>
          <a:p>
            <a:pPr marL="0" indent="0">
              <a:buNone/>
            </a:pPr>
            <a:endParaRPr lang="en-US" sz="900" dirty="0" smtClean="0"/>
          </a:p>
          <a:p>
            <a:r>
              <a:rPr lang="en-US" sz="2900" b="1" dirty="0" smtClean="0"/>
              <a:t>Small-dollar Contracts</a:t>
            </a:r>
          </a:p>
          <a:p>
            <a:pPr lvl="1"/>
            <a:r>
              <a:rPr lang="en-US" sz="2900" dirty="0" smtClean="0"/>
              <a:t>For contracts of $10,000 and less: Before proceeding with the purchase, send the contract or agreement to the PSC.</a:t>
            </a:r>
          </a:p>
          <a:p>
            <a:pPr lvl="1"/>
            <a:r>
              <a:rPr lang="en-US" sz="2900" dirty="0" smtClean="0"/>
              <a:t>Email or fax the contract to the appropriate </a:t>
            </a:r>
            <a:r>
              <a:rPr lang="en-US" sz="2900" dirty="0" smtClean="0">
                <a:hlinkClick r:id="rId2"/>
              </a:rPr>
              <a:t>Purchasing Agent</a:t>
            </a:r>
            <a:r>
              <a:rPr lang="en-US" sz="2900" dirty="0" smtClean="0"/>
              <a:t>. Include the supplier’s contact information (name, email address, phone number).</a:t>
            </a:r>
          </a:p>
          <a:p>
            <a:pPr lvl="1"/>
            <a:r>
              <a:rPr lang="en-US" sz="2900" dirty="0" smtClean="0"/>
              <a:t>The PSC will review the contract for legal sufficiency, obtain all necessary signatures, and email the completed contract to you.</a:t>
            </a:r>
          </a:p>
          <a:p>
            <a:pPr lvl="1"/>
            <a:r>
              <a:rPr lang="en-US" sz="2900" dirty="0" smtClean="0"/>
              <a:t>Send the contract to the supplier. (If you’re ordering through the CU Marketplace, attach the completed contract to the non-catalog form as an external attachment.)</a:t>
            </a:r>
          </a:p>
          <a:p>
            <a:pPr lvl="1"/>
            <a:r>
              <a:rPr lang="en-US" sz="2900" dirty="0" smtClean="0"/>
              <a:t>Keep a copy of the signed agreement; the PSC does not keep copies of contracts that are $10,000 and less.</a:t>
            </a:r>
          </a:p>
          <a:p>
            <a:pPr marL="457200" lvl="1" indent="0">
              <a:buNone/>
            </a:pPr>
            <a:endParaRPr lang="en-US" sz="2900" dirty="0" smtClean="0"/>
          </a:p>
          <a:p>
            <a:r>
              <a:rPr lang="en-US" sz="2900" b="1" dirty="0" smtClean="0"/>
              <a:t>Online Contracts (“Clickthrough” Agreements)</a:t>
            </a:r>
          </a:p>
          <a:p>
            <a:pPr lvl="1"/>
            <a:r>
              <a:rPr lang="en-US" sz="2900" dirty="0" smtClean="0"/>
              <a:t>For contracts of $10,000 and less: You may agree to the terms and conditions of small-dollar online agreements as long as a signature is not required.</a:t>
            </a:r>
          </a:p>
          <a:p>
            <a:pPr marL="457200" lvl="1" indent="0">
              <a:buNone/>
            </a:pPr>
            <a:endParaRPr lang="en-US" sz="2900" dirty="0" smtClean="0"/>
          </a:p>
          <a:p>
            <a:r>
              <a:rPr lang="en-US" sz="2900" b="1" dirty="0" smtClean="0"/>
              <a:t>Large-dollar Contracts</a:t>
            </a:r>
          </a:p>
          <a:p>
            <a:pPr lvl="1"/>
            <a:r>
              <a:rPr lang="en-US" sz="2900" dirty="0" smtClean="0"/>
              <a:t>For contracts over $10,000: Work with the PSC on both the contract and the purchase.</a:t>
            </a:r>
          </a:p>
          <a:p>
            <a:pPr lvl="1"/>
            <a:r>
              <a:rPr lang="en-US" sz="2900" dirty="0" smtClean="0"/>
              <a:t>Create a requisition in the CU Marketplace using the appropriate form. Attach a WORD version of the contract or agreement.</a:t>
            </a:r>
          </a:p>
          <a:p>
            <a:pPr lvl="1"/>
            <a:r>
              <a:rPr lang="en-US" sz="2900" dirty="0" smtClean="0"/>
              <a:t>The PSC will review the contract for legal sufficiency and obtain all necessary signatures.</a:t>
            </a:r>
          </a:p>
          <a:p>
            <a:pPr lvl="1"/>
            <a:r>
              <a:rPr lang="en-US" sz="2900" dirty="0" smtClean="0"/>
              <a:t>The PSC Purchasing Agent will send the completed contract to the supplier when the purchase order is issued.</a:t>
            </a:r>
          </a:p>
          <a:p>
            <a:pPr marL="0" indent="0">
              <a:buNone/>
            </a:pPr>
            <a:r>
              <a:rPr lang="en-US" sz="3400" b="1" dirty="0" smtClean="0"/>
              <a:t>IMPORTANT!</a:t>
            </a:r>
            <a:r>
              <a:rPr lang="en-US" sz="3400" dirty="0" smtClean="0"/>
              <a:t> For contracts of any dollar amount, you should always carefully read and understand all terms and conditions. Pay particular attention to requirements that relate to the business deal, renewal terms, pricing, and termination.</a:t>
            </a:r>
          </a:p>
          <a:p>
            <a:endParaRPr lang="en-US" dirty="0"/>
          </a:p>
        </p:txBody>
      </p:sp>
      <p:pic>
        <p:nvPicPr>
          <p:cNvPr id="4" name="Picture 3" descr="cid:B452159F-A69F-4DB6-88B3-6D555AF17B58"/>
          <p:cNvPicPr/>
          <p:nvPr/>
        </p:nvPicPr>
        <p:blipFill>
          <a:blip r:embed="rId3">
            <a:extLst>
              <a:ext uri="{28A0092B-C50C-407E-A947-70E740481C1C}">
                <a14:useLocalDpi xmlns:a14="http://schemas.microsoft.com/office/drawing/2010/main" val="0"/>
              </a:ext>
            </a:extLst>
          </a:blip>
          <a:srcRect/>
          <a:stretch>
            <a:fillRect/>
          </a:stretch>
        </p:blipFill>
        <p:spPr bwMode="auto">
          <a:xfrm>
            <a:off x="838200" y="6258012"/>
            <a:ext cx="2895600" cy="409575"/>
          </a:xfrm>
          <a:prstGeom prst="rect">
            <a:avLst/>
          </a:prstGeom>
          <a:noFill/>
          <a:ln>
            <a:noFill/>
          </a:ln>
        </p:spPr>
      </p:pic>
      <p:sp>
        <p:nvSpPr>
          <p:cNvPr id="7" name="TextBox 6"/>
          <p:cNvSpPr txBox="1"/>
          <p:nvPr/>
        </p:nvSpPr>
        <p:spPr>
          <a:xfrm>
            <a:off x="9111641" y="6258012"/>
            <a:ext cx="2242159" cy="523220"/>
          </a:xfrm>
          <a:prstGeom prst="rect">
            <a:avLst/>
          </a:prstGeom>
          <a:noFill/>
        </p:spPr>
        <p:txBody>
          <a:bodyPr wrap="square" rtlCol="0">
            <a:spAutoFit/>
          </a:bodyPr>
          <a:lstStyle/>
          <a:p>
            <a:pPr algn="r"/>
            <a:r>
              <a:rPr lang="en-US" sz="1400" dirty="0" smtClean="0"/>
              <a:t>Student Affairs Training 9.21.18</a:t>
            </a:r>
            <a:endParaRPr lang="en-US" sz="1400" dirty="0"/>
          </a:p>
        </p:txBody>
      </p:sp>
    </p:spTree>
    <p:extLst>
      <p:ext uri="{BB962C8B-B14F-4D97-AF65-F5344CB8AC3E}">
        <p14:creationId xmlns:p14="http://schemas.microsoft.com/office/powerpoint/2010/main" val="20955470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19014"/>
            <a:ext cx="10515600" cy="868874"/>
          </a:xfrm>
        </p:spPr>
        <p:txBody>
          <a:bodyPr/>
          <a:lstStyle/>
          <a:p>
            <a:pPr algn="ctr"/>
            <a:r>
              <a:rPr lang="en-US" b="1" dirty="0" smtClean="0"/>
              <a:t>Commodity Listing</a:t>
            </a:r>
            <a:endParaRPr lang="en-US" b="1" dirty="0"/>
          </a:p>
        </p:txBody>
      </p:sp>
      <p:sp>
        <p:nvSpPr>
          <p:cNvPr id="3" name="Content Placeholder 2"/>
          <p:cNvSpPr>
            <a:spLocks noGrp="1"/>
          </p:cNvSpPr>
          <p:nvPr>
            <p:ph idx="1"/>
          </p:nvPr>
        </p:nvSpPr>
        <p:spPr>
          <a:xfrm>
            <a:off x="838200" y="1287888"/>
            <a:ext cx="10515600" cy="4889075"/>
          </a:xfrm>
        </p:spPr>
        <p:txBody>
          <a:bodyPr/>
          <a:lstStyle/>
          <a:p>
            <a:pPr marL="0" indent="0">
              <a:buNone/>
            </a:pPr>
            <a:r>
              <a:rPr lang="en-US" dirty="0" smtClean="0"/>
              <a:t>PSC has a posted list of common commodities, procurement options, procedures for purchasing and price agreements that are in place. Refer to</a:t>
            </a:r>
            <a:r>
              <a:rPr lang="en-US" dirty="0" smtClean="0">
                <a:sym typeface="Wingdings" panose="05000000000000000000" pitchFamily="2" charset="2"/>
              </a:rPr>
              <a:t> </a:t>
            </a:r>
            <a:r>
              <a:rPr lang="en-US" dirty="0" smtClean="0">
                <a:sym typeface="Wingdings" panose="05000000000000000000" pitchFamily="2" charset="2"/>
                <a:hlinkClick r:id="rId2"/>
              </a:rPr>
              <a:t>http://www.cu.edu/psc/commodity-listing</a:t>
            </a:r>
            <a:r>
              <a:rPr lang="en-US" dirty="0" smtClean="0">
                <a:sym typeface="Wingdings" panose="05000000000000000000" pitchFamily="2" charset="2"/>
              </a:rPr>
              <a:t> </a:t>
            </a:r>
          </a:p>
          <a:p>
            <a:r>
              <a:rPr lang="en-US" dirty="0" smtClean="0">
                <a:sym typeface="Wingdings" panose="05000000000000000000" pitchFamily="2" charset="2"/>
              </a:rPr>
              <a:t>University Price Agreements are listed once you click on the type of commodity you want to purchase. Top Items include:</a:t>
            </a:r>
          </a:p>
          <a:p>
            <a:pPr lvl="1"/>
            <a:r>
              <a:rPr lang="en-US" dirty="0" smtClean="0">
                <a:sym typeface="Wingdings" panose="05000000000000000000" pitchFamily="2" charset="2"/>
              </a:rPr>
              <a:t>Computers –DELL</a:t>
            </a:r>
          </a:p>
          <a:p>
            <a:pPr lvl="1"/>
            <a:r>
              <a:rPr lang="en-US" dirty="0" smtClean="0">
                <a:sym typeface="Wingdings" panose="05000000000000000000" pitchFamily="2" charset="2"/>
              </a:rPr>
              <a:t>Furniture – CCi</a:t>
            </a:r>
          </a:p>
          <a:p>
            <a:pPr lvl="1"/>
            <a:r>
              <a:rPr lang="en-US" dirty="0" smtClean="0">
                <a:sym typeface="Wingdings" panose="05000000000000000000" pitchFamily="2" charset="2"/>
              </a:rPr>
              <a:t>Office Supplies – Staples</a:t>
            </a:r>
            <a:endParaRPr lang="en-US" dirty="0">
              <a:sym typeface="Wingdings" panose="05000000000000000000" pitchFamily="2" charset="2"/>
            </a:endParaRPr>
          </a:p>
          <a:p>
            <a:r>
              <a:rPr lang="en-US" dirty="0" smtClean="0">
                <a:sym typeface="Wingdings" panose="05000000000000000000" pitchFamily="2" charset="2"/>
              </a:rPr>
              <a:t>State Price Agreements are also listed.</a:t>
            </a:r>
          </a:p>
          <a:p>
            <a:pPr lvl="1"/>
            <a:r>
              <a:rPr lang="en-US" dirty="0" smtClean="0">
                <a:sym typeface="Wingdings" panose="05000000000000000000" pitchFamily="2" charset="2"/>
              </a:rPr>
              <a:t>Cell Phones/PDAs – AT&amp;T, Sprint, Verizon and T-Mobile options</a:t>
            </a:r>
          </a:p>
        </p:txBody>
      </p:sp>
      <p:pic>
        <p:nvPicPr>
          <p:cNvPr id="4" name="Picture 3" descr="cid:B452159F-A69F-4DB6-88B3-6D555AF17B58"/>
          <p:cNvPicPr/>
          <p:nvPr/>
        </p:nvPicPr>
        <p:blipFill>
          <a:blip r:embed="rId3">
            <a:extLst>
              <a:ext uri="{28A0092B-C50C-407E-A947-70E740481C1C}">
                <a14:useLocalDpi xmlns:a14="http://schemas.microsoft.com/office/drawing/2010/main" val="0"/>
              </a:ext>
            </a:extLst>
          </a:blip>
          <a:srcRect/>
          <a:stretch>
            <a:fillRect/>
          </a:stretch>
        </p:blipFill>
        <p:spPr bwMode="auto">
          <a:xfrm>
            <a:off x="838200" y="6258012"/>
            <a:ext cx="2895600" cy="409575"/>
          </a:xfrm>
          <a:prstGeom prst="rect">
            <a:avLst/>
          </a:prstGeom>
          <a:noFill/>
          <a:ln>
            <a:noFill/>
          </a:ln>
        </p:spPr>
      </p:pic>
      <p:sp>
        <p:nvSpPr>
          <p:cNvPr id="7" name="TextBox 6"/>
          <p:cNvSpPr txBox="1"/>
          <p:nvPr/>
        </p:nvSpPr>
        <p:spPr>
          <a:xfrm>
            <a:off x="9111641" y="6259643"/>
            <a:ext cx="2242159" cy="523220"/>
          </a:xfrm>
          <a:prstGeom prst="rect">
            <a:avLst/>
          </a:prstGeom>
          <a:noFill/>
        </p:spPr>
        <p:txBody>
          <a:bodyPr wrap="square" rtlCol="0">
            <a:spAutoFit/>
          </a:bodyPr>
          <a:lstStyle/>
          <a:p>
            <a:pPr algn="r"/>
            <a:r>
              <a:rPr lang="en-US" sz="1400" dirty="0" smtClean="0"/>
              <a:t>Student Affairs Training 9.21.18</a:t>
            </a:r>
            <a:endParaRPr lang="en-US" sz="1400" dirty="0"/>
          </a:p>
        </p:txBody>
      </p:sp>
    </p:spTree>
    <p:extLst>
      <p:ext uri="{BB962C8B-B14F-4D97-AF65-F5344CB8AC3E}">
        <p14:creationId xmlns:p14="http://schemas.microsoft.com/office/powerpoint/2010/main" val="14756770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12914"/>
          </a:xfrm>
        </p:spPr>
        <p:txBody>
          <a:bodyPr/>
          <a:lstStyle/>
          <a:p>
            <a:pPr algn="ctr"/>
            <a:r>
              <a:rPr lang="en-US" b="1" dirty="0" smtClean="0"/>
              <a:t>Procurement Card (P-card)</a:t>
            </a:r>
            <a:endParaRPr lang="en-US" b="1" dirty="0"/>
          </a:p>
        </p:txBody>
      </p:sp>
      <p:sp>
        <p:nvSpPr>
          <p:cNvPr id="3" name="Content Placeholder 2"/>
          <p:cNvSpPr>
            <a:spLocks noGrp="1"/>
          </p:cNvSpPr>
          <p:nvPr>
            <p:ph idx="1"/>
          </p:nvPr>
        </p:nvSpPr>
        <p:spPr>
          <a:xfrm>
            <a:off x="838200" y="1589403"/>
            <a:ext cx="10515600" cy="4351338"/>
          </a:xfrm>
        </p:spPr>
        <p:txBody>
          <a:bodyPr>
            <a:normAutofit fontScale="92500" lnSpcReduction="10000"/>
          </a:bodyPr>
          <a:lstStyle/>
          <a:p>
            <a:pPr marL="0" indent="0">
              <a:buNone/>
            </a:pPr>
            <a:r>
              <a:rPr lang="en-US" u="sng" dirty="0" smtClean="0"/>
              <a:t>General Rules &amp; Guidelines:</a:t>
            </a:r>
          </a:p>
          <a:p>
            <a:r>
              <a:rPr lang="en-US" dirty="0" smtClean="0"/>
              <a:t>Marketplace is the preferred method of procurement for all purchases. Use your P-Card only when the purchase is small-dollar and Marketplace is not a viable option.</a:t>
            </a:r>
          </a:p>
          <a:p>
            <a:r>
              <a:rPr lang="en-US" dirty="0" smtClean="0"/>
              <a:t>As a cardholder, you are responsible for knowing and following University and any department-specific fiscal and procurement rules. </a:t>
            </a:r>
          </a:p>
          <a:p>
            <a:r>
              <a:rPr lang="en-US" dirty="0" smtClean="0"/>
              <a:t>All purchases should be reconciled within 30 days of the transaction date. (</a:t>
            </a:r>
            <a:r>
              <a:rPr lang="en-US" u="sng" dirty="0" smtClean="0"/>
              <a:t>However</a:t>
            </a:r>
            <a:r>
              <a:rPr lang="en-US" dirty="0" smtClean="0"/>
              <a:t>, if you have questions on the transactions do not approve until questions resolved.) </a:t>
            </a:r>
          </a:p>
          <a:p>
            <a:r>
              <a:rPr lang="en-US" dirty="0" smtClean="0"/>
              <a:t>Absolutely </a:t>
            </a:r>
            <a:r>
              <a:rPr lang="en-US" b="1" dirty="0" smtClean="0"/>
              <a:t>NO</a:t>
            </a:r>
            <a:r>
              <a:rPr lang="en-US" dirty="0" smtClean="0"/>
              <a:t> taxes should be charged to your card. </a:t>
            </a:r>
          </a:p>
          <a:p>
            <a:r>
              <a:rPr lang="en-US" dirty="0" smtClean="0"/>
              <a:t>Individual contractor and service providers cannot be paid on a P-Card.</a:t>
            </a:r>
          </a:p>
          <a:p>
            <a:endParaRPr lang="en-US" dirty="0"/>
          </a:p>
        </p:txBody>
      </p:sp>
      <p:pic>
        <p:nvPicPr>
          <p:cNvPr id="4" name="Picture 3" descr="cid:B452159F-A69F-4DB6-88B3-6D555AF17B58"/>
          <p:cNvPicPr/>
          <p:nvPr/>
        </p:nvPicPr>
        <p:blipFill>
          <a:blip r:embed="rId2">
            <a:extLst>
              <a:ext uri="{28A0092B-C50C-407E-A947-70E740481C1C}">
                <a14:useLocalDpi xmlns:a14="http://schemas.microsoft.com/office/drawing/2010/main" val="0"/>
              </a:ext>
            </a:extLst>
          </a:blip>
          <a:srcRect/>
          <a:stretch>
            <a:fillRect/>
          </a:stretch>
        </p:blipFill>
        <p:spPr bwMode="auto">
          <a:xfrm>
            <a:off x="838200" y="6258012"/>
            <a:ext cx="2895600" cy="409575"/>
          </a:xfrm>
          <a:prstGeom prst="rect">
            <a:avLst/>
          </a:prstGeom>
          <a:noFill/>
          <a:ln>
            <a:noFill/>
          </a:ln>
        </p:spPr>
      </p:pic>
      <p:sp>
        <p:nvSpPr>
          <p:cNvPr id="7" name="TextBox 6"/>
          <p:cNvSpPr txBox="1"/>
          <p:nvPr/>
        </p:nvSpPr>
        <p:spPr>
          <a:xfrm>
            <a:off x="9111641" y="6258012"/>
            <a:ext cx="2242159" cy="523220"/>
          </a:xfrm>
          <a:prstGeom prst="rect">
            <a:avLst/>
          </a:prstGeom>
          <a:noFill/>
        </p:spPr>
        <p:txBody>
          <a:bodyPr wrap="square" rtlCol="0">
            <a:spAutoFit/>
          </a:bodyPr>
          <a:lstStyle/>
          <a:p>
            <a:pPr algn="r"/>
            <a:r>
              <a:rPr lang="en-US" sz="1400" dirty="0" smtClean="0"/>
              <a:t>Student Affairs Training 9.21.18</a:t>
            </a:r>
            <a:endParaRPr lang="en-US" sz="1400" dirty="0"/>
          </a:p>
        </p:txBody>
      </p:sp>
    </p:spTree>
    <p:extLst>
      <p:ext uri="{BB962C8B-B14F-4D97-AF65-F5344CB8AC3E}">
        <p14:creationId xmlns:p14="http://schemas.microsoft.com/office/powerpoint/2010/main" val="563802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1399"/>
          </a:xfrm>
        </p:spPr>
        <p:txBody>
          <a:bodyPr/>
          <a:lstStyle/>
          <a:p>
            <a:pPr algn="ctr"/>
            <a:r>
              <a:rPr lang="en-US" b="1" dirty="0" smtClean="0"/>
              <a:t>Appropriate Use of P-Card</a:t>
            </a:r>
            <a:endParaRPr lang="en-US" b="1" dirty="0"/>
          </a:p>
        </p:txBody>
      </p:sp>
      <p:sp>
        <p:nvSpPr>
          <p:cNvPr id="3" name="Content Placeholder 2"/>
          <p:cNvSpPr>
            <a:spLocks noGrp="1"/>
          </p:cNvSpPr>
          <p:nvPr>
            <p:ph idx="1"/>
          </p:nvPr>
        </p:nvSpPr>
        <p:spPr>
          <a:xfrm>
            <a:off x="838200" y="1556067"/>
            <a:ext cx="10515600" cy="4007606"/>
          </a:xfrm>
        </p:spPr>
        <p:txBody>
          <a:bodyPr/>
          <a:lstStyle/>
          <a:p>
            <a:pPr marL="0" indent="0">
              <a:buNone/>
            </a:pPr>
            <a:r>
              <a:rPr lang="en-US" u="sng" dirty="0" smtClean="0"/>
              <a:t>All purchases must meet the following expectations for appropriate use:</a:t>
            </a:r>
          </a:p>
          <a:p>
            <a:pPr marL="0" indent="0">
              <a:buNone/>
            </a:pPr>
            <a:endParaRPr lang="en-US" dirty="0" smtClean="0"/>
          </a:p>
          <a:p>
            <a:pPr marL="457200" lvl="1" indent="0">
              <a:buNone/>
            </a:pPr>
            <a:r>
              <a:rPr lang="en-US" dirty="0" smtClean="0"/>
              <a:t>The purchase is appropriate for the University and has a valid business purpose.</a:t>
            </a:r>
          </a:p>
          <a:p>
            <a:pPr marL="457200" lvl="1" indent="0">
              <a:buNone/>
            </a:pPr>
            <a:endParaRPr lang="en-US" dirty="0" smtClean="0"/>
          </a:p>
          <a:p>
            <a:pPr marL="457200" lvl="1" indent="0">
              <a:buNone/>
            </a:pPr>
            <a:r>
              <a:rPr lang="en-US" dirty="0" smtClean="0"/>
              <a:t>The purchase cannot be made through Marketplace and is allowable on the P-Card.</a:t>
            </a:r>
          </a:p>
          <a:p>
            <a:pPr lvl="1"/>
            <a:endParaRPr lang="en-US" dirty="0" smtClean="0"/>
          </a:p>
          <a:p>
            <a:pPr marL="457200" lvl="1" indent="0">
              <a:buNone/>
            </a:pPr>
            <a:r>
              <a:rPr lang="en-US" dirty="0" smtClean="0"/>
              <a:t>The purchase follows the guidelines of sponsored projects and/or program fee purpose (if using a Program Fee SpeedType).</a:t>
            </a:r>
          </a:p>
          <a:p>
            <a:pPr lvl="1"/>
            <a:endParaRPr lang="en-US" dirty="0"/>
          </a:p>
        </p:txBody>
      </p:sp>
      <p:pic>
        <p:nvPicPr>
          <p:cNvPr id="4" name="Picture 3" descr="cid:B452159F-A69F-4DB6-88B3-6D555AF17B58"/>
          <p:cNvPicPr/>
          <p:nvPr/>
        </p:nvPicPr>
        <p:blipFill>
          <a:blip r:embed="rId2">
            <a:extLst>
              <a:ext uri="{28A0092B-C50C-407E-A947-70E740481C1C}">
                <a14:useLocalDpi xmlns:a14="http://schemas.microsoft.com/office/drawing/2010/main" val="0"/>
              </a:ext>
            </a:extLst>
          </a:blip>
          <a:srcRect/>
          <a:stretch>
            <a:fillRect/>
          </a:stretch>
        </p:blipFill>
        <p:spPr bwMode="auto">
          <a:xfrm>
            <a:off x="838200" y="6258012"/>
            <a:ext cx="2895600" cy="409575"/>
          </a:xfrm>
          <a:prstGeom prst="rect">
            <a:avLst/>
          </a:prstGeom>
          <a:noFill/>
          <a:ln>
            <a:noFill/>
          </a:ln>
        </p:spPr>
      </p:pic>
      <p:pic>
        <p:nvPicPr>
          <p:cNvPr id="6" name="Picture 5"/>
          <p:cNvPicPr>
            <a:picLocks noChangeAspect="1"/>
          </p:cNvPicPr>
          <p:nvPr/>
        </p:nvPicPr>
        <p:blipFill>
          <a:blip r:embed="rId3"/>
          <a:stretch>
            <a:fillRect/>
          </a:stretch>
        </p:blipFill>
        <p:spPr>
          <a:xfrm>
            <a:off x="838200" y="2911071"/>
            <a:ext cx="507839" cy="507839"/>
          </a:xfrm>
          <a:prstGeom prst="rect">
            <a:avLst/>
          </a:prstGeom>
        </p:spPr>
      </p:pic>
      <p:pic>
        <p:nvPicPr>
          <p:cNvPr id="7" name="Picture 6"/>
          <p:cNvPicPr>
            <a:picLocks noChangeAspect="1"/>
          </p:cNvPicPr>
          <p:nvPr/>
        </p:nvPicPr>
        <p:blipFill>
          <a:blip r:embed="rId3"/>
          <a:stretch>
            <a:fillRect/>
          </a:stretch>
        </p:blipFill>
        <p:spPr>
          <a:xfrm>
            <a:off x="816929" y="3719455"/>
            <a:ext cx="507839" cy="507839"/>
          </a:xfrm>
          <a:prstGeom prst="rect">
            <a:avLst/>
          </a:prstGeom>
        </p:spPr>
      </p:pic>
      <p:pic>
        <p:nvPicPr>
          <p:cNvPr id="8" name="Picture 7"/>
          <p:cNvPicPr>
            <a:picLocks noChangeAspect="1"/>
          </p:cNvPicPr>
          <p:nvPr/>
        </p:nvPicPr>
        <p:blipFill>
          <a:blip r:embed="rId3"/>
          <a:stretch>
            <a:fillRect/>
          </a:stretch>
        </p:blipFill>
        <p:spPr>
          <a:xfrm>
            <a:off x="816930" y="4828383"/>
            <a:ext cx="507839" cy="507839"/>
          </a:xfrm>
          <a:prstGeom prst="rect">
            <a:avLst/>
          </a:prstGeom>
        </p:spPr>
      </p:pic>
      <p:sp>
        <p:nvSpPr>
          <p:cNvPr id="10" name="TextBox 9"/>
          <p:cNvSpPr txBox="1"/>
          <p:nvPr/>
        </p:nvSpPr>
        <p:spPr>
          <a:xfrm>
            <a:off x="9111641" y="6258012"/>
            <a:ext cx="2242159" cy="523220"/>
          </a:xfrm>
          <a:prstGeom prst="rect">
            <a:avLst/>
          </a:prstGeom>
          <a:noFill/>
        </p:spPr>
        <p:txBody>
          <a:bodyPr wrap="square" rtlCol="0">
            <a:spAutoFit/>
          </a:bodyPr>
          <a:lstStyle/>
          <a:p>
            <a:pPr algn="r"/>
            <a:r>
              <a:rPr lang="en-US" sz="1400" dirty="0" smtClean="0"/>
              <a:t>Student Affairs Training 9.21.18</a:t>
            </a:r>
            <a:endParaRPr lang="en-US" sz="1400" dirty="0"/>
          </a:p>
        </p:txBody>
      </p:sp>
    </p:spTree>
    <p:extLst>
      <p:ext uri="{BB962C8B-B14F-4D97-AF65-F5344CB8AC3E}">
        <p14:creationId xmlns:p14="http://schemas.microsoft.com/office/powerpoint/2010/main" val="26737645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5489"/>
          </a:xfrm>
        </p:spPr>
        <p:txBody>
          <a:bodyPr/>
          <a:lstStyle/>
          <a:p>
            <a:pPr algn="ctr"/>
            <a:r>
              <a:rPr lang="en-US" b="1" dirty="0" smtClean="0"/>
              <a:t>Appropriate Use of P-Card (cont.)</a:t>
            </a:r>
            <a:endParaRPr lang="en-US" b="1" dirty="0"/>
          </a:p>
        </p:txBody>
      </p:sp>
      <p:pic>
        <p:nvPicPr>
          <p:cNvPr id="4" name="Picture 3" descr="cid:B452159F-A69F-4DB6-88B3-6D555AF17B58"/>
          <p:cNvPicPr/>
          <p:nvPr/>
        </p:nvPicPr>
        <p:blipFill>
          <a:blip r:embed="rId2">
            <a:extLst>
              <a:ext uri="{28A0092B-C50C-407E-A947-70E740481C1C}">
                <a14:useLocalDpi xmlns:a14="http://schemas.microsoft.com/office/drawing/2010/main" val="0"/>
              </a:ext>
            </a:extLst>
          </a:blip>
          <a:srcRect/>
          <a:stretch>
            <a:fillRect/>
          </a:stretch>
        </p:blipFill>
        <p:spPr bwMode="auto">
          <a:xfrm>
            <a:off x="838200" y="6258012"/>
            <a:ext cx="2895600" cy="409575"/>
          </a:xfrm>
          <a:prstGeom prst="rect">
            <a:avLst/>
          </a:prstGeom>
          <a:noFill/>
          <a:ln>
            <a:noFill/>
          </a:ln>
        </p:spPr>
      </p:pic>
      <p:sp>
        <p:nvSpPr>
          <p:cNvPr id="6" name="Content Placeholder 2"/>
          <p:cNvSpPr>
            <a:spLocks noGrp="1"/>
          </p:cNvSpPr>
          <p:nvPr>
            <p:ph idx="1"/>
          </p:nvPr>
        </p:nvSpPr>
        <p:spPr>
          <a:xfrm>
            <a:off x="838200" y="1323349"/>
            <a:ext cx="10515600" cy="4351338"/>
          </a:xfrm>
        </p:spPr>
        <p:txBody>
          <a:bodyPr>
            <a:normAutofit/>
          </a:bodyPr>
          <a:lstStyle/>
          <a:p>
            <a:pPr marL="0" indent="0">
              <a:buNone/>
            </a:pPr>
            <a:r>
              <a:rPr lang="en-US" u="sng" dirty="0" smtClean="0"/>
              <a:t>Purchases that are specifically prohibited on the Procurement Card</a:t>
            </a:r>
            <a:r>
              <a:rPr lang="en-US" dirty="0" smtClean="0"/>
              <a:t>:</a:t>
            </a:r>
          </a:p>
          <a:p>
            <a:pPr lvl="1"/>
            <a:r>
              <a:rPr lang="en-US" sz="2800" dirty="0"/>
              <a:t> </a:t>
            </a:r>
            <a:r>
              <a:rPr lang="en-US" sz="2800" dirty="0" smtClean="0"/>
              <a:t>Split purchases </a:t>
            </a:r>
          </a:p>
          <a:p>
            <a:pPr lvl="2"/>
            <a:r>
              <a:rPr lang="en-US" sz="2400" dirty="0"/>
              <a:t>D</a:t>
            </a:r>
            <a:r>
              <a:rPr lang="en-US" sz="2400" dirty="0" smtClean="0"/>
              <a:t>ividing up a payment to the same vendor that’s over your one-time purchase limit, where the total cost of the purchase is known at the time of payment.</a:t>
            </a:r>
          </a:p>
          <a:p>
            <a:pPr lvl="1"/>
            <a:r>
              <a:rPr lang="en-US" sz="2800" dirty="0"/>
              <a:t> </a:t>
            </a:r>
            <a:r>
              <a:rPr lang="en-US" sz="2800" dirty="0" smtClean="0"/>
              <a:t>Any furniture</a:t>
            </a:r>
          </a:p>
          <a:p>
            <a:pPr lvl="1"/>
            <a:r>
              <a:rPr lang="en-US" sz="2800" dirty="0"/>
              <a:t> </a:t>
            </a:r>
            <a:r>
              <a:rPr lang="en-US" sz="2800" dirty="0" smtClean="0"/>
              <a:t>Travel and travel-related expenses</a:t>
            </a:r>
          </a:p>
          <a:p>
            <a:pPr lvl="1"/>
            <a:r>
              <a:rPr lang="en-US" sz="2800" dirty="0"/>
              <a:t> </a:t>
            </a:r>
            <a:r>
              <a:rPr lang="en-US" sz="2800" dirty="0" smtClean="0"/>
              <a:t>Tax on purchases</a:t>
            </a:r>
          </a:p>
          <a:p>
            <a:pPr lvl="1"/>
            <a:r>
              <a:rPr lang="en-US" sz="2800" dirty="0"/>
              <a:t> </a:t>
            </a:r>
            <a:r>
              <a:rPr lang="en-US" sz="2800" dirty="0" smtClean="0"/>
              <a:t>Payments to individual suppliers and service providers</a:t>
            </a:r>
          </a:p>
          <a:p>
            <a:pPr lvl="1"/>
            <a:r>
              <a:rPr lang="en-US" sz="2800" dirty="0"/>
              <a:t> </a:t>
            </a:r>
            <a:r>
              <a:rPr lang="en-US" sz="2800" dirty="0" smtClean="0"/>
              <a:t>Purchases of goods or services where a contract is required</a:t>
            </a:r>
          </a:p>
        </p:txBody>
      </p:sp>
      <p:sp>
        <p:nvSpPr>
          <p:cNvPr id="8" name="TextBox 7"/>
          <p:cNvSpPr txBox="1"/>
          <p:nvPr/>
        </p:nvSpPr>
        <p:spPr>
          <a:xfrm>
            <a:off x="9264041" y="6258012"/>
            <a:ext cx="2242159" cy="523220"/>
          </a:xfrm>
          <a:prstGeom prst="rect">
            <a:avLst/>
          </a:prstGeom>
          <a:noFill/>
        </p:spPr>
        <p:txBody>
          <a:bodyPr wrap="square" rtlCol="0">
            <a:spAutoFit/>
          </a:bodyPr>
          <a:lstStyle/>
          <a:p>
            <a:pPr algn="r"/>
            <a:r>
              <a:rPr lang="en-US" sz="1400" dirty="0" smtClean="0"/>
              <a:t>Student Affairs Training 9.21.18</a:t>
            </a:r>
            <a:endParaRPr lang="en-US" sz="1400" dirty="0"/>
          </a:p>
        </p:txBody>
      </p:sp>
    </p:spTree>
    <p:extLst>
      <p:ext uri="{BB962C8B-B14F-4D97-AF65-F5344CB8AC3E}">
        <p14:creationId xmlns:p14="http://schemas.microsoft.com/office/powerpoint/2010/main" val="8098028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40358"/>
          </a:xfrm>
        </p:spPr>
        <p:txBody>
          <a:bodyPr/>
          <a:lstStyle/>
          <a:p>
            <a:pPr algn="ctr"/>
            <a:r>
              <a:rPr lang="en-US" b="1" dirty="0" smtClean="0"/>
              <a:t>Violations</a:t>
            </a:r>
            <a:endParaRPr lang="en-US" b="1" dirty="0"/>
          </a:p>
        </p:txBody>
      </p:sp>
      <p:sp>
        <p:nvSpPr>
          <p:cNvPr id="3" name="Content Placeholder 2"/>
          <p:cNvSpPr>
            <a:spLocks noGrp="1"/>
          </p:cNvSpPr>
          <p:nvPr>
            <p:ph idx="1"/>
          </p:nvPr>
        </p:nvSpPr>
        <p:spPr>
          <a:xfrm>
            <a:off x="838200" y="1524429"/>
            <a:ext cx="10515600" cy="4652534"/>
          </a:xfrm>
        </p:spPr>
        <p:txBody>
          <a:bodyPr>
            <a:normAutofit lnSpcReduction="10000"/>
          </a:bodyPr>
          <a:lstStyle/>
          <a:p>
            <a:r>
              <a:rPr lang="en-US" dirty="0" smtClean="0"/>
              <a:t>If you violate procurement card policy, you will receive 50 violation points by the PSC. If you reach 150 points, your card will be suspended for six months or revoked.</a:t>
            </a:r>
          </a:p>
          <a:p>
            <a:r>
              <a:rPr lang="en-US" dirty="0" smtClean="0"/>
              <a:t>Failure to reconcile reports on time, provide thorough documentation, or use the P-Card responsibly can result in revocation at any time per the discretion of the Department. </a:t>
            </a:r>
          </a:p>
          <a:p>
            <a:r>
              <a:rPr lang="en-US" dirty="0" smtClean="0"/>
              <a:t> Accidental personal purchases:</a:t>
            </a:r>
          </a:p>
          <a:p>
            <a:pPr lvl="1"/>
            <a:r>
              <a:rPr lang="en-US" dirty="0" smtClean="0"/>
              <a:t>Notify your AO immediately.</a:t>
            </a:r>
          </a:p>
          <a:p>
            <a:pPr lvl="1"/>
            <a:r>
              <a:rPr lang="en-US" dirty="0" smtClean="0"/>
              <a:t>Make every effort to have the supplier refund the card and have you pay personally instead.</a:t>
            </a:r>
          </a:p>
          <a:p>
            <a:pPr lvl="1"/>
            <a:r>
              <a:rPr lang="en-US" dirty="0" smtClean="0"/>
              <a:t>If you cannot get a refund, you must reimburse the University and attach the validated cash receipt to your expense report.</a:t>
            </a:r>
          </a:p>
          <a:p>
            <a:pPr marL="0" indent="0">
              <a:buNone/>
            </a:pPr>
            <a:endParaRPr lang="en-US" dirty="0"/>
          </a:p>
        </p:txBody>
      </p:sp>
      <p:pic>
        <p:nvPicPr>
          <p:cNvPr id="4" name="Picture 3" descr="cid:B452159F-A69F-4DB6-88B3-6D555AF17B58"/>
          <p:cNvPicPr/>
          <p:nvPr/>
        </p:nvPicPr>
        <p:blipFill>
          <a:blip r:embed="rId2">
            <a:extLst>
              <a:ext uri="{28A0092B-C50C-407E-A947-70E740481C1C}">
                <a14:useLocalDpi xmlns:a14="http://schemas.microsoft.com/office/drawing/2010/main" val="0"/>
              </a:ext>
            </a:extLst>
          </a:blip>
          <a:srcRect/>
          <a:stretch>
            <a:fillRect/>
          </a:stretch>
        </p:blipFill>
        <p:spPr bwMode="auto">
          <a:xfrm>
            <a:off x="838200" y="6247621"/>
            <a:ext cx="2895600" cy="409575"/>
          </a:xfrm>
          <a:prstGeom prst="rect">
            <a:avLst/>
          </a:prstGeom>
          <a:noFill/>
          <a:ln>
            <a:noFill/>
          </a:ln>
        </p:spPr>
      </p:pic>
      <p:pic>
        <p:nvPicPr>
          <p:cNvPr id="6" name="Picture 5" descr="cid:B452159F-A69F-4DB6-88B3-6D555AF17B58"/>
          <p:cNvPicPr/>
          <p:nvPr/>
        </p:nvPicPr>
        <p:blipFill>
          <a:blip r:embed="rId2">
            <a:extLst>
              <a:ext uri="{28A0092B-C50C-407E-A947-70E740481C1C}">
                <a14:useLocalDpi xmlns:a14="http://schemas.microsoft.com/office/drawing/2010/main" val="0"/>
              </a:ext>
            </a:extLst>
          </a:blip>
          <a:srcRect/>
          <a:stretch>
            <a:fillRect/>
          </a:stretch>
        </p:blipFill>
        <p:spPr bwMode="auto">
          <a:xfrm>
            <a:off x="838200" y="6226839"/>
            <a:ext cx="2895600" cy="409575"/>
          </a:xfrm>
          <a:prstGeom prst="rect">
            <a:avLst/>
          </a:prstGeom>
          <a:noFill/>
          <a:ln>
            <a:noFill/>
          </a:ln>
        </p:spPr>
      </p:pic>
      <p:pic>
        <p:nvPicPr>
          <p:cNvPr id="8" name="Picture 7"/>
          <p:cNvPicPr>
            <a:picLocks noChangeAspect="1"/>
          </p:cNvPicPr>
          <p:nvPr/>
        </p:nvPicPr>
        <p:blipFill>
          <a:blip r:embed="rId3"/>
          <a:stretch>
            <a:fillRect/>
          </a:stretch>
        </p:blipFill>
        <p:spPr>
          <a:xfrm>
            <a:off x="838200" y="24829"/>
            <a:ext cx="2190907" cy="1215553"/>
          </a:xfrm>
          <a:prstGeom prst="rect">
            <a:avLst/>
          </a:prstGeom>
        </p:spPr>
      </p:pic>
      <p:pic>
        <p:nvPicPr>
          <p:cNvPr id="9" name="Picture 8"/>
          <p:cNvPicPr>
            <a:picLocks noChangeAspect="1"/>
          </p:cNvPicPr>
          <p:nvPr/>
        </p:nvPicPr>
        <p:blipFill>
          <a:blip r:embed="rId3"/>
          <a:stretch>
            <a:fillRect/>
          </a:stretch>
        </p:blipFill>
        <p:spPr>
          <a:xfrm>
            <a:off x="9162893" y="81079"/>
            <a:ext cx="2190907" cy="1215553"/>
          </a:xfrm>
          <a:prstGeom prst="rect">
            <a:avLst/>
          </a:prstGeom>
        </p:spPr>
      </p:pic>
      <p:pic>
        <p:nvPicPr>
          <p:cNvPr id="10" name="Picture 9" descr="cid:B452159F-A69F-4DB6-88B3-6D555AF17B58"/>
          <p:cNvPicPr/>
          <p:nvPr/>
        </p:nvPicPr>
        <p:blipFill>
          <a:blip r:embed="rId2">
            <a:extLst>
              <a:ext uri="{28A0092B-C50C-407E-A947-70E740481C1C}">
                <a14:useLocalDpi xmlns:a14="http://schemas.microsoft.com/office/drawing/2010/main" val="0"/>
              </a:ext>
            </a:extLst>
          </a:blip>
          <a:srcRect/>
          <a:stretch>
            <a:fillRect/>
          </a:stretch>
        </p:blipFill>
        <p:spPr bwMode="auto">
          <a:xfrm>
            <a:off x="838200" y="6258012"/>
            <a:ext cx="2895600" cy="409575"/>
          </a:xfrm>
          <a:prstGeom prst="rect">
            <a:avLst/>
          </a:prstGeom>
          <a:noFill/>
          <a:ln>
            <a:noFill/>
          </a:ln>
        </p:spPr>
      </p:pic>
      <p:sp>
        <p:nvSpPr>
          <p:cNvPr id="11" name="TextBox 10"/>
          <p:cNvSpPr txBox="1"/>
          <p:nvPr/>
        </p:nvSpPr>
        <p:spPr>
          <a:xfrm>
            <a:off x="9350784" y="6226839"/>
            <a:ext cx="2242159" cy="523220"/>
          </a:xfrm>
          <a:prstGeom prst="rect">
            <a:avLst/>
          </a:prstGeom>
          <a:noFill/>
        </p:spPr>
        <p:txBody>
          <a:bodyPr wrap="square" rtlCol="0">
            <a:spAutoFit/>
          </a:bodyPr>
          <a:lstStyle/>
          <a:p>
            <a:pPr algn="r"/>
            <a:r>
              <a:rPr lang="en-US" sz="1400" dirty="0" smtClean="0"/>
              <a:t>Student Affairs Training 9.21.18</a:t>
            </a:r>
            <a:endParaRPr lang="en-US" sz="1400" dirty="0"/>
          </a:p>
        </p:txBody>
      </p:sp>
    </p:spTree>
    <p:extLst>
      <p:ext uri="{BB962C8B-B14F-4D97-AF65-F5344CB8AC3E}">
        <p14:creationId xmlns:p14="http://schemas.microsoft.com/office/powerpoint/2010/main" val="29468678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Monthly P-card Cycle</a:t>
            </a:r>
            <a:endParaRPr lang="en-US" b="1" dirty="0"/>
          </a:p>
        </p:txBody>
      </p:sp>
      <p:graphicFrame>
        <p:nvGraphicFramePr>
          <p:cNvPr id="4" name="Content Placeholder 3"/>
          <p:cNvGraphicFramePr>
            <a:graphicFrameLocks noGrp="1"/>
          </p:cNvGraphicFramePr>
          <p:nvPr>
            <p:ph idx="1"/>
            <p:extLst/>
          </p:nvPr>
        </p:nvGraphicFramePr>
        <p:xfrm>
          <a:off x="931164" y="1508649"/>
          <a:ext cx="10329672" cy="3383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cid:B452159F-A69F-4DB6-88B3-6D555AF17B58"/>
          <p:cNvPicPr/>
          <p:nvPr/>
        </p:nvPicPr>
        <p:blipFill>
          <a:blip r:embed="rId7">
            <a:extLst>
              <a:ext uri="{28A0092B-C50C-407E-A947-70E740481C1C}">
                <a14:useLocalDpi xmlns:a14="http://schemas.microsoft.com/office/drawing/2010/main" val="0"/>
              </a:ext>
            </a:extLst>
          </a:blip>
          <a:srcRect/>
          <a:stretch>
            <a:fillRect/>
          </a:stretch>
        </p:blipFill>
        <p:spPr bwMode="auto">
          <a:xfrm>
            <a:off x="838200" y="6258012"/>
            <a:ext cx="2895600" cy="409575"/>
          </a:xfrm>
          <a:prstGeom prst="rect">
            <a:avLst/>
          </a:prstGeom>
          <a:noFill/>
          <a:ln>
            <a:noFill/>
          </a:ln>
        </p:spPr>
      </p:pic>
      <p:sp>
        <p:nvSpPr>
          <p:cNvPr id="3" name="TextBox 2"/>
          <p:cNvSpPr txBox="1"/>
          <p:nvPr/>
        </p:nvSpPr>
        <p:spPr>
          <a:xfrm>
            <a:off x="1008507" y="5131846"/>
            <a:ext cx="10174986" cy="923330"/>
          </a:xfrm>
          <a:prstGeom prst="rect">
            <a:avLst/>
          </a:prstGeom>
          <a:noFill/>
        </p:spPr>
        <p:txBody>
          <a:bodyPr wrap="square" rtlCol="0">
            <a:spAutoFit/>
          </a:bodyPr>
          <a:lstStyle/>
          <a:p>
            <a:r>
              <a:rPr lang="en-US" u="sng" dirty="0" smtClean="0"/>
              <a:t>Note:</a:t>
            </a:r>
            <a:r>
              <a:rPr lang="en-US" dirty="0" smtClean="0"/>
              <a:t> The Audit Trail feature in Concur tracks all actions and shows if an AO views a receipt before approving. Internal Audit looks at this audit trail during their reviews. Select AOs carefully to ensure they can devote the proper amount of time to perform detailed reviews and that they know the policies.</a:t>
            </a:r>
            <a:endParaRPr lang="en-US" dirty="0"/>
          </a:p>
        </p:txBody>
      </p:sp>
      <p:sp>
        <p:nvSpPr>
          <p:cNvPr id="8" name="TextBox 7"/>
          <p:cNvSpPr txBox="1"/>
          <p:nvPr/>
        </p:nvSpPr>
        <p:spPr>
          <a:xfrm>
            <a:off x="9251515" y="6258012"/>
            <a:ext cx="2242159" cy="523220"/>
          </a:xfrm>
          <a:prstGeom prst="rect">
            <a:avLst/>
          </a:prstGeom>
          <a:noFill/>
        </p:spPr>
        <p:txBody>
          <a:bodyPr wrap="square" rtlCol="0">
            <a:spAutoFit/>
          </a:bodyPr>
          <a:lstStyle/>
          <a:p>
            <a:pPr algn="r"/>
            <a:r>
              <a:rPr lang="en-US" sz="1400" dirty="0" smtClean="0"/>
              <a:t>Student Affairs Training 9.21.18</a:t>
            </a:r>
            <a:endParaRPr lang="en-US" sz="1400" dirty="0"/>
          </a:p>
        </p:txBody>
      </p:sp>
    </p:spTree>
    <p:extLst>
      <p:ext uri="{BB962C8B-B14F-4D97-AF65-F5344CB8AC3E}">
        <p14:creationId xmlns:p14="http://schemas.microsoft.com/office/powerpoint/2010/main" val="8096936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Increase to Procurement Card Limit</a:t>
            </a:r>
            <a:endParaRPr lang="en-US" b="1" dirty="0"/>
          </a:p>
        </p:txBody>
      </p:sp>
      <p:sp>
        <p:nvSpPr>
          <p:cNvPr id="3" name="Content Placeholder 2"/>
          <p:cNvSpPr>
            <a:spLocks noGrp="1"/>
          </p:cNvSpPr>
          <p:nvPr>
            <p:ph idx="1"/>
          </p:nvPr>
        </p:nvSpPr>
        <p:spPr/>
        <p:txBody>
          <a:bodyPr/>
          <a:lstStyle/>
          <a:p>
            <a:pPr marL="0" indent="0">
              <a:buNone/>
            </a:pPr>
            <a:r>
              <a:rPr lang="en-US" dirty="0"/>
              <a:t>Effective July 1, 2017, the </a:t>
            </a:r>
            <a:r>
              <a:rPr lang="en-US" dirty="0" smtClean="0"/>
              <a:t>department small dollar </a:t>
            </a:r>
            <a:r>
              <a:rPr lang="en-US" dirty="0"/>
              <a:t>threshold increased from $5,000 to $10,000. </a:t>
            </a:r>
            <a:endParaRPr lang="en-US" dirty="0" smtClean="0"/>
          </a:p>
          <a:p>
            <a:pPr marL="0" indent="0">
              <a:buNone/>
            </a:pPr>
            <a:endParaRPr lang="en-US" dirty="0"/>
          </a:p>
          <a:p>
            <a:pPr marL="0" indent="0" algn="ctr">
              <a:buNone/>
            </a:pPr>
            <a:r>
              <a:rPr lang="en-US" sz="5400" b="1" dirty="0" smtClean="0"/>
              <a:t>HOWEVER</a:t>
            </a:r>
          </a:p>
          <a:p>
            <a:pPr marL="0" indent="0">
              <a:buNone/>
            </a:pPr>
            <a:endParaRPr lang="en-US" dirty="0" smtClean="0"/>
          </a:p>
          <a:p>
            <a:pPr marL="0" indent="0">
              <a:buNone/>
            </a:pPr>
            <a:r>
              <a:rPr lang="en-US" dirty="0" smtClean="0"/>
              <a:t>The Denver and Anschutz Medical Campuses have decided to maintain the $5,000 small dollar purchase limit on procurement and travel cards. Very </a:t>
            </a:r>
            <a:r>
              <a:rPr lang="en-US" u="sng" dirty="0" smtClean="0"/>
              <a:t>rare</a:t>
            </a:r>
            <a:r>
              <a:rPr lang="en-US" dirty="0" smtClean="0"/>
              <a:t> exceptions will be considered by the Controller.</a:t>
            </a:r>
          </a:p>
        </p:txBody>
      </p:sp>
      <p:pic>
        <p:nvPicPr>
          <p:cNvPr id="4" name="Picture 3" descr="cid:B452159F-A69F-4DB6-88B3-6D555AF17B58"/>
          <p:cNvPicPr/>
          <p:nvPr/>
        </p:nvPicPr>
        <p:blipFill>
          <a:blip r:embed="rId2">
            <a:extLst>
              <a:ext uri="{28A0092B-C50C-407E-A947-70E740481C1C}">
                <a14:useLocalDpi xmlns:a14="http://schemas.microsoft.com/office/drawing/2010/main" val="0"/>
              </a:ext>
            </a:extLst>
          </a:blip>
          <a:srcRect/>
          <a:stretch>
            <a:fillRect/>
          </a:stretch>
        </p:blipFill>
        <p:spPr bwMode="auto">
          <a:xfrm>
            <a:off x="838200" y="6258012"/>
            <a:ext cx="2895600" cy="409575"/>
          </a:xfrm>
          <a:prstGeom prst="rect">
            <a:avLst/>
          </a:prstGeom>
          <a:noFill/>
          <a:ln>
            <a:noFill/>
          </a:ln>
        </p:spPr>
      </p:pic>
      <p:sp>
        <p:nvSpPr>
          <p:cNvPr id="7" name="TextBox 6"/>
          <p:cNvSpPr txBox="1"/>
          <p:nvPr/>
        </p:nvSpPr>
        <p:spPr>
          <a:xfrm>
            <a:off x="9264041" y="6258012"/>
            <a:ext cx="2242159" cy="523220"/>
          </a:xfrm>
          <a:prstGeom prst="rect">
            <a:avLst/>
          </a:prstGeom>
          <a:noFill/>
        </p:spPr>
        <p:txBody>
          <a:bodyPr wrap="square" rtlCol="0">
            <a:spAutoFit/>
          </a:bodyPr>
          <a:lstStyle/>
          <a:p>
            <a:pPr algn="r"/>
            <a:r>
              <a:rPr lang="en-US" sz="1400" dirty="0" smtClean="0"/>
              <a:t>Student Affairs Training 9.21.18</a:t>
            </a:r>
            <a:endParaRPr lang="en-US" sz="1400" dirty="0"/>
          </a:p>
        </p:txBody>
      </p:sp>
    </p:spTree>
    <p:extLst>
      <p:ext uri="{BB962C8B-B14F-4D97-AF65-F5344CB8AC3E}">
        <p14:creationId xmlns:p14="http://schemas.microsoft.com/office/powerpoint/2010/main" val="6727832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19731"/>
          </a:xfrm>
        </p:spPr>
        <p:txBody>
          <a:bodyPr/>
          <a:lstStyle/>
          <a:p>
            <a:pPr algn="ctr"/>
            <a:r>
              <a:rPr lang="en-US" b="1" dirty="0" smtClean="0"/>
              <a:t>CU Marketplace: PO vs. SPO</a:t>
            </a:r>
            <a:endParaRPr lang="en-US" b="1" dirty="0"/>
          </a:p>
        </p:txBody>
      </p:sp>
      <p:sp>
        <p:nvSpPr>
          <p:cNvPr id="3" name="Content Placeholder 2"/>
          <p:cNvSpPr>
            <a:spLocks noGrp="1"/>
          </p:cNvSpPr>
          <p:nvPr>
            <p:ph idx="1"/>
          </p:nvPr>
        </p:nvSpPr>
        <p:spPr>
          <a:xfrm>
            <a:off x="838200" y="1532586"/>
            <a:ext cx="10515600" cy="4644377"/>
          </a:xfrm>
        </p:spPr>
        <p:txBody>
          <a:bodyPr>
            <a:normAutofit fontScale="92500" lnSpcReduction="10000"/>
          </a:bodyPr>
          <a:lstStyle/>
          <a:p>
            <a:pPr marL="0" indent="0">
              <a:buNone/>
            </a:pPr>
            <a:r>
              <a:rPr lang="en-US" u="sng" dirty="0" smtClean="0"/>
              <a:t>Purchase Order:</a:t>
            </a:r>
          </a:p>
          <a:p>
            <a:pPr lvl="1"/>
            <a:r>
              <a:rPr lang="en-US" dirty="0"/>
              <a:t>C</a:t>
            </a:r>
            <a:r>
              <a:rPr lang="en-US" dirty="0" smtClean="0"/>
              <a:t>reated and approved in the CU Marketplace by the campus department prior to an order being placed. </a:t>
            </a:r>
          </a:p>
          <a:p>
            <a:pPr lvl="1"/>
            <a:r>
              <a:rPr lang="en-US" dirty="0" smtClean="0"/>
              <a:t>Used it for non-catalog purchases up to $10,000, and for catalog purchases up to $25,000.</a:t>
            </a:r>
          </a:p>
          <a:p>
            <a:pPr lvl="1"/>
            <a:endParaRPr lang="en-US" dirty="0" smtClean="0"/>
          </a:p>
          <a:p>
            <a:pPr marL="0" indent="0">
              <a:buNone/>
            </a:pPr>
            <a:r>
              <a:rPr lang="en-US" u="sng" dirty="0" smtClean="0"/>
              <a:t>Standing Purchase Order: </a:t>
            </a:r>
          </a:p>
          <a:p>
            <a:pPr lvl="1"/>
            <a:r>
              <a:rPr lang="en-US" dirty="0" smtClean="0"/>
              <a:t>Online request in the Marketplace used for repetitive purchases or for services provided by a non-catalog supplier over a specific period of time (e.g., personal services contracts) of more than $10,000.</a:t>
            </a:r>
          </a:p>
          <a:p>
            <a:pPr lvl="1"/>
            <a:r>
              <a:rPr lang="en-US" dirty="0" smtClean="0"/>
              <a:t>SPO requisition initiates action by the purchasing agent. </a:t>
            </a:r>
          </a:p>
          <a:p>
            <a:pPr lvl="1"/>
            <a:r>
              <a:rPr lang="en-US" dirty="0" smtClean="0"/>
              <a:t>Issuance of a Purchase Order by the purchasing agent is your authorization to order directly from the supplier, during the specified time period and within the specified dollar limits.</a:t>
            </a:r>
          </a:p>
          <a:p>
            <a:pPr marL="0" indent="0">
              <a:buNone/>
            </a:pPr>
            <a:endParaRPr lang="en-US" dirty="0"/>
          </a:p>
        </p:txBody>
      </p:sp>
      <p:pic>
        <p:nvPicPr>
          <p:cNvPr id="4" name="Picture 3" descr="cid:B452159F-A69F-4DB6-88B3-6D555AF17B58"/>
          <p:cNvPicPr/>
          <p:nvPr/>
        </p:nvPicPr>
        <p:blipFill>
          <a:blip r:embed="rId2">
            <a:extLst>
              <a:ext uri="{28A0092B-C50C-407E-A947-70E740481C1C}">
                <a14:useLocalDpi xmlns:a14="http://schemas.microsoft.com/office/drawing/2010/main" val="0"/>
              </a:ext>
            </a:extLst>
          </a:blip>
          <a:srcRect/>
          <a:stretch>
            <a:fillRect/>
          </a:stretch>
        </p:blipFill>
        <p:spPr bwMode="auto">
          <a:xfrm>
            <a:off x="838200" y="6258012"/>
            <a:ext cx="2895600" cy="409575"/>
          </a:xfrm>
          <a:prstGeom prst="rect">
            <a:avLst/>
          </a:prstGeom>
          <a:noFill/>
          <a:ln>
            <a:noFill/>
          </a:ln>
        </p:spPr>
      </p:pic>
      <p:sp>
        <p:nvSpPr>
          <p:cNvPr id="7" name="TextBox 6"/>
          <p:cNvSpPr txBox="1"/>
          <p:nvPr/>
        </p:nvSpPr>
        <p:spPr>
          <a:xfrm>
            <a:off x="9251515" y="6263083"/>
            <a:ext cx="2242159" cy="523220"/>
          </a:xfrm>
          <a:prstGeom prst="rect">
            <a:avLst/>
          </a:prstGeom>
          <a:noFill/>
        </p:spPr>
        <p:txBody>
          <a:bodyPr wrap="square" rtlCol="0">
            <a:spAutoFit/>
          </a:bodyPr>
          <a:lstStyle/>
          <a:p>
            <a:pPr algn="r"/>
            <a:r>
              <a:rPr lang="en-US" sz="1400" dirty="0" smtClean="0"/>
              <a:t>Student Affairs Training 9.21.18</a:t>
            </a:r>
            <a:endParaRPr lang="en-US" sz="1400" dirty="0"/>
          </a:p>
        </p:txBody>
      </p:sp>
    </p:spTree>
    <p:extLst>
      <p:ext uri="{BB962C8B-B14F-4D97-AF65-F5344CB8AC3E}">
        <p14:creationId xmlns:p14="http://schemas.microsoft.com/office/powerpoint/2010/main" val="17018250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3120" y="168545"/>
            <a:ext cx="8229600" cy="868362"/>
          </a:xfrm>
        </p:spPr>
        <p:txBody>
          <a:bodyPr/>
          <a:lstStyle/>
          <a:p>
            <a:pPr algn="ctr"/>
            <a:r>
              <a:rPr lang="en-US" b="1" dirty="0" smtClean="0"/>
              <a:t>Fiscal Roles</a:t>
            </a:r>
            <a:endParaRPr lang="en-US" b="1"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752600" y="914400"/>
            <a:ext cx="8763000" cy="5791200"/>
          </a:xfrm>
          <a:prstGeom prst="rect">
            <a:avLst/>
          </a:prstGeom>
          <a:noFill/>
          <a:ln w="9525">
            <a:noFill/>
            <a:miter lim="800000"/>
            <a:headEnd/>
            <a:tailEnd/>
          </a:ln>
        </p:spPr>
      </p:pic>
      <p:sp>
        <p:nvSpPr>
          <p:cNvPr id="5" name="TextBox 4"/>
          <p:cNvSpPr txBox="1"/>
          <p:nvPr/>
        </p:nvSpPr>
        <p:spPr>
          <a:xfrm>
            <a:off x="5257800" y="1828800"/>
            <a:ext cx="1219200" cy="400110"/>
          </a:xfrm>
          <a:prstGeom prst="rect">
            <a:avLst/>
          </a:prstGeom>
          <a:noFill/>
        </p:spPr>
        <p:txBody>
          <a:bodyPr wrap="square" rtlCol="0">
            <a:spAutoFit/>
          </a:bodyPr>
          <a:lstStyle/>
          <a:p>
            <a:pPr algn="ctr"/>
            <a:r>
              <a:rPr lang="en-US" sz="2000" dirty="0">
                <a:solidFill>
                  <a:schemeClr val="bg1"/>
                </a:solidFill>
              </a:rPr>
              <a:t>President</a:t>
            </a:r>
          </a:p>
        </p:txBody>
      </p:sp>
      <p:sp>
        <p:nvSpPr>
          <p:cNvPr id="6" name="TextBox 5"/>
          <p:cNvSpPr txBox="1"/>
          <p:nvPr/>
        </p:nvSpPr>
        <p:spPr>
          <a:xfrm>
            <a:off x="4191000" y="2438401"/>
            <a:ext cx="3429000" cy="1323439"/>
          </a:xfrm>
          <a:prstGeom prst="rect">
            <a:avLst/>
          </a:prstGeom>
          <a:noFill/>
        </p:spPr>
        <p:txBody>
          <a:bodyPr wrap="square" rtlCol="0">
            <a:spAutoFit/>
          </a:bodyPr>
          <a:lstStyle/>
          <a:p>
            <a:pPr algn="ctr"/>
            <a:r>
              <a:rPr lang="en-US" sz="2000" dirty="0">
                <a:solidFill>
                  <a:schemeClr val="bg1"/>
                </a:solidFill>
              </a:rPr>
              <a:t>Chancellor,  </a:t>
            </a:r>
          </a:p>
          <a:p>
            <a:pPr algn="ctr"/>
            <a:r>
              <a:rPr lang="en-US" sz="2000" dirty="0">
                <a:solidFill>
                  <a:schemeClr val="bg1"/>
                </a:solidFill>
              </a:rPr>
              <a:t>Vice Chancellors,</a:t>
            </a:r>
          </a:p>
          <a:p>
            <a:pPr algn="ctr"/>
            <a:r>
              <a:rPr lang="en-US" sz="2000" dirty="0">
                <a:solidFill>
                  <a:schemeClr val="bg1"/>
                </a:solidFill>
              </a:rPr>
              <a:t>Associate Vice Chancellors,</a:t>
            </a:r>
          </a:p>
          <a:p>
            <a:pPr algn="ctr"/>
            <a:r>
              <a:rPr lang="en-US" sz="2000" dirty="0">
                <a:solidFill>
                  <a:schemeClr val="bg1"/>
                </a:solidFill>
              </a:rPr>
              <a:t>&amp; Deans</a:t>
            </a:r>
          </a:p>
        </p:txBody>
      </p:sp>
      <p:sp>
        <p:nvSpPr>
          <p:cNvPr id="7" name="TextBox 6"/>
          <p:cNvSpPr txBox="1"/>
          <p:nvPr/>
        </p:nvSpPr>
        <p:spPr>
          <a:xfrm>
            <a:off x="3886200" y="3810000"/>
            <a:ext cx="3962400" cy="707886"/>
          </a:xfrm>
          <a:prstGeom prst="rect">
            <a:avLst/>
          </a:prstGeom>
          <a:noFill/>
        </p:spPr>
        <p:txBody>
          <a:bodyPr wrap="square" rtlCol="0">
            <a:spAutoFit/>
          </a:bodyPr>
          <a:lstStyle/>
          <a:p>
            <a:pPr algn="ctr"/>
            <a:r>
              <a:rPr lang="en-US" sz="2000" dirty="0">
                <a:solidFill>
                  <a:schemeClr val="bg1"/>
                </a:solidFill>
              </a:rPr>
              <a:t>Chairs, Directors &amp;</a:t>
            </a:r>
          </a:p>
          <a:p>
            <a:pPr algn="ctr"/>
            <a:r>
              <a:rPr lang="en-US" sz="2000" dirty="0">
                <a:solidFill>
                  <a:schemeClr val="bg1"/>
                </a:solidFill>
              </a:rPr>
              <a:t>Principal Investigators</a:t>
            </a:r>
          </a:p>
        </p:txBody>
      </p:sp>
      <p:sp>
        <p:nvSpPr>
          <p:cNvPr id="8" name="TextBox 7"/>
          <p:cNvSpPr txBox="1"/>
          <p:nvPr/>
        </p:nvSpPr>
        <p:spPr>
          <a:xfrm>
            <a:off x="3086100" y="4688817"/>
            <a:ext cx="5638800" cy="400110"/>
          </a:xfrm>
          <a:prstGeom prst="rect">
            <a:avLst/>
          </a:prstGeom>
          <a:noFill/>
        </p:spPr>
        <p:txBody>
          <a:bodyPr wrap="square" rtlCol="0">
            <a:spAutoFit/>
          </a:bodyPr>
          <a:lstStyle/>
          <a:p>
            <a:pPr algn="ctr"/>
            <a:r>
              <a:rPr lang="en-US" sz="2000" dirty="0" smtClean="0">
                <a:solidFill>
                  <a:schemeClr val="bg1"/>
                </a:solidFill>
              </a:rPr>
              <a:t>Department Administration</a:t>
            </a:r>
            <a:endParaRPr lang="en-US" sz="2000" dirty="0">
              <a:solidFill>
                <a:schemeClr val="bg1"/>
              </a:solidFill>
            </a:endParaRPr>
          </a:p>
        </p:txBody>
      </p:sp>
      <p:sp>
        <p:nvSpPr>
          <p:cNvPr id="9" name="TextBox 8"/>
          <p:cNvSpPr txBox="1"/>
          <p:nvPr/>
        </p:nvSpPr>
        <p:spPr>
          <a:xfrm>
            <a:off x="4095404" y="5392189"/>
            <a:ext cx="3620192" cy="707886"/>
          </a:xfrm>
          <a:prstGeom prst="rect">
            <a:avLst/>
          </a:prstGeom>
          <a:noFill/>
        </p:spPr>
        <p:txBody>
          <a:bodyPr wrap="square" rtlCol="0">
            <a:spAutoFit/>
          </a:bodyPr>
          <a:lstStyle/>
          <a:p>
            <a:pPr algn="ctr"/>
            <a:r>
              <a:rPr lang="en-US" sz="2000" dirty="0" smtClean="0">
                <a:solidFill>
                  <a:schemeClr val="bg1"/>
                </a:solidFill>
              </a:rPr>
              <a:t>Managerial and Non-Managerial, Fiscal and Non-Fiscal</a:t>
            </a:r>
            <a:endParaRPr lang="en-US" sz="2000" dirty="0">
              <a:solidFill>
                <a:schemeClr val="bg1"/>
              </a:solidFill>
            </a:endParaRPr>
          </a:p>
        </p:txBody>
      </p:sp>
      <p:sp>
        <p:nvSpPr>
          <p:cNvPr id="10" name="TextBox 9"/>
          <p:cNvSpPr txBox="1"/>
          <p:nvPr/>
        </p:nvSpPr>
        <p:spPr>
          <a:xfrm>
            <a:off x="8686800" y="2438400"/>
            <a:ext cx="1066800" cy="400110"/>
          </a:xfrm>
          <a:prstGeom prst="rect">
            <a:avLst/>
          </a:prstGeom>
          <a:noFill/>
        </p:spPr>
        <p:txBody>
          <a:bodyPr wrap="square" rtlCol="0">
            <a:spAutoFit/>
          </a:bodyPr>
          <a:lstStyle/>
          <a:p>
            <a:pPr algn="ctr"/>
            <a:r>
              <a:rPr lang="en-US" sz="2000" dirty="0">
                <a:solidFill>
                  <a:srgbClr val="0070C0"/>
                </a:solidFill>
              </a:rPr>
              <a:t>Officers</a:t>
            </a:r>
          </a:p>
        </p:txBody>
      </p:sp>
      <p:sp>
        <p:nvSpPr>
          <p:cNvPr id="11" name="Right Brace 10"/>
          <p:cNvSpPr/>
          <p:nvPr/>
        </p:nvSpPr>
        <p:spPr>
          <a:xfrm>
            <a:off x="7848600" y="1524000"/>
            <a:ext cx="762000" cy="2209800"/>
          </a:xfrm>
          <a:prstGeom prst="rightBrace">
            <a:avLst/>
          </a:prstGeom>
          <a:ln>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chemeClr val="accent1">
                  <a:lumMod val="75000"/>
                </a:schemeClr>
              </a:solidFill>
            </a:endParaRPr>
          </a:p>
        </p:txBody>
      </p:sp>
      <p:sp>
        <p:nvSpPr>
          <p:cNvPr id="12" name="TextBox 11"/>
          <p:cNvSpPr txBox="1"/>
          <p:nvPr/>
        </p:nvSpPr>
        <p:spPr>
          <a:xfrm>
            <a:off x="8534400" y="3962400"/>
            <a:ext cx="1981200" cy="400110"/>
          </a:xfrm>
          <a:prstGeom prst="rect">
            <a:avLst/>
          </a:prstGeom>
          <a:noFill/>
        </p:spPr>
        <p:txBody>
          <a:bodyPr wrap="square" rtlCol="0">
            <a:spAutoFit/>
          </a:bodyPr>
          <a:lstStyle/>
          <a:p>
            <a:pPr algn="ctr"/>
            <a:r>
              <a:rPr lang="en-US" sz="2000" dirty="0">
                <a:solidFill>
                  <a:srgbClr val="00B050"/>
                </a:solidFill>
              </a:rPr>
              <a:t>Fiscal Principals</a:t>
            </a:r>
          </a:p>
        </p:txBody>
      </p:sp>
      <p:sp>
        <p:nvSpPr>
          <p:cNvPr id="13" name="TextBox 12"/>
          <p:cNvSpPr txBox="1"/>
          <p:nvPr/>
        </p:nvSpPr>
        <p:spPr>
          <a:xfrm>
            <a:off x="8534400" y="4648200"/>
            <a:ext cx="1981200" cy="400110"/>
          </a:xfrm>
          <a:prstGeom prst="rect">
            <a:avLst/>
          </a:prstGeom>
          <a:noFill/>
        </p:spPr>
        <p:txBody>
          <a:bodyPr wrap="square" rtlCol="0">
            <a:spAutoFit/>
          </a:bodyPr>
          <a:lstStyle/>
          <a:p>
            <a:pPr algn="ctr"/>
            <a:r>
              <a:rPr lang="en-US" sz="2000" dirty="0">
                <a:solidFill>
                  <a:srgbClr val="2F8D5E"/>
                </a:solidFill>
              </a:rPr>
              <a:t>Fiscal Managers</a:t>
            </a:r>
          </a:p>
        </p:txBody>
      </p:sp>
      <p:sp>
        <p:nvSpPr>
          <p:cNvPr id="14" name="TextBox 13"/>
          <p:cNvSpPr txBox="1"/>
          <p:nvPr/>
        </p:nvSpPr>
        <p:spPr>
          <a:xfrm>
            <a:off x="8763000" y="5410200"/>
            <a:ext cx="1752600" cy="400110"/>
          </a:xfrm>
          <a:prstGeom prst="rect">
            <a:avLst/>
          </a:prstGeom>
          <a:noFill/>
        </p:spPr>
        <p:txBody>
          <a:bodyPr wrap="square" rtlCol="0">
            <a:spAutoFit/>
          </a:bodyPr>
          <a:lstStyle/>
          <a:p>
            <a:pPr algn="ctr"/>
            <a:r>
              <a:rPr lang="en-US" sz="2000" dirty="0">
                <a:solidFill>
                  <a:srgbClr val="002060"/>
                </a:solidFill>
              </a:rPr>
              <a:t>Fiscal Staff</a:t>
            </a:r>
          </a:p>
        </p:txBody>
      </p:sp>
      <p:pic>
        <p:nvPicPr>
          <p:cNvPr id="15" name="Picture 14" descr="cid:B452159F-A69F-4DB6-88B3-6D555AF17B58"/>
          <p:cNvPicPr/>
          <p:nvPr/>
        </p:nvPicPr>
        <p:blipFill>
          <a:blip r:embed="rId3">
            <a:extLst>
              <a:ext uri="{28A0092B-C50C-407E-A947-70E740481C1C}">
                <a14:useLocalDpi xmlns:a14="http://schemas.microsoft.com/office/drawing/2010/main" val="0"/>
              </a:ext>
            </a:extLst>
          </a:blip>
          <a:srcRect/>
          <a:stretch>
            <a:fillRect/>
          </a:stretch>
        </p:blipFill>
        <p:spPr bwMode="auto">
          <a:xfrm>
            <a:off x="838200" y="6258012"/>
            <a:ext cx="2895600" cy="409575"/>
          </a:xfrm>
          <a:prstGeom prst="rect">
            <a:avLst/>
          </a:prstGeom>
          <a:noFill/>
          <a:ln>
            <a:noFill/>
          </a:ln>
        </p:spPr>
      </p:pic>
      <p:sp>
        <p:nvSpPr>
          <p:cNvPr id="16" name="TextBox 15"/>
          <p:cNvSpPr txBox="1"/>
          <p:nvPr/>
        </p:nvSpPr>
        <p:spPr>
          <a:xfrm>
            <a:off x="9111641" y="6205058"/>
            <a:ext cx="2242159" cy="523220"/>
          </a:xfrm>
          <a:prstGeom prst="rect">
            <a:avLst/>
          </a:prstGeom>
          <a:noFill/>
        </p:spPr>
        <p:txBody>
          <a:bodyPr wrap="square" rtlCol="0">
            <a:spAutoFit/>
          </a:bodyPr>
          <a:lstStyle/>
          <a:p>
            <a:pPr algn="r"/>
            <a:r>
              <a:rPr lang="en-US" sz="1400" dirty="0" smtClean="0"/>
              <a:t>Student Affairs Training 9.21.18</a:t>
            </a:r>
            <a:endParaRPr lang="en-US" sz="1400" dirty="0"/>
          </a:p>
        </p:txBody>
      </p:sp>
      <p:sp>
        <p:nvSpPr>
          <p:cNvPr id="3" name="TextBox 2"/>
          <p:cNvSpPr txBox="1"/>
          <p:nvPr/>
        </p:nvSpPr>
        <p:spPr>
          <a:xfrm>
            <a:off x="465513" y="3661516"/>
            <a:ext cx="2582487" cy="369332"/>
          </a:xfrm>
          <a:prstGeom prst="rect">
            <a:avLst/>
          </a:prstGeom>
          <a:noFill/>
          <a:ln>
            <a:solidFill>
              <a:schemeClr val="tx1"/>
            </a:solidFill>
          </a:ln>
        </p:spPr>
        <p:txBody>
          <a:bodyPr wrap="square" rtlCol="0">
            <a:spAutoFit/>
          </a:bodyPr>
          <a:lstStyle/>
          <a:p>
            <a:pPr algn="ctr"/>
            <a:r>
              <a:rPr lang="en-US" dirty="0" smtClean="0"/>
              <a:t>Reviewer/Approver</a:t>
            </a:r>
            <a:endParaRPr lang="en-US" dirty="0"/>
          </a:p>
        </p:txBody>
      </p:sp>
      <p:sp>
        <p:nvSpPr>
          <p:cNvPr id="4" name="TextBox 3"/>
          <p:cNvSpPr txBox="1"/>
          <p:nvPr/>
        </p:nvSpPr>
        <p:spPr>
          <a:xfrm>
            <a:off x="465513" y="4648200"/>
            <a:ext cx="2177934" cy="369332"/>
          </a:xfrm>
          <a:prstGeom prst="rect">
            <a:avLst/>
          </a:prstGeom>
          <a:noFill/>
          <a:ln>
            <a:solidFill>
              <a:schemeClr val="tx1"/>
            </a:solidFill>
          </a:ln>
        </p:spPr>
        <p:txBody>
          <a:bodyPr wrap="square" rtlCol="0">
            <a:spAutoFit/>
          </a:bodyPr>
          <a:lstStyle/>
          <a:p>
            <a:pPr algn="ctr"/>
            <a:r>
              <a:rPr lang="en-US" dirty="0" err="1" smtClean="0"/>
              <a:t>Reconcilier</a:t>
            </a:r>
            <a:endParaRPr lang="en-US" dirty="0"/>
          </a:p>
        </p:txBody>
      </p:sp>
      <p:cxnSp>
        <p:nvCxnSpPr>
          <p:cNvPr id="18" name="Straight Arrow Connector 17"/>
          <p:cNvCxnSpPr/>
          <p:nvPr/>
        </p:nvCxnSpPr>
        <p:spPr>
          <a:xfrm>
            <a:off x="2684839" y="4030848"/>
            <a:ext cx="989386" cy="13160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643447" y="4935258"/>
            <a:ext cx="535826" cy="7838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634181" y="4935258"/>
            <a:ext cx="102352" cy="67499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2679818" y="4025422"/>
            <a:ext cx="499455" cy="85211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56278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8166"/>
            <a:ext cx="10515600" cy="909883"/>
          </a:xfrm>
        </p:spPr>
        <p:txBody>
          <a:bodyPr/>
          <a:lstStyle/>
          <a:p>
            <a:pPr algn="ctr"/>
            <a:r>
              <a:rPr lang="en-US" b="1" dirty="0" smtClean="0"/>
              <a:t>After-the-Fact Purchase</a:t>
            </a:r>
            <a:endParaRPr lang="en-US" b="1" dirty="0"/>
          </a:p>
        </p:txBody>
      </p:sp>
      <p:sp>
        <p:nvSpPr>
          <p:cNvPr id="3" name="Content Placeholder 2"/>
          <p:cNvSpPr>
            <a:spLocks noGrp="1"/>
          </p:cNvSpPr>
          <p:nvPr>
            <p:ph idx="1"/>
          </p:nvPr>
        </p:nvSpPr>
        <p:spPr>
          <a:xfrm>
            <a:off x="838200" y="942767"/>
            <a:ext cx="10515600" cy="5262291"/>
          </a:xfrm>
        </p:spPr>
        <p:txBody>
          <a:bodyPr>
            <a:noAutofit/>
          </a:bodyPr>
          <a:lstStyle/>
          <a:p>
            <a:pPr marL="0" indent="0">
              <a:buNone/>
            </a:pPr>
            <a:r>
              <a:rPr lang="en-US" sz="2000" b="1" dirty="0"/>
              <a:t>An ATF purchase typically occurs when an organizational unit makes </a:t>
            </a:r>
            <a:r>
              <a:rPr lang="en-US" sz="2000" b="1" dirty="0" smtClean="0"/>
              <a:t>a large-dollar purchase (</a:t>
            </a:r>
            <a:r>
              <a:rPr lang="en-US" sz="2000" b="1" dirty="0"/>
              <a:t>more than $10,000</a:t>
            </a:r>
            <a:r>
              <a:rPr lang="en-US" sz="2000" b="1" dirty="0" smtClean="0"/>
              <a:t>) from a single supplier </a:t>
            </a:r>
            <a:r>
              <a:rPr lang="en-US" sz="2000" b="1" dirty="0"/>
              <a:t>before the PSC issues a </a:t>
            </a:r>
            <a:r>
              <a:rPr lang="en-US" sz="2000" b="1" dirty="0" smtClean="0"/>
              <a:t>purchase order </a:t>
            </a:r>
            <a:r>
              <a:rPr lang="en-US" sz="2000" b="1" dirty="0"/>
              <a:t>(PO). </a:t>
            </a:r>
            <a:endParaRPr lang="en-US" sz="2000" b="1" dirty="0" smtClean="0"/>
          </a:p>
          <a:p>
            <a:pPr marL="0" indent="0">
              <a:buNone/>
            </a:pPr>
            <a:r>
              <a:rPr lang="en-US" sz="2000" dirty="0" smtClean="0"/>
              <a:t>For </a:t>
            </a:r>
            <a:r>
              <a:rPr lang="en-US" sz="2000" dirty="0"/>
              <a:t>example, if you submit a requisition for over $10,000 in </a:t>
            </a:r>
            <a:r>
              <a:rPr lang="en-US" sz="2000" dirty="0" smtClean="0"/>
              <a:t>supplier services </a:t>
            </a:r>
            <a:r>
              <a:rPr lang="en-US" sz="2000" dirty="0"/>
              <a:t>and then you authorize the supplier to begin work before the PSC </a:t>
            </a:r>
            <a:r>
              <a:rPr lang="en-US" sz="2000" dirty="0" smtClean="0"/>
              <a:t>issues the </a:t>
            </a:r>
            <a:r>
              <a:rPr lang="en-US" sz="2000" dirty="0"/>
              <a:t>PO … that’s an </a:t>
            </a:r>
            <a:r>
              <a:rPr lang="en-US" sz="2000" dirty="0" smtClean="0"/>
              <a:t>ATF!</a:t>
            </a:r>
          </a:p>
          <a:p>
            <a:pPr marL="0" indent="0">
              <a:buNone/>
            </a:pPr>
            <a:endParaRPr lang="en-US" sz="800" dirty="0" smtClean="0"/>
          </a:p>
          <a:p>
            <a:pPr lvl="1"/>
            <a:r>
              <a:rPr lang="en-US" sz="2000" b="1" dirty="0" smtClean="0"/>
              <a:t>It </a:t>
            </a:r>
            <a:r>
              <a:rPr lang="en-US" sz="2000" b="1" dirty="0"/>
              <a:t>doesn’t matter if your requisition is for goods or </a:t>
            </a:r>
            <a:r>
              <a:rPr lang="en-US" sz="2000" b="1" dirty="0" smtClean="0"/>
              <a:t>services.</a:t>
            </a:r>
          </a:p>
          <a:p>
            <a:pPr lvl="1"/>
            <a:r>
              <a:rPr lang="en-US" sz="2000" b="1" dirty="0" smtClean="0"/>
              <a:t>It </a:t>
            </a:r>
            <a:r>
              <a:rPr lang="en-US" sz="2000" b="1" dirty="0"/>
              <a:t>doesn’t matter if your requisition is for one item over $10,000 or </a:t>
            </a:r>
            <a:r>
              <a:rPr lang="en-US" sz="2000" b="1" dirty="0" smtClean="0"/>
              <a:t>for multiple </a:t>
            </a:r>
            <a:r>
              <a:rPr lang="en-US" sz="2000" b="1" dirty="0"/>
              <a:t>items totaling over $</a:t>
            </a:r>
            <a:r>
              <a:rPr lang="en-US" sz="2000" b="1" dirty="0" smtClean="0"/>
              <a:t>10,000.</a:t>
            </a:r>
          </a:p>
          <a:p>
            <a:pPr lvl="1"/>
            <a:r>
              <a:rPr lang="en-US" sz="2000" b="1" dirty="0" smtClean="0"/>
              <a:t>It </a:t>
            </a:r>
            <a:r>
              <a:rPr lang="en-US" sz="2000" b="1" dirty="0"/>
              <a:t>doesn’t matter if the cost without shipping is $10,000 or less</a:t>
            </a:r>
            <a:r>
              <a:rPr lang="en-US" sz="2000" b="1" dirty="0" smtClean="0"/>
              <a:t>.</a:t>
            </a:r>
          </a:p>
          <a:p>
            <a:pPr marL="457200" lvl="1" indent="0">
              <a:buNone/>
            </a:pPr>
            <a:endParaRPr lang="en-US" sz="800" b="1" dirty="0"/>
          </a:p>
          <a:p>
            <a:pPr marL="0" indent="0">
              <a:buNone/>
            </a:pPr>
            <a:r>
              <a:rPr lang="en-US" sz="2000" dirty="0" smtClean="0"/>
              <a:t>After-the-Fact purchases result in delayed payments to suppliers who have, in good faith, provided goods or services to the University. They </a:t>
            </a:r>
            <a:r>
              <a:rPr lang="en-US" sz="2000" b="1" dirty="0" smtClean="0"/>
              <a:t>undermine the strong working relationships </a:t>
            </a:r>
            <a:r>
              <a:rPr lang="en-US" sz="2000" dirty="0" smtClean="0"/>
              <a:t>that CU strives to create and sustain with its supplier partners</a:t>
            </a:r>
            <a:r>
              <a:rPr lang="en-US" sz="2000" dirty="0"/>
              <a:t> </a:t>
            </a:r>
            <a:r>
              <a:rPr lang="en-US" sz="2000" dirty="0" smtClean="0"/>
              <a:t>&amp; </a:t>
            </a:r>
            <a:r>
              <a:rPr lang="en-US" sz="2000" b="1" dirty="0" smtClean="0"/>
              <a:t>raise concerns that the department’s processes are not adequate.</a:t>
            </a:r>
          </a:p>
          <a:p>
            <a:pPr marL="0" indent="0">
              <a:buNone/>
            </a:pPr>
            <a:r>
              <a:rPr lang="en-US" sz="2000" dirty="0" smtClean="0"/>
              <a:t>If </a:t>
            </a:r>
            <a:r>
              <a:rPr lang="en-US" sz="2000" dirty="0"/>
              <a:t>you create an ATF, you must follow the steps outlined in the PSC </a:t>
            </a:r>
            <a:r>
              <a:rPr lang="en-US" sz="2000" dirty="0" smtClean="0"/>
              <a:t>Procedural Statement </a:t>
            </a:r>
            <a:r>
              <a:rPr lang="en-US" sz="2000" dirty="0"/>
              <a:t>After-the-Fact </a:t>
            </a:r>
            <a:r>
              <a:rPr lang="en-US" sz="2000" dirty="0" smtClean="0"/>
              <a:t>Purchases (</a:t>
            </a:r>
            <a:r>
              <a:rPr lang="en-US" sz="2000" dirty="0" smtClean="0">
                <a:hlinkClick r:id="rId2"/>
              </a:rPr>
              <a:t>https://www.cu.edu/psc/procedures/after-fact-purchases</a:t>
            </a:r>
            <a:r>
              <a:rPr lang="en-US" sz="2000" dirty="0" smtClean="0"/>
              <a:t>). </a:t>
            </a:r>
            <a:r>
              <a:rPr lang="en-US" sz="2000" dirty="0"/>
              <a:t>Be sure to discuss with the </a:t>
            </a:r>
            <a:r>
              <a:rPr lang="en-US" sz="2000" dirty="0" smtClean="0"/>
              <a:t>designated campus contacts: Barbara Hayes (4-2276) or Caroline Kirkwood (5-2286)</a:t>
            </a:r>
            <a:endParaRPr lang="en-US" sz="2000" dirty="0"/>
          </a:p>
        </p:txBody>
      </p:sp>
      <p:pic>
        <p:nvPicPr>
          <p:cNvPr id="4" name="Picture 3" descr="cid:B452159F-A69F-4DB6-88B3-6D555AF17B58"/>
          <p:cNvPicPr/>
          <p:nvPr/>
        </p:nvPicPr>
        <p:blipFill>
          <a:blip r:embed="rId3">
            <a:extLst>
              <a:ext uri="{28A0092B-C50C-407E-A947-70E740481C1C}">
                <a14:useLocalDpi xmlns:a14="http://schemas.microsoft.com/office/drawing/2010/main" val="0"/>
              </a:ext>
            </a:extLst>
          </a:blip>
          <a:srcRect/>
          <a:stretch>
            <a:fillRect/>
          </a:stretch>
        </p:blipFill>
        <p:spPr bwMode="auto">
          <a:xfrm>
            <a:off x="838200" y="6258012"/>
            <a:ext cx="2895600" cy="409575"/>
          </a:xfrm>
          <a:prstGeom prst="rect">
            <a:avLst/>
          </a:prstGeom>
          <a:noFill/>
          <a:ln>
            <a:noFill/>
          </a:ln>
        </p:spPr>
      </p:pic>
      <p:sp>
        <p:nvSpPr>
          <p:cNvPr id="7" name="TextBox 6"/>
          <p:cNvSpPr txBox="1"/>
          <p:nvPr/>
        </p:nvSpPr>
        <p:spPr>
          <a:xfrm>
            <a:off x="9251515" y="6258012"/>
            <a:ext cx="2242159" cy="523220"/>
          </a:xfrm>
          <a:prstGeom prst="rect">
            <a:avLst/>
          </a:prstGeom>
          <a:noFill/>
        </p:spPr>
        <p:txBody>
          <a:bodyPr wrap="square" rtlCol="0">
            <a:spAutoFit/>
          </a:bodyPr>
          <a:lstStyle/>
          <a:p>
            <a:pPr algn="r"/>
            <a:r>
              <a:rPr lang="en-US" sz="1400" dirty="0" smtClean="0"/>
              <a:t>Student Affairs Training 9.21.18</a:t>
            </a:r>
            <a:endParaRPr lang="en-US" sz="1400" dirty="0"/>
          </a:p>
        </p:txBody>
      </p:sp>
    </p:spTree>
    <p:extLst>
      <p:ext uri="{BB962C8B-B14F-4D97-AF65-F5344CB8AC3E}">
        <p14:creationId xmlns:p14="http://schemas.microsoft.com/office/powerpoint/2010/main" val="8917199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84126"/>
          </a:xfrm>
        </p:spPr>
        <p:txBody>
          <a:bodyPr/>
          <a:lstStyle/>
          <a:p>
            <a:pPr algn="ctr"/>
            <a:r>
              <a:rPr lang="en-US" b="1" dirty="0" smtClean="0"/>
              <a:t>Before you buy, consider…</a:t>
            </a:r>
            <a:endParaRPr lang="en-US" b="1" dirty="0"/>
          </a:p>
        </p:txBody>
      </p:sp>
      <p:sp>
        <p:nvSpPr>
          <p:cNvPr id="3" name="Content Placeholder 2"/>
          <p:cNvSpPr>
            <a:spLocks noGrp="1"/>
          </p:cNvSpPr>
          <p:nvPr>
            <p:ph idx="1"/>
          </p:nvPr>
        </p:nvSpPr>
        <p:spPr>
          <a:xfrm>
            <a:off x="838200" y="1329090"/>
            <a:ext cx="10515600" cy="4492161"/>
          </a:xfrm>
        </p:spPr>
        <p:txBody>
          <a:bodyPr>
            <a:normAutofit fontScale="85000" lnSpcReduction="20000"/>
          </a:bodyPr>
          <a:lstStyle/>
          <a:p>
            <a:pPr lvl="0"/>
            <a:r>
              <a:rPr lang="en-US" dirty="0" smtClean="0"/>
              <a:t>Is </a:t>
            </a:r>
            <a:r>
              <a:rPr lang="en-US" dirty="0"/>
              <a:t>there a University Price Agreement? If so, consult the How-to-Buy on the PSC website and use the CU Marketplace for your purchase.</a:t>
            </a:r>
          </a:p>
          <a:p>
            <a:pPr lvl="0"/>
            <a:r>
              <a:rPr lang="en-US" dirty="0"/>
              <a:t>Is the good or service available in the CU Marketplace? Think Marketplace First.</a:t>
            </a:r>
          </a:p>
          <a:p>
            <a:pPr lvl="0"/>
            <a:r>
              <a:rPr lang="en-US" dirty="0"/>
              <a:t>Is the purchase allowable? As a best practice, see the APS Propriety of Expenses and PPS Sensitive Expenses.</a:t>
            </a:r>
          </a:p>
          <a:p>
            <a:pPr lvl="0"/>
            <a:r>
              <a:rPr lang="en-US" dirty="0"/>
              <a:t>How much does the good/service cost? </a:t>
            </a:r>
          </a:p>
          <a:p>
            <a:pPr lvl="1"/>
            <a:r>
              <a:rPr lang="en-US" dirty="0"/>
              <a:t>The small dollar purchasing threshold is $10,000. </a:t>
            </a:r>
          </a:p>
          <a:p>
            <a:pPr lvl="1"/>
            <a:r>
              <a:rPr lang="en-US" dirty="0"/>
              <a:t>POs over this amount will require Financial and Sponsored Projects (for F30/31) approval. </a:t>
            </a:r>
          </a:p>
          <a:p>
            <a:pPr lvl="0"/>
            <a:r>
              <a:rPr lang="en-US" dirty="0"/>
              <a:t>If the good/service is not available in CU Marketplace and it is under $5,000, is it allowable on the Procurement Card? See Procurement Card Handbook for prohibited transactions.</a:t>
            </a:r>
          </a:p>
          <a:p>
            <a:pPr lvl="0"/>
            <a:r>
              <a:rPr lang="en-US" dirty="0"/>
              <a:t>Personal reimbursement of goods is limited to $5,000 and is further limited to commodities not covered by university price agreements unless prompted by critical business need.</a:t>
            </a:r>
          </a:p>
          <a:p>
            <a:pPr marL="0" indent="0">
              <a:buNone/>
            </a:pPr>
            <a:endParaRPr lang="en-US" dirty="0"/>
          </a:p>
        </p:txBody>
      </p:sp>
      <p:pic>
        <p:nvPicPr>
          <p:cNvPr id="4" name="Picture 3" descr="cid:B452159F-A69F-4DB6-88B3-6D555AF17B58"/>
          <p:cNvPicPr/>
          <p:nvPr/>
        </p:nvPicPr>
        <p:blipFill>
          <a:blip r:embed="rId2">
            <a:extLst>
              <a:ext uri="{28A0092B-C50C-407E-A947-70E740481C1C}">
                <a14:useLocalDpi xmlns:a14="http://schemas.microsoft.com/office/drawing/2010/main" val="0"/>
              </a:ext>
            </a:extLst>
          </a:blip>
          <a:srcRect/>
          <a:stretch>
            <a:fillRect/>
          </a:stretch>
        </p:blipFill>
        <p:spPr bwMode="auto">
          <a:xfrm>
            <a:off x="838200" y="6258012"/>
            <a:ext cx="2895600" cy="409575"/>
          </a:xfrm>
          <a:prstGeom prst="rect">
            <a:avLst/>
          </a:prstGeom>
          <a:noFill/>
          <a:ln>
            <a:noFill/>
          </a:ln>
        </p:spPr>
      </p:pic>
      <p:sp>
        <p:nvSpPr>
          <p:cNvPr id="7" name="TextBox 6"/>
          <p:cNvSpPr txBox="1"/>
          <p:nvPr/>
        </p:nvSpPr>
        <p:spPr>
          <a:xfrm>
            <a:off x="9264041" y="6258012"/>
            <a:ext cx="2242159" cy="523220"/>
          </a:xfrm>
          <a:prstGeom prst="rect">
            <a:avLst/>
          </a:prstGeom>
          <a:noFill/>
        </p:spPr>
        <p:txBody>
          <a:bodyPr wrap="square" rtlCol="0">
            <a:spAutoFit/>
          </a:bodyPr>
          <a:lstStyle/>
          <a:p>
            <a:pPr algn="r"/>
            <a:r>
              <a:rPr lang="en-US" sz="1400" dirty="0" smtClean="0"/>
              <a:t>Student Affairs Training 9.21.18</a:t>
            </a:r>
            <a:endParaRPr lang="en-US" sz="1400" dirty="0"/>
          </a:p>
        </p:txBody>
      </p:sp>
    </p:spTree>
    <p:extLst>
      <p:ext uri="{BB962C8B-B14F-4D97-AF65-F5344CB8AC3E}">
        <p14:creationId xmlns:p14="http://schemas.microsoft.com/office/powerpoint/2010/main" val="37297814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5489"/>
          </a:xfrm>
        </p:spPr>
        <p:txBody>
          <a:bodyPr/>
          <a:lstStyle/>
          <a:p>
            <a:pPr algn="ctr"/>
            <a:r>
              <a:rPr lang="en-US" b="1" dirty="0" smtClean="0"/>
              <a:t>Holiday Functions Reminder</a:t>
            </a:r>
            <a:endParaRPr lang="en-US" b="1" dirty="0"/>
          </a:p>
        </p:txBody>
      </p:sp>
      <p:sp>
        <p:nvSpPr>
          <p:cNvPr id="3" name="Content Placeholder 2"/>
          <p:cNvSpPr>
            <a:spLocks noGrp="1"/>
          </p:cNvSpPr>
          <p:nvPr>
            <p:ph idx="1"/>
          </p:nvPr>
        </p:nvSpPr>
        <p:spPr>
          <a:xfrm>
            <a:off x="838200" y="1395578"/>
            <a:ext cx="10515600" cy="4966349"/>
          </a:xfrm>
        </p:spPr>
        <p:txBody>
          <a:bodyPr>
            <a:normAutofit/>
          </a:bodyPr>
          <a:lstStyle/>
          <a:p>
            <a:r>
              <a:rPr lang="en-US" sz="2400" dirty="0"/>
              <a:t>Holiday functions are allowed for “potluck” types of </a:t>
            </a:r>
            <a:r>
              <a:rPr lang="en-US" sz="2400" dirty="0" smtClean="0"/>
              <a:t>events. In </a:t>
            </a:r>
            <a:r>
              <a:rPr lang="en-US" sz="2400" dirty="0"/>
              <a:t>general, university funds should not be used to fund parties during the holiday season</a:t>
            </a:r>
            <a:r>
              <a:rPr lang="en-US" sz="2400" dirty="0" smtClean="0"/>
              <a:t>.</a:t>
            </a:r>
          </a:p>
          <a:p>
            <a:pPr lvl="1"/>
            <a:r>
              <a:rPr lang="en-US" sz="2000" dirty="0"/>
              <a:t>If the holiday function meets the criteria of an Official </a:t>
            </a:r>
            <a:r>
              <a:rPr lang="en-US" sz="2000" dirty="0" smtClean="0"/>
              <a:t>function or includes Alcohol, </a:t>
            </a:r>
            <a:r>
              <a:rPr lang="en-US" sz="2000" dirty="0"/>
              <a:t>be sure to follow approval procedures as set forth in the related PSC procedural </a:t>
            </a:r>
            <a:r>
              <a:rPr lang="en-US" sz="2000" dirty="0" smtClean="0"/>
              <a:t>statements. </a:t>
            </a:r>
          </a:p>
          <a:p>
            <a:r>
              <a:rPr lang="en-US" sz="2400" dirty="0" smtClean="0"/>
              <a:t>No </a:t>
            </a:r>
            <a:r>
              <a:rPr lang="en-US" sz="2400" dirty="0"/>
              <a:t>general funds </a:t>
            </a:r>
            <a:r>
              <a:rPr lang="en-US" sz="2400" dirty="0" smtClean="0"/>
              <a:t>(610xxxxx </a:t>
            </a:r>
            <a:r>
              <a:rPr lang="en-US" sz="2400" dirty="0"/>
              <a:t>series) or auxiliary funds </a:t>
            </a:r>
            <a:r>
              <a:rPr lang="en-US" sz="2400" dirty="0" smtClean="0"/>
              <a:t>(620xxxxx, </a:t>
            </a:r>
            <a:r>
              <a:rPr lang="en-US" sz="2400" dirty="0"/>
              <a:t>629xxxx series) may be used to cover any portion of the holiday function.</a:t>
            </a:r>
          </a:p>
          <a:p>
            <a:r>
              <a:rPr lang="en-US" sz="2400" dirty="0"/>
              <a:t>Holiday </a:t>
            </a:r>
            <a:r>
              <a:rPr lang="en-US" sz="2400" dirty="0" smtClean="0"/>
              <a:t>gifts/cards </a:t>
            </a:r>
            <a:r>
              <a:rPr lang="en-US" sz="2400" dirty="0"/>
              <a:t>for faculty, staff and or students are not allowed to be paid from any speedtype. Holiday gifts include but are not limited to</a:t>
            </a:r>
            <a:r>
              <a:rPr lang="en-US" sz="2400" dirty="0" smtClean="0"/>
              <a:t>:</a:t>
            </a:r>
          </a:p>
          <a:p>
            <a:pPr lvl="1"/>
            <a:r>
              <a:rPr lang="en-US" sz="2000" dirty="0" smtClean="0"/>
              <a:t>Gifts </a:t>
            </a:r>
            <a:r>
              <a:rPr lang="en-US" sz="2000" dirty="0"/>
              <a:t>(e.g. cash, gift cards, non-cash </a:t>
            </a:r>
            <a:r>
              <a:rPr lang="en-US" sz="2000" dirty="0" smtClean="0"/>
              <a:t>items)</a:t>
            </a:r>
          </a:p>
          <a:p>
            <a:pPr lvl="1"/>
            <a:r>
              <a:rPr lang="en-US" sz="2000" dirty="0" smtClean="0"/>
              <a:t>Flowers</a:t>
            </a:r>
            <a:r>
              <a:rPr lang="en-US" sz="2000" dirty="0"/>
              <a:t>, fruit baskets, candy, etc. for expressing holiday wishes, get-well, or congratulation </a:t>
            </a:r>
            <a:r>
              <a:rPr lang="en-US" sz="2000" dirty="0" smtClean="0"/>
              <a:t>wishes</a:t>
            </a:r>
          </a:p>
          <a:p>
            <a:pPr lvl="1"/>
            <a:r>
              <a:rPr lang="en-US" sz="2000" dirty="0" smtClean="0"/>
              <a:t>Holiday </a:t>
            </a:r>
            <a:r>
              <a:rPr lang="en-US" sz="2000" dirty="0"/>
              <a:t>cards (Note - holiday cards may be sent for community relations support but requires prior approval from the appropriate officer).</a:t>
            </a:r>
          </a:p>
          <a:p>
            <a:endParaRPr lang="en-US" dirty="0"/>
          </a:p>
        </p:txBody>
      </p:sp>
      <p:pic>
        <p:nvPicPr>
          <p:cNvPr id="4" name="Picture 3" descr="cid:B452159F-A69F-4DB6-88B3-6D555AF17B58"/>
          <p:cNvPicPr/>
          <p:nvPr/>
        </p:nvPicPr>
        <p:blipFill>
          <a:blip r:embed="rId2">
            <a:extLst>
              <a:ext uri="{28A0092B-C50C-407E-A947-70E740481C1C}">
                <a14:useLocalDpi xmlns:a14="http://schemas.microsoft.com/office/drawing/2010/main" val="0"/>
              </a:ext>
            </a:extLst>
          </a:blip>
          <a:srcRect/>
          <a:stretch>
            <a:fillRect/>
          </a:stretch>
        </p:blipFill>
        <p:spPr bwMode="auto">
          <a:xfrm>
            <a:off x="838200" y="6258012"/>
            <a:ext cx="2895600" cy="409575"/>
          </a:xfrm>
          <a:prstGeom prst="rect">
            <a:avLst/>
          </a:prstGeom>
          <a:noFill/>
          <a:ln>
            <a:noFill/>
          </a:ln>
        </p:spPr>
      </p:pic>
      <p:pic>
        <p:nvPicPr>
          <p:cNvPr id="6" name="Picture 5"/>
          <p:cNvPicPr>
            <a:picLocks noChangeAspect="1"/>
          </p:cNvPicPr>
          <p:nvPr/>
        </p:nvPicPr>
        <p:blipFill>
          <a:blip r:embed="rId3"/>
          <a:stretch>
            <a:fillRect/>
          </a:stretch>
        </p:blipFill>
        <p:spPr>
          <a:xfrm>
            <a:off x="286555" y="104723"/>
            <a:ext cx="1625958" cy="1105891"/>
          </a:xfrm>
          <a:prstGeom prst="rect">
            <a:avLst/>
          </a:prstGeom>
        </p:spPr>
      </p:pic>
      <p:pic>
        <p:nvPicPr>
          <p:cNvPr id="9" name="Picture 8"/>
          <p:cNvPicPr>
            <a:picLocks noChangeAspect="1"/>
          </p:cNvPicPr>
          <p:nvPr/>
        </p:nvPicPr>
        <p:blipFill>
          <a:blip r:embed="rId4"/>
          <a:stretch>
            <a:fillRect/>
          </a:stretch>
        </p:blipFill>
        <p:spPr>
          <a:xfrm>
            <a:off x="10097036" y="104723"/>
            <a:ext cx="1516049" cy="1177167"/>
          </a:xfrm>
          <a:prstGeom prst="rect">
            <a:avLst/>
          </a:prstGeom>
        </p:spPr>
      </p:pic>
      <p:sp>
        <p:nvSpPr>
          <p:cNvPr id="10" name="TextBox 9"/>
          <p:cNvSpPr txBox="1"/>
          <p:nvPr/>
        </p:nvSpPr>
        <p:spPr>
          <a:xfrm>
            <a:off x="9264041" y="6251852"/>
            <a:ext cx="2242159" cy="523220"/>
          </a:xfrm>
          <a:prstGeom prst="rect">
            <a:avLst/>
          </a:prstGeom>
          <a:noFill/>
        </p:spPr>
        <p:txBody>
          <a:bodyPr wrap="square" rtlCol="0">
            <a:spAutoFit/>
          </a:bodyPr>
          <a:lstStyle/>
          <a:p>
            <a:pPr algn="r"/>
            <a:r>
              <a:rPr lang="en-US" sz="1400" dirty="0" smtClean="0"/>
              <a:t>Student Affairs Training 9.21.18</a:t>
            </a:r>
            <a:endParaRPr lang="en-US" sz="1400" dirty="0"/>
          </a:p>
        </p:txBody>
      </p:sp>
    </p:spTree>
    <p:extLst>
      <p:ext uri="{BB962C8B-B14F-4D97-AF65-F5344CB8AC3E}">
        <p14:creationId xmlns:p14="http://schemas.microsoft.com/office/powerpoint/2010/main" val="4206142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5816"/>
            <a:ext cx="10515600" cy="1325563"/>
          </a:xfrm>
        </p:spPr>
        <p:txBody>
          <a:bodyPr/>
          <a:lstStyle/>
          <a:p>
            <a:pPr algn="ctr"/>
            <a:r>
              <a:rPr lang="en-US" b="1" dirty="0" smtClean="0"/>
              <a:t>Contact Information</a:t>
            </a:r>
            <a:endParaRPr lang="en-US" b="1" dirty="0"/>
          </a:p>
        </p:txBody>
      </p:sp>
      <p:sp>
        <p:nvSpPr>
          <p:cNvPr id="3" name="Content Placeholder 2"/>
          <p:cNvSpPr>
            <a:spLocks noGrp="1"/>
          </p:cNvSpPr>
          <p:nvPr>
            <p:ph idx="1"/>
          </p:nvPr>
        </p:nvSpPr>
        <p:spPr/>
        <p:txBody>
          <a:bodyPr/>
          <a:lstStyle/>
          <a:p>
            <a:r>
              <a:rPr lang="en-US" dirty="0" smtClean="0"/>
              <a:t>Caroline Kirkwood, Compliance Manager </a:t>
            </a:r>
          </a:p>
          <a:p>
            <a:pPr marL="457200" lvl="1" indent="0">
              <a:buNone/>
            </a:pPr>
            <a:r>
              <a:rPr lang="en-US" dirty="0" smtClean="0"/>
              <a:t>303-315-2286 or </a:t>
            </a:r>
            <a:r>
              <a:rPr lang="en-US" dirty="0" smtClean="0">
                <a:hlinkClick r:id="rId2"/>
              </a:rPr>
              <a:t>caroline.kirkwood@ucdenver.edu</a:t>
            </a:r>
            <a:r>
              <a:rPr lang="en-US" dirty="0" smtClean="0"/>
              <a:t> </a:t>
            </a:r>
          </a:p>
          <a:p>
            <a:pPr marL="457200" lvl="1" indent="0">
              <a:buNone/>
            </a:pPr>
            <a:endParaRPr lang="en-US" dirty="0"/>
          </a:p>
          <a:p>
            <a:r>
              <a:rPr lang="en-US" dirty="0" smtClean="0"/>
              <a:t>Compliance Unit Email </a:t>
            </a:r>
            <a:r>
              <a:rPr lang="en-US" sz="2400" dirty="0"/>
              <a:t>(Alcohol, Donations, Sponsorships, General Inquiries)</a:t>
            </a:r>
          </a:p>
          <a:p>
            <a:pPr marL="457200" lvl="1" indent="0">
              <a:buNone/>
            </a:pPr>
            <a:r>
              <a:rPr lang="en-US" dirty="0" smtClean="0">
                <a:hlinkClick r:id="rId3"/>
              </a:rPr>
              <a:t>FS-Compliance@ucdenver.edu</a:t>
            </a:r>
            <a:endParaRPr lang="en-US" dirty="0" smtClean="0"/>
          </a:p>
          <a:p>
            <a:pPr marL="457200" lvl="1" indent="0">
              <a:buNone/>
            </a:pPr>
            <a:endParaRPr lang="en-US" dirty="0" smtClean="0"/>
          </a:p>
          <a:p>
            <a:r>
              <a:rPr lang="en-US" dirty="0" smtClean="0"/>
              <a:t>Petty Cash/Change Funds/Gift Cards Email</a:t>
            </a:r>
          </a:p>
          <a:p>
            <a:pPr marL="457200" lvl="1" indent="0">
              <a:buNone/>
            </a:pPr>
            <a:r>
              <a:rPr lang="en-US" dirty="0" smtClean="0">
                <a:hlinkClick r:id="rId4"/>
              </a:rPr>
              <a:t>pcgc@ucdenver.edu</a:t>
            </a:r>
            <a:endParaRPr lang="en-US" dirty="0" smtClean="0"/>
          </a:p>
        </p:txBody>
      </p:sp>
      <p:pic>
        <p:nvPicPr>
          <p:cNvPr id="4" name="Picture 3" descr="cid:B452159F-A69F-4DB6-88B3-6D555AF17B58"/>
          <p:cNvPicPr/>
          <p:nvPr/>
        </p:nvPicPr>
        <p:blipFill>
          <a:blip r:embed="rId5">
            <a:extLst>
              <a:ext uri="{28A0092B-C50C-407E-A947-70E740481C1C}">
                <a14:useLocalDpi xmlns:a14="http://schemas.microsoft.com/office/drawing/2010/main" val="0"/>
              </a:ext>
            </a:extLst>
          </a:blip>
          <a:srcRect/>
          <a:stretch>
            <a:fillRect/>
          </a:stretch>
        </p:blipFill>
        <p:spPr bwMode="auto">
          <a:xfrm>
            <a:off x="838200" y="6258012"/>
            <a:ext cx="2895600" cy="409575"/>
          </a:xfrm>
          <a:prstGeom prst="rect">
            <a:avLst/>
          </a:prstGeom>
          <a:noFill/>
          <a:ln>
            <a:noFill/>
          </a:ln>
        </p:spPr>
      </p:pic>
      <p:sp>
        <p:nvSpPr>
          <p:cNvPr id="5" name="TextBox 4"/>
          <p:cNvSpPr txBox="1"/>
          <p:nvPr/>
        </p:nvSpPr>
        <p:spPr>
          <a:xfrm>
            <a:off x="9111641" y="6205058"/>
            <a:ext cx="2242159" cy="523220"/>
          </a:xfrm>
          <a:prstGeom prst="rect">
            <a:avLst/>
          </a:prstGeom>
          <a:noFill/>
        </p:spPr>
        <p:txBody>
          <a:bodyPr wrap="square" rtlCol="0">
            <a:spAutoFit/>
          </a:bodyPr>
          <a:lstStyle/>
          <a:p>
            <a:pPr algn="r"/>
            <a:r>
              <a:rPr lang="en-US" sz="1400" dirty="0" smtClean="0"/>
              <a:t>Student Affairs Training 9.21.18</a:t>
            </a:r>
            <a:endParaRPr lang="en-US" sz="1400" dirty="0"/>
          </a:p>
        </p:txBody>
      </p:sp>
    </p:spTree>
    <p:extLst>
      <p:ext uri="{BB962C8B-B14F-4D97-AF65-F5344CB8AC3E}">
        <p14:creationId xmlns:p14="http://schemas.microsoft.com/office/powerpoint/2010/main" val="15622870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2585"/>
            <a:ext cx="10515600" cy="1325563"/>
          </a:xfrm>
        </p:spPr>
        <p:txBody>
          <a:bodyPr/>
          <a:lstStyle/>
          <a:p>
            <a:pPr algn="ctr"/>
            <a:r>
              <a:rPr lang="en-US" b="1" dirty="0" smtClean="0"/>
              <a:t>Officers &amp; Fiscal Principals</a:t>
            </a:r>
            <a:endParaRPr lang="en-US" b="1" dirty="0"/>
          </a:p>
        </p:txBody>
      </p:sp>
      <p:sp>
        <p:nvSpPr>
          <p:cNvPr id="3" name="Content Placeholder 2"/>
          <p:cNvSpPr>
            <a:spLocks noGrp="1"/>
          </p:cNvSpPr>
          <p:nvPr>
            <p:ph idx="1"/>
          </p:nvPr>
        </p:nvSpPr>
        <p:spPr>
          <a:xfrm>
            <a:off x="1653436" y="1358420"/>
            <a:ext cx="8686800" cy="4846638"/>
          </a:xfrm>
        </p:spPr>
        <p:txBody>
          <a:bodyPr/>
          <a:lstStyle/>
          <a:p>
            <a:r>
              <a:rPr lang="en-US" sz="3200" dirty="0" smtClean="0"/>
              <a:t>Guide subordinates</a:t>
            </a:r>
          </a:p>
          <a:p>
            <a:r>
              <a:rPr lang="en-US" sz="3200" dirty="0" smtClean="0"/>
              <a:t>Ethical &amp; transparent (tone &amp; culture)</a:t>
            </a:r>
          </a:p>
          <a:p>
            <a:r>
              <a:rPr lang="en-US" sz="3200" dirty="0" smtClean="0"/>
              <a:t>Aligned with University objectives</a:t>
            </a:r>
          </a:p>
          <a:p>
            <a:r>
              <a:rPr lang="en-US" sz="3200" dirty="0" smtClean="0"/>
              <a:t>Review reports</a:t>
            </a:r>
          </a:p>
          <a:p>
            <a:r>
              <a:rPr lang="en-US" sz="3200" dirty="0" smtClean="0"/>
              <a:t>Budget</a:t>
            </a:r>
          </a:p>
          <a:p>
            <a:r>
              <a:rPr lang="en-US" sz="3200" dirty="0" smtClean="0"/>
              <a:t>Monitor internal controls</a:t>
            </a:r>
          </a:p>
          <a:p>
            <a:r>
              <a:rPr lang="en-US" sz="3200" dirty="0" smtClean="0"/>
              <a:t>Monitor delegated authority</a:t>
            </a:r>
          </a:p>
          <a:p>
            <a:r>
              <a:rPr lang="en-US" sz="3200" dirty="0" smtClean="0"/>
              <a:t>Train staff</a:t>
            </a:r>
          </a:p>
          <a:p>
            <a:endParaRPr lang="en-US" dirty="0"/>
          </a:p>
        </p:txBody>
      </p:sp>
      <p:pic>
        <p:nvPicPr>
          <p:cNvPr id="6146" name="Picture 2" descr="C:\Users\mcmullis\AppData\Local\Microsoft\Windows\Temporary Internet Files\Content.IE5\213D0WTS\MC90019860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0" y="3063439"/>
            <a:ext cx="2286000" cy="295372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id:B452159F-A69F-4DB6-88B3-6D555AF17B58"/>
          <p:cNvPicPr/>
          <p:nvPr/>
        </p:nvPicPr>
        <p:blipFill>
          <a:blip r:embed="rId3">
            <a:extLst>
              <a:ext uri="{28A0092B-C50C-407E-A947-70E740481C1C}">
                <a14:useLocalDpi xmlns:a14="http://schemas.microsoft.com/office/drawing/2010/main" val="0"/>
              </a:ext>
            </a:extLst>
          </a:blip>
          <a:srcRect/>
          <a:stretch>
            <a:fillRect/>
          </a:stretch>
        </p:blipFill>
        <p:spPr bwMode="auto">
          <a:xfrm>
            <a:off x="838200" y="6258012"/>
            <a:ext cx="2895600" cy="409575"/>
          </a:xfrm>
          <a:prstGeom prst="rect">
            <a:avLst/>
          </a:prstGeom>
          <a:noFill/>
          <a:ln>
            <a:noFill/>
          </a:ln>
        </p:spPr>
      </p:pic>
      <p:sp>
        <p:nvSpPr>
          <p:cNvPr id="6" name="TextBox 5"/>
          <p:cNvSpPr txBox="1"/>
          <p:nvPr/>
        </p:nvSpPr>
        <p:spPr>
          <a:xfrm>
            <a:off x="9111641" y="6205058"/>
            <a:ext cx="2242159" cy="523220"/>
          </a:xfrm>
          <a:prstGeom prst="rect">
            <a:avLst/>
          </a:prstGeom>
          <a:noFill/>
        </p:spPr>
        <p:txBody>
          <a:bodyPr wrap="square" rtlCol="0">
            <a:spAutoFit/>
          </a:bodyPr>
          <a:lstStyle/>
          <a:p>
            <a:pPr algn="r"/>
            <a:r>
              <a:rPr lang="en-US" sz="1400" dirty="0" smtClean="0"/>
              <a:t>Student Affairs Training 9.21.18</a:t>
            </a:r>
            <a:endParaRPr lang="en-US" sz="1400" dirty="0"/>
          </a:p>
        </p:txBody>
      </p:sp>
    </p:spTree>
    <p:extLst>
      <p:ext uri="{BB962C8B-B14F-4D97-AF65-F5344CB8AC3E}">
        <p14:creationId xmlns:p14="http://schemas.microsoft.com/office/powerpoint/2010/main" val="26129356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211"/>
            <a:ext cx="10515600" cy="1325563"/>
          </a:xfrm>
        </p:spPr>
        <p:txBody>
          <a:bodyPr/>
          <a:lstStyle/>
          <a:p>
            <a:pPr algn="ctr"/>
            <a:r>
              <a:rPr lang="en-US" b="1" dirty="0" smtClean="0"/>
              <a:t>Fiscal Managers</a:t>
            </a:r>
            <a:endParaRPr lang="en-US" b="1" dirty="0"/>
          </a:p>
        </p:txBody>
      </p:sp>
      <p:sp>
        <p:nvSpPr>
          <p:cNvPr id="3" name="Content Placeholder 2"/>
          <p:cNvSpPr>
            <a:spLocks noGrp="1"/>
          </p:cNvSpPr>
          <p:nvPr>
            <p:ph idx="1"/>
          </p:nvPr>
        </p:nvSpPr>
        <p:spPr>
          <a:xfrm>
            <a:off x="838200" y="1252058"/>
            <a:ext cx="8458200" cy="4953000"/>
          </a:xfrm>
        </p:spPr>
        <p:txBody>
          <a:bodyPr>
            <a:normAutofit fontScale="92500" lnSpcReduction="20000"/>
          </a:bodyPr>
          <a:lstStyle/>
          <a:p>
            <a:r>
              <a:rPr lang="en-US" dirty="0" smtClean="0"/>
              <a:t>Guide subordinates</a:t>
            </a:r>
          </a:p>
          <a:p>
            <a:r>
              <a:rPr lang="en-US" dirty="0" smtClean="0"/>
              <a:t>Ethical &amp; transparent (tone &amp; culture)</a:t>
            </a:r>
          </a:p>
          <a:p>
            <a:r>
              <a:rPr lang="en-US" dirty="0" smtClean="0"/>
              <a:t>Knowledgeable of fiscal policies &amp; procedures</a:t>
            </a:r>
          </a:p>
          <a:p>
            <a:r>
              <a:rPr lang="en-US" dirty="0" smtClean="0"/>
              <a:t>Train staff</a:t>
            </a:r>
          </a:p>
          <a:p>
            <a:r>
              <a:rPr lang="en-US" dirty="0" smtClean="0"/>
              <a:t>Review reports – key compensating control</a:t>
            </a:r>
          </a:p>
          <a:p>
            <a:pPr lvl="1"/>
            <a:r>
              <a:rPr lang="en-US" dirty="0" smtClean="0"/>
              <a:t>Ensure appropriate expenditures &amp; allocation</a:t>
            </a:r>
          </a:p>
          <a:p>
            <a:pPr lvl="1"/>
            <a:r>
              <a:rPr lang="en-US" dirty="0" smtClean="0"/>
              <a:t>Investigate irregularities</a:t>
            </a:r>
          </a:p>
          <a:p>
            <a:pPr lvl="1"/>
            <a:r>
              <a:rPr lang="en-US" dirty="0" smtClean="0"/>
              <a:t>Correct errors</a:t>
            </a:r>
          </a:p>
          <a:p>
            <a:r>
              <a:rPr lang="en-US" dirty="0" smtClean="0"/>
              <a:t>Review </a:t>
            </a:r>
            <a:r>
              <a:rPr lang="en-US" dirty="0"/>
              <a:t>Marketplace </a:t>
            </a:r>
            <a:r>
              <a:rPr lang="en-US" dirty="0" smtClean="0"/>
              <a:t>&amp; Procurement Card purchases</a:t>
            </a:r>
          </a:p>
          <a:p>
            <a:r>
              <a:rPr lang="en-US" dirty="0"/>
              <a:t>Monitor internal controls</a:t>
            </a:r>
          </a:p>
          <a:p>
            <a:r>
              <a:rPr lang="en-US" dirty="0" smtClean="0"/>
              <a:t>Gatekeeper</a:t>
            </a:r>
            <a:r>
              <a:rPr lang="en-US" dirty="0"/>
              <a:t>! Expected to have sufficient knowledge </a:t>
            </a:r>
            <a:r>
              <a:rPr lang="en-US" dirty="0" smtClean="0"/>
              <a:t>to ensure compliance with University policies and procedures and </a:t>
            </a:r>
            <a:r>
              <a:rPr lang="en-US" dirty="0"/>
              <a:t>identify the indicators of fraud</a:t>
            </a:r>
          </a:p>
          <a:p>
            <a:pPr marL="0" indent="0">
              <a:buNone/>
            </a:pPr>
            <a:endParaRPr lang="en-US" dirty="0"/>
          </a:p>
        </p:txBody>
      </p:sp>
      <p:pic>
        <p:nvPicPr>
          <p:cNvPr id="4" name="Picture 3" descr="cid:B452159F-A69F-4DB6-88B3-6D555AF17B58"/>
          <p:cNvPicPr/>
          <p:nvPr/>
        </p:nvPicPr>
        <p:blipFill>
          <a:blip r:embed="rId2">
            <a:extLst>
              <a:ext uri="{28A0092B-C50C-407E-A947-70E740481C1C}">
                <a14:useLocalDpi xmlns:a14="http://schemas.microsoft.com/office/drawing/2010/main" val="0"/>
              </a:ext>
            </a:extLst>
          </a:blip>
          <a:srcRect/>
          <a:stretch>
            <a:fillRect/>
          </a:stretch>
        </p:blipFill>
        <p:spPr bwMode="auto">
          <a:xfrm>
            <a:off x="838200" y="6258012"/>
            <a:ext cx="2895600" cy="409575"/>
          </a:xfrm>
          <a:prstGeom prst="rect">
            <a:avLst/>
          </a:prstGeom>
          <a:noFill/>
          <a:ln>
            <a:noFill/>
          </a:ln>
        </p:spPr>
      </p:pic>
      <p:sp>
        <p:nvSpPr>
          <p:cNvPr id="5" name="TextBox 4"/>
          <p:cNvSpPr txBox="1"/>
          <p:nvPr/>
        </p:nvSpPr>
        <p:spPr>
          <a:xfrm>
            <a:off x="9111641" y="6205058"/>
            <a:ext cx="2242159" cy="523220"/>
          </a:xfrm>
          <a:prstGeom prst="rect">
            <a:avLst/>
          </a:prstGeom>
          <a:noFill/>
        </p:spPr>
        <p:txBody>
          <a:bodyPr wrap="square" rtlCol="0">
            <a:spAutoFit/>
          </a:bodyPr>
          <a:lstStyle/>
          <a:p>
            <a:pPr algn="r"/>
            <a:r>
              <a:rPr lang="en-US" sz="1400" dirty="0" smtClean="0"/>
              <a:t>Student Affairs Training 9.21.18</a:t>
            </a:r>
            <a:endParaRPr lang="en-US" sz="1400" dirty="0"/>
          </a:p>
        </p:txBody>
      </p:sp>
      <p:pic>
        <p:nvPicPr>
          <p:cNvPr id="8" name="Picture 7"/>
          <p:cNvPicPr>
            <a:picLocks noChangeAspect="1"/>
          </p:cNvPicPr>
          <p:nvPr/>
        </p:nvPicPr>
        <p:blipFill>
          <a:blip r:embed="rId3"/>
          <a:stretch>
            <a:fillRect/>
          </a:stretch>
        </p:blipFill>
        <p:spPr>
          <a:xfrm>
            <a:off x="8662987" y="1252058"/>
            <a:ext cx="2845498" cy="2759919"/>
          </a:xfrm>
          <a:prstGeom prst="rect">
            <a:avLst/>
          </a:prstGeom>
        </p:spPr>
      </p:pic>
    </p:spTree>
    <p:extLst>
      <p:ext uri="{BB962C8B-B14F-4D97-AF65-F5344CB8AC3E}">
        <p14:creationId xmlns:p14="http://schemas.microsoft.com/office/powerpoint/2010/main" val="7692831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604"/>
            <a:ext cx="10515600" cy="1325563"/>
          </a:xfrm>
        </p:spPr>
        <p:txBody>
          <a:bodyPr>
            <a:normAutofit/>
          </a:bodyPr>
          <a:lstStyle/>
          <a:p>
            <a:pPr algn="ctr"/>
            <a:r>
              <a:rPr lang="en-US" b="1" dirty="0" smtClean="0"/>
              <a:t>Approvers</a:t>
            </a:r>
            <a:endParaRPr lang="en-US" b="1" dirty="0"/>
          </a:p>
        </p:txBody>
      </p:sp>
      <p:sp>
        <p:nvSpPr>
          <p:cNvPr id="3" name="Content Placeholder 2"/>
          <p:cNvSpPr>
            <a:spLocks noGrp="1"/>
          </p:cNvSpPr>
          <p:nvPr>
            <p:ph idx="1"/>
          </p:nvPr>
        </p:nvSpPr>
        <p:spPr>
          <a:xfrm>
            <a:off x="838200" y="1333093"/>
            <a:ext cx="10345615" cy="4724400"/>
          </a:xfrm>
        </p:spPr>
        <p:txBody>
          <a:bodyPr>
            <a:noAutofit/>
          </a:bodyPr>
          <a:lstStyle/>
          <a:p>
            <a:r>
              <a:rPr lang="en-US" sz="3000" dirty="0" smtClean="0"/>
              <a:t>Has authority to deny and question.</a:t>
            </a:r>
          </a:p>
          <a:p>
            <a:r>
              <a:rPr lang="en-US" sz="3000" dirty="0" smtClean="0"/>
              <a:t>Does it comply with University or Grant policy &amp; procedures? </a:t>
            </a:r>
          </a:p>
          <a:p>
            <a:r>
              <a:rPr lang="en-US" sz="3000" dirty="0" smtClean="0"/>
              <a:t>How will this appear to the public?</a:t>
            </a:r>
          </a:p>
          <a:p>
            <a:r>
              <a:rPr lang="en-US" sz="3000" dirty="0" smtClean="0"/>
              <a:t>Does this make sense?</a:t>
            </a:r>
          </a:p>
          <a:p>
            <a:r>
              <a:rPr lang="en-US" sz="3000" dirty="0" smtClean="0"/>
              <a:t>Is it adequately supported?</a:t>
            </a:r>
          </a:p>
          <a:p>
            <a:r>
              <a:rPr lang="en-US" sz="3000" dirty="0" smtClean="0"/>
              <a:t>Be skeptical and ask questions to validate</a:t>
            </a:r>
            <a:endParaRPr lang="en-US" sz="3000" dirty="0"/>
          </a:p>
          <a:p>
            <a:r>
              <a:rPr lang="en-US" sz="3000" dirty="0" smtClean="0"/>
              <a:t>If it doesn’t feel right, question it! Ask Provost Office or Compliance Unit for assistance.</a:t>
            </a:r>
          </a:p>
          <a:p>
            <a:r>
              <a:rPr lang="en-US" sz="3000" dirty="0" smtClean="0"/>
              <a:t>Is it within available resources?</a:t>
            </a:r>
            <a:endParaRPr lang="en-US" sz="3000" dirty="0"/>
          </a:p>
        </p:txBody>
      </p:sp>
      <p:pic>
        <p:nvPicPr>
          <p:cNvPr id="5122" name="Picture 2" descr="C:\Users\mcmullis\AppData\Local\Microsoft\Windows\Temporary Internet Files\Content.IE5\3HF9070A\MC90002715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39689" y="2562508"/>
            <a:ext cx="2386452" cy="187685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id:B452159F-A69F-4DB6-88B3-6D555AF17B58"/>
          <p:cNvPicPr/>
          <p:nvPr/>
        </p:nvPicPr>
        <p:blipFill>
          <a:blip r:embed="rId3">
            <a:extLst>
              <a:ext uri="{28A0092B-C50C-407E-A947-70E740481C1C}">
                <a14:useLocalDpi xmlns:a14="http://schemas.microsoft.com/office/drawing/2010/main" val="0"/>
              </a:ext>
            </a:extLst>
          </a:blip>
          <a:srcRect/>
          <a:stretch>
            <a:fillRect/>
          </a:stretch>
        </p:blipFill>
        <p:spPr bwMode="auto">
          <a:xfrm>
            <a:off x="838200" y="6258012"/>
            <a:ext cx="2895600" cy="409575"/>
          </a:xfrm>
          <a:prstGeom prst="rect">
            <a:avLst/>
          </a:prstGeom>
          <a:noFill/>
          <a:ln>
            <a:noFill/>
          </a:ln>
        </p:spPr>
      </p:pic>
      <p:sp>
        <p:nvSpPr>
          <p:cNvPr id="6" name="TextBox 5"/>
          <p:cNvSpPr txBox="1"/>
          <p:nvPr/>
        </p:nvSpPr>
        <p:spPr>
          <a:xfrm>
            <a:off x="9111641" y="6205058"/>
            <a:ext cx="2242159" cy="523220"/>
          </a:xfrm>
          <a:prstGeom prst="rect">
            <a:avLst/>
          </a:prstGeom>
          <a:noFill/>
        </p:spPr>
        <p:txBody>
          <a:bodyPr wrap="square" rtlCol="0">
            <a:spAutoFit/>
          </a:bodyPr>
          <a:lstStyle/>
          <a:p>
            <a:pPr algn="r"/>
            <a:r>
              <a:rPr lang="en-US" sz="1400" dirty="0" smtClean="0"/>
              <a:t>Student Affairs Training 9.21.18</a:t>
            </a:r>
            <a:endParaRPr lang="en-US" sz="1400" dirty="0"/>
          </a:p>
        </p:txBody>
      </p:sp>
      <mc:AlternateContent xmlns:mc="http://schemas.openxmlformats.org/markup-compatibility/2006" xmlns:p14="http://schemas.microsoft.com/office/powerpoint/2010/main">
        <mc:Choice Requires="p14">
          <p:contentPart p14:bwMode="auto" r:id="rId4">
            <p14:nvContentPartPr>
              <p14:cNvPr id="7" name="Ink 6"/>
              <p14:cNvContentPartPr/>
              <p14:nvPr/>
            </p14:nvContentPartPr>
            <p14:xfrm>
              <a:off x="1711183" y="1554326"/>
              <a:ext cx="360" cy="360"/>
            </p14:xfrm>
          </p:contentPart>
        </mc:Choice>
        <mc:Fallback xmlns="">
          <p:pic>
            <p:nvPicPr>
              <p:cNvPr id="7" name="Ink 6"/>
              <p:cNvPicPr/>
              <p:nvPr/>
            </p:nvPicPr>
            <p:blipFill>
              <a:blip r:embed="rId5"/>
              <a:stretch>
                <a:fillRect/>
              </a:stretch>
            </p:blipFill>
            <p:spPr>
              <a:xfrm>
                <a:off x="1699303" y="1542446"/>
                <a:ext cx="24120" cy="24120"/>
              </a:xfrm>
              <a:prstGeom prst="rect">
                <a:avLst/>
              </a:prstGeom>
            </p:spPr>
          </p:pic>
        </mc:Fallback>
      </mc:AlternateContent>
    </p:spTree>
    <p:extLst>
      <p:ext uri="{BB962C8B-B14F-4D97-AF65-F5344CB8AC3E}">
        <p14:creationId xmlns:p14="http://schemas.microsoft.com/office/powerpoint/2010/main" val="5964522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0681"/>
            <a:ext cx="10515600" cy="1325563"/>
          </a:xfrm>
        </p:spPr>
        <p:txBody>
          <a:bodyPr>
            <a:normAutofit/>
          </a:bodyPr>
          <a:lstStyle/>
          <a:p>
            <a:pPr algn="ctr"/>
            <a:r>
              <a:rPr lang="en-US" b="1" dirty="0" smtClean="0"/>
              <a:t>Goals of Financial Reconciliation </a:t>
            </a:r>
            <a:endParaRPr lang="en-US" b="1" dirty="0"/>
          </a:p>
        </p:txBody>
      </p:sp>
      <p:sp>
        <p:nvSpPr>
          <p:cNvPr id="3" name="Content Placeholder 2"/>
          <p:cNvSpPr>
            <a:spLocks noGrp="1"/>
          </p:cNvSpPr>
          <p:nvPr>
            <p:ph idx="1"/>
          </p:nvPr>
        </p:nvSpPr>
        <p:spPr>
          <a:xfrm>
            <a:off x="838200" y="1466244"/>
            <a:ext cx="10610590" cy="5075238"/>
          </a:xfrm>
        </p:spPr>
        <p:txBody>
          <a:bodyPr>
            <a:normAutofit/>
          </a:bodyPr>
          <a:lstStyle/>
          <a:p>
            <a:pPr marL="514350" indent="-514350">
              <a:buFont typeface="+mj-lt"/>
              <a:buAutoNum type="arabicPeriod"/>
            </a:pPr>
            <a:r>
              <a:rPr lang="en-US" dirty="0" smtClean="0"/>
              <a:t>Ensure all transactions are documented and appropriate for the </a:t>
            </a:r>
            <a:r>
              <a:rPr lang="en-US" dirty="0" err="1" smtClean="0"/>
              <a:t>SpeedType</a:t>
            </a:r>
            <a:r>
              <a:rPr lang="en-US" dirty="0" smtClean="0"/>
              <a:t> </a:t>
            </a:r>
            <a:r>
              <a:rPr lang="en-US" dirty="0"/>
              <a:t>and Account Code, taking into </a:t>
            </a:r>
            <a:r>
              <a:rPr lang="en-US" dirty="0" smtClean="0"/>
              <a:t>consideration available resources.</a:t>
            </a:r>
          </a:p>
          <a:p>
            <a:pPr marL="514350" indent="-514350">
              <a:buFont typeface="+mj-lt"/>
              <a:buAutoNum type="arabicPeriod"/>
            </a:pPr>
            <a:r>
              <a:rPr lang="en-US" dirty="0" smtClean="0"/>
              <a:t>Provide </a:t>
            </a:r>
            <a:r>
              <a:rPr lang="en-US" dirty="0"/>
              <a:t>management with reasonable assurance that </a:t>
            </a:r>
            <a:r>
              <a:rPr lang="en-US" dirty="0" smtClean="0"/>
              <a:t>resources are </a:t>
            </a:r>
            <a:r>
              <a:rPr lang="en-US" dirty="0"/>
              <a:t>safeguarded and transactions are authorized, </a:t>
            </a:r>
            <a:r>
              <a:rPr lang="en-US" dirty="0" smtClean="0"/>
              <a:t>valid, complete</a:t>
            </a:r>
            <a:r>
              <a:rPr lang="en-US" dirty="0"/>
              <a:t>, and </a:t>
            </a:r>
            <a:r>
              <a:rPr lang="en-US" dirty="0" smtClean="0"/>
              <a:t>accurate.</a:t>
            </a:r>
          </a:p>
          <a:p>
            <a:pPr marL="514350" indent="-514350">
              <a:buFont typeface="+mj-lt"/>
              <a:buAutoNum type="arabicPeriod"/>
            </a:pPr>
            <a:r>
              <a:rPr lang="en-US" dirty="0" smtClean="0"/>
              <a:t>Identify </a:t>
            </a:r>
            <a:r>
              <a:rPr lang="en-US" dirty="0"/>
              <a:t>and correct errors in a timely </a:t>
            </a:r>
            <a:r>
              <a:rPr lang="en-US" dirty="0" smtClean="0"/>
              <a:t>manner. Don’t </a:t>
            </a:r>
            <a:r>
              <a:rPr lang="en-US" dirty="0"/>
              <a:t>wait until </a:t>
            </a:r>
            <a:r>
              <a:rPr lang="en-US" dirty="0" smtClean="0"/>
              <a:t>June! (Ideally, review reports monthly. However, review each </a:t>
            </a:r>
            <a:r>
              <a:rPr lang="en-US" dirty="0" err="1" smtClean="0"/>
              <a:t>speedtype</a:t>
            </a:r>
            <a:r>
              <a:rPr lang="en-US" dirty="0" smtClean="0"/>
              <a:t> at least quarterly, on a rotation.)</a:t>
            </a:r>
          </a:p>
          <a:p>
            <a:pPr marL="514350" indent="-514350">
              <a:buFont typeface="+mj-lt"/>
              <a:buAutoNum type="arabicPeriod"/>
            </a:pPr>
            <a:r>
              <a:rPr lang="en-US" dirty="0" smtClean="0"/>
              <a:t>Demonstrate </a:t>
            </a:r>
            <a:r>
              <a:rPr lang="en-US" dirty="0"/>
              <a:t>good stewardship and </a:t>
            </a:r>
            <a:r>
              <a:rPr lang="en-US" dirty="0" smtClean="0"/>
              <a:t>accountability.</a:t>
            </a:r>
            <a:endParaRPr lang="en-US" baseline="0" dirty="0" smtClean="0"/>
          </a:p>
        </p:txBody>
      </p:sp>
      <p:pic>
        <p:nvPicPr>
          <p:cNvPr id="4" name="Picture 3" descr="cid:B452159F-A69F-4DB6-88B3-6D555AF17B58"/>
          <p:cNvPicPr/>
          <p:nvPr/>
        </p:nvPicPr>
        <p:blipFill>
          <a:blip r:embed="rId2">
            <a:extLst>
              <a:ext uri="{28A0092B-C50C-407E-A947-70E740481C1C}">
                <a14:useLocalDpi xmlns:a14="http://schemas.microsoft.com/office/drawing/2010/main" val="0"/>
              </a:ext>
            </a:extLst>
          </a:blip>
          <a:srcRect/>
          <a:stretch>
            <a:fillRect/>
          </a:stretch>
        </p:blipFill>
        <p:spPr bwMode="auto">
          <a:xfrm>
            <a:off x="838200" y="6258012"/>
            <a:ext cx="2895600" cy="409575"/>
          </a:xfrm>
          <a:prstGeom prst="rect">
            <a:avLst/>
          </a:prstGeom>
          <a:noFill/>
          <a:ln>
            <a:noFill/>
          </a:ln>
        </p:spPr>
      </p:pic>
      <p:sp>
        <p:nvSpPr>
          <p:cNvPr id="5" name="TextBox 4"/>
          <p:cNvSpPr txBox="1"/>
          <p:nvPr/>
        </p:nvSpPr>
        <p:spPr>
          <a:xfrm>
            <a:off x="9111641" y="6205058"/>
            <a:ext cx="2242159" cy="523220"/>
          </a:xfrm>
          <a:prstGeom prst="rect">
            <a:avLst/>
          </a:prstGeom>
          <a:noFill/>
        </p:spPr>
        <p:txBody>
          <a:bodyPr wrap="square" rtlCol="0">
            <a:spAutoFit/>
          </a:bodyPr>
          <a:lstStyle/>
          <a:p>
            <a:pPr algn="r"/>
            <a:r>
              <a:rPr lang="en-US" sz="1400" dirty="0" smtClean="0"/>
              <a:t>Student Affairs Training 9.21.18</a:t>
            </a:r>
            <a:endParaRPr lang="en-US" sz="1400" dirty="0"/>
          </a:p>
        </p:txBody>
      </p:sp>
    </p:spTree>
    <p:extLst>
      <p:ext uri="{BB962C8B-B14F-4D97-AF65-F5344CB8AC3E}">
        <p14:creationId xmlns:p14="http://schemas.microsoft.com/office/powerpoint/2010/main" val="10091660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smtClean="0"/>
              <a:t>Financial Report Reconciliation</a:t>
            </a:r>
            <a:endParaRPr lang="en-US" b="1" dirty="0"/>
          </a:p>
        </p:txBody>
      </p:sp>
      <p:sp>
        <p:nvSpPr>
          <p:cNvPr id="3" name="Content Placeholder 2"/>
          <p:cNvSpPr>
            <a:spLocks noGrp="1"/>
          </p:cNvSpPr>
          <p:nvPr>
            <p:ph idx="1"/>
          </p:nvPr>
        </p:nvSpPr>
        <p:spPr>
          <a:xfrm>
            <a:off x="838200" y="1325563"/>
            <a:ext cx="10515600" cy="5060674"/>
          </a:xfrm>
        </p:spPr>
        <p:txBody>
          <a:bodyPr>
            <a:normAutofit fontScale="70000" lnSpcReduction="20000"/>
          </a:bodyPr>
          <a:lstStyle/>
          <a:p>
            <a:r>
              <a:rPr lang="en-US" sz="3300" dirty="0" smtClean="0"/>
              <a:t>Start with Trial Balance or Operating Summary/Balance Sheet. </a:t>
            </a:r>
          </a:p>
          <a:p>
            <a:r>
              <a:rPr lang="en-US" sz="3300" dirty="0" smtClean="0"/>
              <a:t>Review monthly totals to validate they agree with your understanding of the budget/activities for the month.</a:t>
            </a:r>
          </a:p>
          <a:p>
            <a:r>
              <a:rPr lang="en-US" sz="3300" dirty="0" smtClean="0"/>
              <a:t>Run Financial Detail, including balance sheet accounts</a:t>
            </a:r>
          </a:p>
          <a:p>
            <a:pPr lvl="1"/>
            <a:r>
              <a:rPr lang="en-US" sz="3300" dirty="0" smtClean="0"/>
              <a:t>Verify correct </a:t>
            </a:r>
            <a:r>
              <a:rPr lang="en-US" sz="3300" dirty="0" err="1" smtClean="0"/>
              <a:t>speedtypes</a:t>
            </a:r>
            <a:r>
              <a:rPr lang="en-US" sz="3300" dirty="0" smtClean="0"/>
              <a:t> were charged</a:t>
            </a:r>
          </a:p>
          <a:p>
            <a:pPr lvl="1"/>
            <a:r>
              <a:rPr lang="en-US" sz="3300" dirty="0" smtClean="0"/>
              <a:t>Verify correct account codes used</a:t>
            </a:r>
          </a:p>
          <a:p>
            <a:pPr lvl="1"/>
            <a:r>
              <a:rPr lang="en-US" sz="3300" dirty="0" smtClean="0"/>
              <a:t>Ensure you clear account codes 013109 – Company Card Personal Charges and 553201 – Company Card Unallowable Expenses</a:t>
            </a:r>
          </a:p>
          <a:p>
            <a:pPr lvl="1"/>
            <a:r>
              <a:rPr lang="en-US" sz="3300" dirty="0" smtClean="0"/>
              <a:t>Agree/Match transactions to supporting documentation</a:t>
            </a:r>
          </a:p>
          <a:p>
            <a:pPr lvl="1"/>
            <a:r>
              <a:rPr lang="en-US" sz="3300" dirty="0" smtClean="0"/>
              <a:t>Document/process correcting transactions</a:t>
            </a:r>
          </a:p>
          <a:p>
            <a:r>
              <a:rPr lang="en-US" sz="3300" dirty="0" smtClean="0"/>
              <a:t>Review Outstanding Encumbrance report for accuracy to ensure future expenses will be charged appropriately (payroll/purchasing)</a:t>
            </a:r>
          </a:p>
          <a:p>
            <a:r>
              <a:rPr lang="en-US" sz="3300" dirty="0" smtClean="0"/>
              <a:t>Verify all errors from prior month have been corrected</a:t>
            </a:r>
          </a:p>
          <a:p>
            <a:r>
              <a:rPr lang="en-US" sz="3300" dirty="0" smtClean="0"/>
              <a:t>Provide update to management, as appropriate, on any outstanding issues/questions</a:t>
            </a:r>
            <a:endParaRPr lang="en-US" sz="3300" dirty="0"/>
          </a:p>
          <a:p>
            <a:pPr lvl="1"/>
            <a:endParaRPr lang="en-US" sz="3100" dirty="0"/>
          </a:p>
          <a:p>
            <a:endParaRPr lang="en-US" dirty="0"/>
          </a:p>
        </p:txBody>
      </p:sp>
      <p:pic>
        <p:nvPicPr>
          <p:cNvPr id="4" name="Picture 3" descr="cid:B452159F-A69F-4DB6-88B3-6D555AF17B58"/>
          <p:cNvPicPr/>
          <p:nvPr/>
        </p:nvPicPr>
        <p:blipFill>
          <a:blip r:embed="rId2">
            <a:extLst>
              <a:ext uri="{28A0092B-C50C-407E-A947-70E740481C1C}">
                <a14:useLocalDpi xmlns:a14="http://schemas.microsoft.com/office/drawing/2010/main" val="0"/>
              </a:ext>
            </a:extLst>
          </a:blip>
          <a:srcRect/>
          <a:stretch>
            <a:fillRect/>
          </a:stretch>
        </p:blipFill>
        <p:spPr bwMode="auto">
          <a:xfrm>
            <a:off x="838200" y="6258012"/>
            <a:ext cx="2895600" cy="409575"/>
          </a:xfrm>
          <a:prstGeom prst="rect">
            <a:avLst/>
          </a:prstGeom>
          <a:noFill/>
          <a:ln>
            <a:noFill/>
          </a:ln>
        </p:spPr>
      </p:pic>
      <p:sp>
        <p:nvSpPr>
          <p:cNvPr id="5" name="TextBox 4"/>
          <p:cNvSpPr txBox="1"/>
          <p:nvPr/>
        </p:nvSpPr>
        <p:spPr>
          <a:xfrm>
            <a:off x="9111641" y="6205058"/>
            <a:ext cx="2242159" cy="523220"/>
          </a:xfrm>
          <a:prstGeom prst="rect">
            <a:avLst/>
          </a:prstGeom>
          <a:noFill/>
        </p:spPr>
        <p:txBody>
          <a:bodyPr wrap="square" rtlCol="0">
            <a:spAutoFit/>
          </a:bodyPr>
          <a:lstStyle/>
          <a:p>
            <a:pPr algn="r"/>
            <a:r>
              <a:rPr lang="en-US" sz="1400" dirty="0" smtClean="0"/>
              <a:t>Student Affairs Training 9.21.18</a:t>
            </a:r>
            <a:endParaRPr lang="en-US" sz="1400" dirty="0"/>
          </a:p>
        </p:txBody>
      </p:sp>
    </p:spTree>
    <p:extLst>
      <p:ext uri="{BB962C8B-B14F-4D97-AF65-F5344CB8AC3E}">
        <p14:creationId xmlns:p14="http://schemas.microsoft.com/office/powerpoint/2010/main" val="23581040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smtClean="0"/>
              <a:t>Financial Report Reconciliation (cont.)</a:t>
            </a:r>
            <a:endParaRPr lang="en-US" b="1" dirty="0"/>
          </a:p>
        </p:txBody>
      </p:sp>
      <p:sp>
        <p:nvSpPr>
          <p:cNvPr id="3" name="Content Placeholder 2"/>
          <p:cNvSpPr>
            <a:spLocks noGrp="1"/>
          </p:cNvSpPr>
          <p:nvPr>
            <p:ph idx="1"/>
          </p:nvPr>
        </p:nvSpPr>
        <p:spPr>
          <a:xfrm>
            <a:off x="838200" y="1109793"/>
            <a:ext cx="10515600" cy="5095265"/>
          </a:xfrm>
        </p:spPr>
        <p:txBody>
          <a:bodyPr>
            <a:normAutofit fontScale="32500" lnSpcReduction="20000"/>
          </a:bodyPr>
          <a:lstStyle/>
          <a:p>
            <a:pPr marL="0" indent="0">
              <a:buNone/>
            </a:pPr>
            <a:endParaRPr lang="en-US" sz="6500" dirty="0" smtClean="0"/>
          </a:p>
          <a:p>
            <a:pPr marL="0" indent="0">
              <a:buNone/>
            </a:pPr>
            <a:r>
              <a:rPr lang="en-US" sz="6500" dirty="0" smtClean="0"/>
              <a:t>How to interpret Concur </a:t>
            </a:r>
            <a:r>
              <a:rPr lang="en-US" sz="6500" dirty="0"/>
              <a:t>and Marketplace </a:t>
            </a:r>
            <a:r>
              <a:rPr lang="en-US" sz="6500" dirty="0" smtClean="0"/>
              <a:t>transactions on </a:t>
            </a:r>
            <a:r>
              <a:rPr lang="en-US" sz="6500" dirty="0"/>
              <a:t>Fin </a:t>
            </a:r>
            <a:r>
              <a:rPr lang="en-US" sz="6500" dirty="0" smtClean="0"/>
              <a:t>Detail Report</a:t>
            </a:r>
          </a:p>
          <a:p>
            <a:pPr marL="1033272" lvl="1" indent="-457200"/>
            <a:r>
              <a:rPr lang="en-US" sz="6500" dirty="0">
                <a:hlinkClick r:id="rId2"/>
              </a:rPr>
              <a:t>Marketplace transactions on financial reports</a:t>
            </a:r>
            <a:endParaRPr lang="en-US" sz="6500" dirty="0"/>
          </a:p>
          <a:p>
            <a:pPr marL="1033272" lvl="1" indent="-457200"/>
            <a:r>
              <a:rPr lang="en-US" sz="6500" dirty="0">
                <a:hlinkClick r:id="rId3"/>
              </a:rPr>
              <a:t>Concur transactions on financial reports</a:t>
            </a:r>
            <a:endParaRPr lang="en-US" sz="6500" dirty="0"/>
          </a:p>
          <a:p>
            <a:pPr marL="0" indent="0">
              <a:buNone/>
            </a:pPr>
            <a:endParaRPr lang="en-US" sz="6500" dirty="0" smtClean="0"/>
          </a:p>
          <a:p>
            <a:pPr marL="0" indent="0">
              <a:buNone/>
            </a:pPr>
            <a:r>
              <a:rPr lang="en-US" sz="6500" dirty="0" smtClean="0"/>
              <a:t>Red Flags to consider:</a:t>
            </a:r>
          </a:p>
          <a:p>
            <a:pPr lvl="1"/>
            <a:r>
              <a:rPr lang="en-US" sz="6500" dirty="0" smtClean="0"/>
              <a:t>Inadequate/Missing/Altered </a:t>
            </a:r>
            <a:r>
              <a:rPr lang="en-US" sz="6500" dirty="0"/>
              <a:t>documentation</a:t>
            </a:r>
          </a:p>
          <a:p>
            <a:pPr lvl="1"/>
            <a:r>
              <a:rPr lang="en-US" sz="6500" dirty="0"/>
              <a:t>Copied, not original documents</a:t>
            </a:r>
          </a:p>
          <a:p>
            <a:pPr lvl="1"/>
            <a:r>
              <a:rPr lang="en-US" sz="6500" dirty="0"/>
              <a:t>Unusual purchasing patterns</a:t>
            </a:r>
          </a:p>
          <a:p>
            <a:pPr lvl="1"/>
            <a:r>
              <a:rPr lang="en-US" sz="6500" dirty="0"/>
              <a:t>Unknown vendors</a:t>
            </a:r>
          </a:p>
          <a:p>
            <a:pPr lvl="1"/>
            <a:r>
              <a:rPr lang="en-US" sz="6500" dirty="0"/>
              <a:t>Payments just under University thresholds</a:t>
            </a:r>
          </a:p>
          <a:p>
            <a:pPr lvl="1"/>
            <a:r>
              <a:rPr lang="en-US" sz="6500" dirty="0"/>
              <a:t>Inadequate/No separation of </a:t>
            </a:r>
            <a:r>
              <a:rPr lang="en-US" sz="6500" dirty="0" smtClean="0"/>
              <a:t>duties – one person doing all parts of the transaction</a:t>
            </a:r>
            <a:endParaRPr lang="en-US" sz="6500" dirty="0"/>
          </a:p>
          <a:p>
            <a:pPr lvl="1"/>
            <a:r>
              <a:rPr lang="en-US" sz="6500" dirty="0"/>
              <a:t>Lack of </a:t>
            </a:r>
            <a:r>
              <a:rPr lang="en-US" sz="6500" dirty="0" smtClean="0"/>
              <a:t>required approval</a:t>
            </a:r>
            <a:endParaRPr lang="en-US" sz="6500" dirty="0"/>
          </a:p>
          <a:p>
            <a:pPr lvl="1"/>
            <a:r>
              <a:rPr lang="en-US" sz="6500" dirty="0"/>
              <a:t>Changes in key staff</a:t>
            </a:r>
          </a:p>
          <a:p>
            <a:pPr lvl="1"/>
            <a:r>
              <a:rPr lang="en-US" sz="6500" dirty="0"/>
              <a:t>Odd or unexplained transactions</a:t>
            </a:r>
          </a:p>
          <a:p>
            <a:endParaRPr lang="en-US" dirty="0"/>
          </a:p>
          <a:p>
            <a:endParaRPr lang="en-US" dirty="0" smtClean="0"/>
          </a:p>
          <a:p>
            <a:endParaRPr lang="en-US" dirty="0"/>
          </a:p>
          <a:p>
            <a:endParaRPr lang="en-US" dirty="0"/>
          </a:p>
        </p:txBody>
      </p:sp>
      <p:pic>
        <p:nvPicPr>
          <p:cNvPr id="5" name="Picture 4" descr="cid:B452159F-A69F-4DB6-88B3-6D555AF17B58"/>
          <p:cNvPicPr/>
          <p:nvPr/>
        </p:nvPicPr>
        <p:blipFill>
          <a:blip r:embed="rId4">
            <a:extLst>
              <a:ext uri="{28A0092B-C50C-407E-A947-70E740481C1C}">
                <a14:useLocalDpi xmlns:a14="http://schemas.microsoft.com/office/drawing/2010/main" val="0"/>
              </a:ext>
            </a:extLst>
          </a:blip>
          <a:srcRect/>
          <a:stretch>
            <a:fillRect/>
          </a:stretch>
        </p:blipFill>
        <p:spPr bwMode="auto">
          <a:xfrm>
            <a:off x="838200" y="6258012"/>
            <a:ext cx="2895600" cy="409575"/>
          </a:xfrm>
          <a:prstGeom prst="rect">
            <a:avLst/>
          </a:prstGeom>
          <a:noFill/>
          <a:ln>
            <a:noFill/>
          </a:ln>
        </p:spPr>
      </p:pic>
      <p:sp>
        <p:nvSpPr>
          <p:cNvPr id="6" name="TextBox 5"/>
          <p:cNvSpPr txBox="1"/>
          <p:nvPr/>
        </p:nvSpPr>
        <p:spPr>
          <a:xfrm>
            <a:off x="9111641" y="6205058"/>
            <a:ext cx="2242159" cy="523220"/>
          </a:xfrm>
          <a:prstGeom prst="rect">
            <a:avLst/>
          </a:prstGeom>
          <a:noFill/>
        </p:spPr>
        <p:txBody>
          <a:bodyPr wrap="square" rtlCol="0">
            <a:spAutoFit/>
          </a:bodyPr>
          <a:lstStyle/>
          <a:p>
            <a:pPr algn="r"/>
            <a:r>
              <a:rPr lang="en-US" sz="1400" dirty="0" smtClean="0"/>
              <a:t>Student Affairs Training 9.21.18</a:t>
            </a:r>
            <a:endParaRPr lang="en-US" sz="1400" dirty="0"/>
          </a:p>
        </p:txBody>
      </p:sp>
    </p:spTree>
    <p:extLst>
      <p:ext uri="{BB962C8B-B14F-4D97-AF65-F5344CB8AC3E}">
        <p14:creationId xmlns:p14="http://schemas.microsoft.com/office/powerpoint/2010/main" val="14505693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2255</TotalTime>
  <Words>3282</Words>
  <Application>Microsoft Office PowerPoint</Application>
  <PresentationFormat>Widescreen</PresentationFormat>
  <Paragraphs>380</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Calibri Light</vt:lpstr>
      <vt:lpstr>Wingdings</vt:lpstr>
      <vt:lpstr>Office Theme</vt:lpstr>
      <vt:lpstr>Fiscal Responsibility &amp; Procurement Training</vt:lpstr>
      <vt:lpstr>Fiscal Responsibilities</vt:lpstr>
      <vt:lpstr>Fiscal Roles</vt:lpstr>
      <vt:lpstr>Officers &amp; Fiscal Principals</vt:lpstr>
      <vt:lpstr>Fiscal Managers</vt:lpstr>
      <vt:lpstr>Approvers</vt:lpstr>
      <vt:lpstr>Goals of Financial Reconciliation </vt:lpstr>
      <vt:lpstr>Financial Report Reconciliation</vt:lpstr>
      <vt:lpstr>Financial Report Reconciliation (cont.)</vt:lpstr>
      <vt:lpstr>Procurement </vt:lpstr>
      <vt:lpstr>Procurement Code of Ethics</vt:lpstr>
      <vt:lpstr>Sensitive Expenses</vt:lpstr>
      <vt:lpstr>Alcohol Purchases</vt:lpstr>
      <vt:lpstr>Alcohol – Unallowable</vt:lpstr>
      <vt:lpstr>Official Functions</vt:lpstr>
      <vt:lpstr>Sponsorships/Donations</vt:lpstr>
      <vt:lpstr>Sponsorship/Donations (cont.)</vt:lpstr>
      <vt:lpstr>Petty Cash/Change Funds</vt:lpstr>
      <vt:lpstr>Gift Cards</vt:lpstr>
      <vt:lpstr>Contracts</vt:lpstr>
      <vt:lpstr>Contract Signature Authority</vt:lpstr>
      <vt:lpstr>Commodity Listing</vt:lpstr>
      <vt:lpstr>Procurement Card (P-card)</vt:lpstr>
      <vt:lpstr>Appropriate Use of P-Card</vt:lpstr>
      <vt:lpstr>Appropriate Use of P-Card (cont.)</vt:lpstr>
      <vt:lpstr>Violations</vt:lpstr>
      <vt:lpstr>Monthly P-card Cycle</vt:lpstr>
      <vt:lpstr>Increase to Procurement Card Limit</vt:lpstr>
      <vt:lpstr>CU Marketplace: PO vs. SPO</vt:lpstr>
      <vt:lpstr>After-the-Fact Purchase</vt:lpstr>
      <vt:lpstr>Before you buy, consider…</vt:lpstr>
      <vt:lpstr>Holiday Functions Reminder</vt:lpstr>
      <vt:lpstr>Contact Information</vt:lpstr>
    </vt:vector>
  </TitlesOfParts>
  <Company>Universtiy of Colorado Denver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Kirkwood, Caroline</dc:creator>
  <cp:lastModifiedBy>Martin, Felicia</cp:lastModifiedBy>
  <cp:revision>39</cp:revision>
  <dcterms:created xsi:type="dcterms:W3CDTF">2018-09-17T22:40:00Z</dcterms:created>
  <dcterms:modified xsi:type="dcterms:W3CDTF">2018-10-03T14:13:14Z</dcterms:modified>
</cp:coreProperties>
</file>