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Etna Sans Serif" charset="1" panose="02000600000000000000"/>
      <p:regular r:id="rId16"/>
    </p:embeddedFont>
    <p:embeddedFont>
      <p:font typeface="Poppins Bold" charset="1" panose="00000800000000000000"/>
      <p:regular r:id="rId17"/>
    </p:embeddedFont>
    <p:embeddedFont>
      <p:font typeface="Canva Sans" charset="1" panose="020B0503030501040103"/>
      <p:regular r:id="rId18"/>
    </p:embeddedFont>
    <p:embeddedFont>
      <p:font typeface="Radley" charset="1" panose="00000500000000000000"/>
      <p:regular r:id="rId19"/>
    </p:embeddedFont>
    <p:embeddedFont>
      <p:font typeface="Poppins" charset="1" panose="00000500000000000000"/>
      <p:regular r:id="rId20"/>
    </p:embeddedFont>
    <p:embeddedFont>
      <p:font typeface="Tropika" charset="1" panose="00000500000000000000"/>
      <p:regular r:id="rId21"/>
    </p:embeddedFont>
    <p:embeddedFont>
      <p:font typeface="Glass Antiqua" charset="1" panose="020005060000000200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17" Target="../media/image27.png" Type="http://schemas.openxmlformats.org/officeDocument/2006/relationships/image"/><Relationship Id="rId18" Target="../media/image28.svg" Type="http://schemas.openxmlformats.org/officeDocument/2006/relationships/image"/><Relationship Id="rId19" Target="../media/image29.png" Type="http://schemas.openxmlformats.org/officeDocument/2006/relationships/image"/><Relationship Id="rId2" Target="../media/image12.jpeg" Type="http://schemas.openxmlformats.org/officeDocument/2006/relationships/image"/><Relationship Id="rId20" Target="../media/image30.sv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14" Target="../media/image50.pn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55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5.pn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098825">
            <a:off x="11365558" y="606831"/>
            <a:ext cx="13213751" cy="12784304"/>
          </a:xfrm>
          <a:custGeom>
            <a:avLst/>
            <a:gdLst/>
            <a:ahLst/>
            <a:cxnLst/>
            <a:rect r="r" b="b" t="t" l="l"/>
            <a:pathLst>
              <a:path h="12784304" w="13213751">
                <a:moveTo>
                  <a:pt x="0" y="0"/>
                </a:moveTo>
                <a:lnTo>
                  <a:pt x="13213751" y="0"/>
                </a:lnTo>
                <a:lnTo>
                  <a:pt x="13213751" y="12784304"/>
                </a:lnTo>
                <a:lnTo>
                  <a:pt x="0" y="12784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64459" y="8057994"/>
            <a:ext cx="332404" cy="460074"/>
          </a:xfrm>
          <a:custGeom>
            <a:avLst/>
            <a:gdLst/>
            <a:ahLst/>
            <a:cxnLst/>
            <a:rect r="r" b="b" t="t" l="l"/>
            <a:pathLst>
              <a:path h="460074" w="332404">
                <a:moveTo>
                  <a:pt x="0" y="0"/>
                </a:moveTo>
                <a:lnTo>
                  <a:pt x="332403" y="0"/>
                </a:lnTo>
                <a:lnTo>
                  <a:pt x="332403" y="460074"/>
                </a:lnTo>
                <a:lnTo>
                  <a:pt x="0" y="4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7800" y="1806508"/>
            <a:ext cx="7704634" cy="6481523"/>
          </a:xfrm>
          <a:custGeom>
            <a:avLst/>
            <a:gdLst/>
            <a:ahLst/>
            <a:cxnLst/>
            <a:rect r="r" b="b" t="t" l="l"/>
            <a:pathLst>
              <a:path h="6481523" w="7704634">
                <a:moveTo>
                  <a:pt x="0" y="0"/>
                </a:moveTo>
                <a:lnTo>
                  <a:pt x="7704634" y="0"/>
                </a:lnTo>
                <a:lnTo>
                  <a:pt x="7704634" y="6481523"/>
                </a:lnTo>
                <a:lnTo>
                  <a:pt x="0" y="64815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209420">
            <a:off x="-3240000" y="-1554681"/>
            <a:ext cx="6480000" cy="4114800"/>
          </a:xfrm>
          <a:custGeom>
            <a:avLst/>
            <a:gdLst/>
            <a:ahLst/>
            <a:cxnLst/>
            <a:rect r="r" b="b" t="t" l="l"/>
            <a:pathLst>
              <a:path h="4114800" w="6480000">
                <a:moveTo>
                  <a:pt x="0" y="0"/>
                </a:moveTo>
                <a:lnTo>
                  <a:pt x="6480000" y="0"/>
                </a:lnTo>
                <a:lnTo>
                  <a:pt x="64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808207">
            <a:off x="16225444" y="7200900"/>
            <a:ext cx="4125113" cy="4114800"/>
          </a:xfrm>
          <a:custGeom>
            <a:avLst/>
            <a:gdLst/>
            <a:ahLst/>
            <a:cxnLst/>
            <a:rect r="r" b="b" t="t" l="l"/>
            <a:pathLst>
              <a:path h="4114800" w="4125113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67693">
            <a:off x="-833032" y="-711424"/>
            <a:ext cx="2254667" cy="2249030"/>
          </a:xfrm>
          <a:custGeom>
            <a:avLst/>
            <a:gdLst/>
            <a:ahLst/>
            <a:cxnLst/>
            <a:rect r="r" b="b" t="t" l="l"/>
            <a:pathLst>
              <a:path h="2249030" w="2254667">
                <a:moveTo>
                  <a:pt x="0" y="0"/>
                </a:moveTo>
                <a:lnTo>
                  <a:pt x="2254667" y="0"/>
                </a:lnTo>
                <a:lnTo>
                  <a:pt x="2254667" y="2249030"/>
                </a:lnTo>
                <a:lnTo>
                  <a:pt x="0" y="22490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82998" y="4739667"/>
            <a:ext cx="3110523" cy="4226800"/>
          </a:xfrm>
          <a:custGeom>
            <a:avLst/>
            <a:gdLst/>
            <a:ahLst/>
            <a:cxnLst/>
            <a:rect r="r" b="b" t="t" l="l"/>
            <a:pathLst>
              <a:path h="4226800" w="3110523">
                <a:moveTo>
                  <a:pt x="0" y="0"/>
                </a:moveTo>
                <a:lnTo>
                  <a:pt x="3110524" y="0"/>
                </a:lnTo>
                <a:lnTo>
                  <a:pt x="3110524" y="4226799"/>
                </a:lnTo>
                <a:lnTo>
                  <a:pt x="0" y="42267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4302" y="4739667"/>
            <a:ext cx="4445051" cy="4226800"/>
          </a:xfrm>
          <a:custGeom>
            <a:avLst/>
            <a:gdLst/>
            <a:ahLst/>
            <a:cxnLst/>
            <a:rect r="r" b="b" t="t" l="l"/>
            <a:pathLst>
              <a:path h="4226800" w="4445051">
                <a:moveTo>
                  <a:pt x="0" y="0"/>
                </a:moveTo>
                <a:lnTo>
                  <a:pt x="4445051" y="0"/>
                </a:lnTo>
                <a:lnTo>
                  <a:pt x="4445051" y="4226799"/>
                </a:lnTo>
                <a:lnTo>
                  <a:pt x="0" y="42267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25523" y="1290417"/>
            <a:ext cx="9442276" cy="463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7"/>
              </a:lnSpc>
            </a:pPr>
            <a:r>
              <a:rPr lang="en-US" sz="6896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Sex Differences in Cognitive Decline in </a:t>
            </a:r>
            <a:r>
              <a:rPr lang="en-US" sz="6896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Parkinson's Disease</a:t>
            </a:r>
          </a:p>
          <a:p>
            <a:pPr algn="l">
              <a:lnSpc>
                <a:spcPts val="7859"/>
              </a:lnSpc>
            </a:pPr>
          </a:p>
          <a:p>
            <a:pPr algn="l">
              <a:lnSpc>
                <a:spcPts val="7859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854995" y="808214"/>
            <a:ext cx="490328" cy="678655"/>
          </a:xfrm>
          <a:custGeom>
            <a:avLst/>
            <a:gdLst/>
            <a:ahLst/>
            <a:cxnLst/>
            <a:rect r="r" b="b" t="t" l="l"/>
            <a:pathLst>
              <a:path h="678655" w="490328">
                <a:moveTo>
                  <a:pt x="0" y="0"/>
                </a:moveTo>
                <a:lnTo>
                  <a:pt x="490328" y="0"/>
                </a:lnTo>
                <a:lnTo>
                  <a:pt x="490328" y="678655"/>
                </a:lnTo>
                <a:lnTo>
                  <a:pt x="0" y="678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9182100"/>
            <a:ext cx="11944925" cy="135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  <a:spcBef>
                <a:spcPct val="0"/>
              </a:spcBef>
            </a:pPr>
            <a:r>
              <a:rPr lang="en-US" b="true" sz="2556" spc="-5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Paulina Guzman Tinoco → Undergraduate Student </a:t>
            </a:r>
          </a:p>
          <a:p>
            <a:pPr algn="ctr">
              <a:lnSpc>
                <a:spcPts val="3579"/>
              </a:lnSpc>
              <a:spcBef>
                <a:spcPct val="0"/>
              </a:spcBef>
            </a:pPr>
            <a:r>
              <a:rPr lang="en-US" b="true" sz="2556" spc="-5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Ece Bayram → Assistant Professor, Neurology</a:t>
            </a:r>
          </a:p>
          <a:p>
            <a:pPr algn="ctr">
              <a:lnSpc>
                <a:spcPts val="3579"/>
              </a:lnSpc>
              <a:spcBef>
                <a:spcPct val="0"/>
              </a:spcBef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480160" y="502719"/>
            <a:ext cx="490328" cy="678655"/>
          </a:xfrm>
          <a:custGeom>
            <a:avLst/>
            <a:gdLst/>
            <a:ahLst/>
            <a:cxnLst/>
            <a:rect r="r" b="b" t="t" l="l"/>
            <a:pathLst>
              <a:path h="678655" w="490328">
                <a:moveTo>
                  <a:pt x="0" y="0"/>
                </a:moveTo>
                <a:lnTo>
                  <a:pt x="490328" y="0"/>
                </a:lnTo>
                <a:lnTo>
                  <a:pt x="490328" y="678655"/>
                </a:lnTo>
                <a:lnTo>
                  <a:pt x="0" y="678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53948" y="5906335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2417531" y="684234"/>
            <a:ext cx="6547695" cy="9325357"/>
          </a:xfrm>
          <a:custGeom>
            <a:avLst/>
            <a:gdLst/>
            <a:ahLst/>
            <a:cxnLst/>
            <a:rect r="r" b="b" t="t" l="l"/>
            <a:pathLst>
              <a:path h="9325357" w="6547695">
                <a:moveTo>
                  <a:pt x="0" y="0"/>
                </a:moveTo>
                <a:lnTo>
                  <a:pt x="6547695" y="0"/>
                </a:lnTo>
                <a:lnTo>
                  <a:pt x="6547695" y="9325357"/>
                </a:lnTo>
                <a:lnTo>
                  <a:pt x="0" y="9325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987323" y="2401268"/>
            <a:ext cx="6271977" cy="5484464"/>
          </a:xfrm>
          <a:custGeom>
            <a:avLst/>
            <a:gdLst/>
            <a:ahLst/>
            <a:cxnLst/>
            <a:rect r="r" b="b" t="t" l="l"/>
            <a:pathLst>
              <a:path h="5484464" w="6271977">
                <a:moveTo>
                  <a:pt x="0" y="0"/>
                </a:moveTo>
                <a:lnTo>
                  <a:pt x="6271977" y="0"/>
                </a:lnTo>
                <a:lnTo>
                  <a:pt x="6271977" y="5484464"/>
                </a:lnTo>
                <a:lnTo>
                  <a:pt x="0" y="5484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657020" y="1898663"/>
            <a:ext cx="965001" cy="1005209"/>
            <a:chOff x="0" y="0"/>
            <a:chExt cx="609600" cy="635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09600" cy="635000"/>
            </a:xfrm>
            <a:custGeom>
              <a:avLst/>
              <a:gdLst/>
              <a:ahLst/>
              <a:cxnLst/>
              <a:rect r="r" b="b" t="t" l="l"/>
              <a:pathLst>
                <a:path h="635000" w="609600">
                  <a:moveTo>
                    <a:pt x="490404" y="7881"/>
                  </a:moveTo>
                  <a:cubicBezTo>
                    <a:pt x="397930" y="-22904"/>
                    <a:pt x="331498" y="44197"/>
                    <a:pt x="304789" y="76966"/>
                  </a:cubicBezTo>
                  <a:cubicBezTo>
                    <a:pt x="278074" y="44194"/>
                    <a:pt x="211651" y="-22902"/>
                    <a:pt x="119184" y="7881"/>
                  </a:cubicBezTo>
                  <a:cubicBezTo>
                    <a:pt x="21467" y="40412"/>
                    <a:pt x="-17861" y="140407"/>
                    <a:pt x="7510" y="263481"/>
                  </a:cubicBezTo>
                  <a:cubicBezTo>
                    <a:pt x="45646" y="448475"/>
                    <a:pt x="229635" y="596927"/>
                    <a:pt x="304789" y="635000"/>
                  </a:cubicBezTo>
                  <a:cubicBezTo>
                    <a:pt x="379933" y="596938"/>
                    <a:pt x="563954" y="448485"/>
                    <a:pt x="602092" y="263481"/>
                  </a:cubicBezTo>
                  <a:cubicBezTo>
                    <a:pt x="627463" y="140407"/>
                    <a:pt x="588123" y="40412"/>
                    <a:pt x="490404" y="7881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38100" y="50800"/>
              <a:ext cx="533400" cy="508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852136" y="3144631"/>
            <a:ext cx="7678486" cy="1410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82"/>
              </a:lnSpc>
            </a:pPr>
            <a:r>
              <a:rPr lang="en-US" sz="9803">
                <a:solidFill>
                  <a:srgbClr val="333333"/>
                </a:solidFill>
                <a:latin typeface="Glass Antiqua"/>
                <a:ea typeface="Glass Antiqua"/>
                <a:cs typeface="Glass Antiqua"/>
                <a:sym typeface="Glass Antiqua"/>
              </a:rPr>
              <a:t>Thank You!!!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24207" y="4909699"/>
            <a:ext cx="8815313" cy="3390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08581" indent="-254290" lvl="1">
              <a:lnSpc>
                <a:spcPts val="329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355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ou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my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me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or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e, wh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o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guid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d m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h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r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oughout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th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is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proje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 with noth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ing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bu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k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ndne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s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s,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p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tien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ce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,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and unde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r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st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nd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ng. For 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king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m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e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u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nde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r her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wing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nd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for pro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vi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ding m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 s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afe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le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ar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ng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spac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ctr">
              <a:lnSpc>
                <a:spcPts val="3297"/>
              </a:lnSpc>
              <a:spcBef>
                <a:spcPct val="0"/>
              </a:spcBef>
            </a:pPr>
          </a:p>
          <a:p>
            <a:pPr algn="ctr" marL="508581" indent="-254290" lvl="1">
              <a:lnSpc>
                <a:spcPts val="329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Chr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s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in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 a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nd L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z for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hi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s 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amazi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g opport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u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ni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t</a:t>
            </a:r>
            <a:r>
              <a:rPr lang="en-US" b="true" sz="2355" strike="noStrike" u="none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y!</a:t>
            </a:r>
          </a:p>
          <a:p>
            <a:pPr algn="ctr" marL="0" indent="0" lvl="0">
              <a:lnSpc>
                <a:spcPts val="4137"/>
              </a:lnSpc>
              <a:spcBef>
                <a:spcPct val="0"/>
              </a:spcBef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850752" y="7845675"/>
            <a:ext cx="871961" cy="908293"/>
            <a:chOff x="0" y="0"/>
            <a:chExt cx="609600" cy="635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09600" cy="635000"/>
            </a:xfrm>
            <a:custGeom>
              <a:avLst/>
              <a:gdLst/>
              <a:ahLst/>
              <a:cxnLst/>
              <a:rect r="r" b="b" t="t" l="l"/>
              <a:pathLst>
                <a:path h="635000" w="609600">
                  <a:moveTo>
                    <a:pt x="490404" y="7881"/>
                  </a:moveTo>
                  <a:cubicBezTo>
                    <a:pt x="397930" y="-22904"/>
                    <a:pt x="331498" y="44197"/>
                    <a:pt x="304789" y="76966"/>
                  </a:cubicBezTo>
                  <a:cubicBezTo>
                    <a:pt x="278074" y="44194"/>
                    <a:pt x="211651" y="-22902"/>
                    <a:pt x="119184" y="7881"/>
                  </a:cubicBezTo>
                  <a:cubicBezTo>
                    <a:pt x="21467" y="40412"/>
                    <a:pt x="-17861" y="140407"/>
                    <a:pt x="7510" y="263481"/>
                  </a:cubicBezTo>
                  <a:cubicBezTo>
                    <a:pt x="45646" y="448475"/>
                    <a:pt x="229635" y="596927"/>
                    <a:pt x="304789" y="635000"/>
                  </a:cubicBezTo>
                  <a:cubicBezTo>
                    <a:pt x="379933" y="596938"/>
                    <a:pt x="563954" y="448485"/>
                    <a:pt x="602092" y="263481"/>
                  </a:cubicBezTo>
                  <a:cubicBezTo>
                    <a:pt x="627463" y="140407"/>
                    <a:pt x="588123" y="40412"/>
                    <a:pt x="490404" y="7881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38100" y="50800"/>
              <a:ext cx="533400" cy="508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1975" y="709087"/>
            <a:ext cx="17664051" cy="8868826"/>
          </a:xfrm>
          <a:custGeom>
            <a:avLst/>
            <a:gdLst/>
            <a:ahLst/>
            <a:cxnLst/>
            <a:rect r="r" b="b" t="t" l="l"/>
            <a:pathLst>
              <a:path h="8868826" w="17664051">
                <a:moveTo>
                  <a:pt x="0" y="0"/>
                </a:moveTo>
                <a:lnTo>
                  <a:pt x="17664050" y="0"/>
                </a:lnTo>
                <a:lnTo>
                  <a:pt x="17664050" y="8868826"/>
                </a:lnTo>
                <a:lnTo>
                  <a:pt x="0" y="8868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91162" y="0"/>
            <a:ext cx="7315200" cy="246888"/>
          </a:xfrm>
          <a:custGeom>
            <a:avLst/>
            <a:gdLst/>
            <a:ahLst/>
            <a:cxnLst/>
            <a:rect r="r" b="b" t="t" l="l"/>
            <a:pathLst>
              <a:path h="246888" w="7315200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1824038" y="0"/>
            <a:ext cx="7315200" cy="246888"/>
          </a:xfrm>
          <a:custGeom>
            <a:avLst/>
            <a:gdLst/>
            <a:ahLst/>
            <a:cxnLst/>
            <a:rect r="r" b="b" t="t" l="l"/>
            <a:pathLst>
              <a:path h="246888" w="7315200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96838" y="0"/>
            <a:ext cx="7315200" cy="246888"/>
          </a:xfrm>
          <a:custGeom>
            <a:avLst/>
            <a:gdLst/>
            <a:ahLst/>
            <a:cxnLst/>
            <a:rect r="r" b="b" t="t" l="l"/>
            <a:pathLst>
              <a:path h="246888" w="7315200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491162" y="10040112"/>
            <a:ext cx="7315200" cy="246888"/>
          </a:xfrm>
          <a:custGeom>
            <a:avLst/>
            <a:gdLst/>
            <a:ahLst/>
            <a:cxnLst/>
            <a:rect r="r" b="b" t="t" l="l"/>
            <a:pathLst>
              <a:path h="246888" w="7315200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-1824038" y="10040112"/>
            <a:ext cx="7315200" cy="246888"/>
          </a:xfrm>
          <a:custGeom>
            <a:avLst/>
            <a:gdLst/>
            <a:ahLst/>
            <a:cxnLst/>
            <a:rect r="r" b="b" t="t" l="l"/>
            <a:pathLst>
              <a:path h="246888" w="7315200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96838" y="10040112"/>
            <a:ext cx="7315200" cy="246888"/>
          </a:xfrm>
          <a:custGeom>
            <a:avLst/>
            <a:gdLst/>
            <a:ahLst/>
            <a:cxnLst/>
            <a:rect r="r" b="b" t="t" l="l"/>
            <a:pathLst>
              <a:path h="246888" w="7315200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-585347">
            <a:off x="-763094" y="7875127"/>
            <a:ext cx="3503858" cy="2497295"/>
          </a:xfrm>
          <a:custGeom>
            <a:avLst/>
            <a:gdLst/>
            <a:ahLst/>
            <a:cxnLst/>
            <a:rect r="r" b="b" t="t" l="l"/>
            <a:pathLst>
              <a:path h="2497295" w="3503858">
                <a:moveTo>
                  <a:pt x="0" y="0"/>
                </a:moveTo>
                <a:lnTo>
                  <a:pt x="3503858" y="0"/>
                </a:lnTo>
                <a:lnTo>
                  <a:pt x="3503858" y="2497295"/>
                </a:lnTo>
                <a:lnTo>
                  <a:pt x="0" y="24972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50259">
            <a:off x="15531312" y="1335657"/>
            <a:ext cx="3826679" cy="2539523"/>
          </a:xfrm>
          <a:custGeom>
            <a:avLst/>
            <a:gdLst/>
            <a:ahLst/>
            <a:cxnLst/>
            <a:rect r="r" b="b" t="t" l="l"/>
            <a:pathLst>
              <a:path h="2539523" w="3826679">
                <a:moveTo>
                  <a:pt x="0" y="0"/>
                </a:moveTo>
                <a:lnTo>
                  <a:pt x="3826679" y="0"/>
                </a:lnTo>
                <a:lnTo>
                  <a:pt x="3826679" y="2539523"/>
                </a:lnTo>
                <a:lnTo>
                  <a:pt x="0" y="25395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976645" y="3209439"/>
            <a:ext cx="7562941" cy="5275151"/>
          </a:xfrm>
          <a:custGeom>
            <a:avLst/>
            <a:gdLst/>
            <a:ahLst/>
            <a:cxnLst/>
            <a:rect r="r" b="b" t="t" l="l"/>
            <a:pathLst>
              <a:path h="5275151" w="7562941">
                <a:moveTo>
                  <a:pt x="0" y="0"/>
                </a:moveTo>
                <a:lnTo>
                  <a:pt x="7562941" y="0"/>
                </a:lnTo>
                <a:lnTo>
                  <a:pt x="7562941" y="5275152"/>
                </a:lnTo>
                <a:lnTo>
                  <a:pt x="0" y="52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885498" y="3205255"/>
            <a:ext cx="7568940" cy="5279335"/>
          </a:xfrm>
          <a:custGeom>
            <a:avLst/>
            <a:gdLst/>
            <a:ahLst/>
            <a:cxnLst/>
            <a:rect r="r" b="b" t="t" l="l"/>
            <a:pathLst>
              <a:path h="5279335" w="7568940">
                <a:moveTo>
                  <a:pt x="0" y="0"/>
                </a:moveTo>
                <a:lnTo>
                  <a:pt x="7568940" y="0"/>
                </a:lnTo>
                <a:lnTo>
                  <a:pt x="7568940" y="5279336"/>
                </a:lnTo>
                <a:lnTo>
                  <a:pt x="0" y="52793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872998" y="643207"/>
            <a:ext cx="4542004" cy="2566232"/>
          </a:xfrm>
          <a:custGeom>
            <a:avLst/>
            <a:gdLst/>
            <a:ahLst/>
            <a:cxnLst/>
            <a:rect r="r" b="b" t="t" l="l"/>
            <a:pathLst>
              <a:path h="2566232" w="4542004">
                <a:moveTo>
                  <a:pt x="0" y="0"/>
                </a:moveTo>
                <a:lnTo>
                  <a:pt x="4542004" y="0"/>
                </a:lnTo>
                <a:lnTo>
                  <a:pt x="4542004" y="2566232"/>
                </a:lnTo>
                <a:lnTo>
                  <a:pt x="0" y="2566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465296">
            <a:off x="1108520" y="2438627"/>
            <a:ext cx="3348837" cy="2000930"/>
          </a:xfrm>
          <a:custGeom>
            <a:avLst/>
            <a:gdLst/>
            <a:ahLst/>
            <a:cxnLst/>
            <a:rect r="r" b="b" t="t" l="l"/>
            <a:pathLst>
              <a:path h="2000930" w="3348837">
                <a:moveTo>
                  <a:pt x="0" y="0"/>
                </a:moveTo>
                <a:lnTo>
                  <a:pt x="3348837" y="0"/>
                </a:lnTo>
                <a:lnTo>
                  <a:pt x="3348837" y="2000931"/>
                </a:lnTo>
                <a:lnTo>
                  <a:pt x="0" y="20009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29866">
            <a:off x="-223047" y="8090037"/>
            <a:ext cx="2864262" cy="2067476"/>
          </a:xfrm>
          <a:custGeom>
            <a:avLst/>
            <a:gdLst/>
            <a:ahLst/>
            <a:cxnLst/>
            <a:rect r="r" b="b" t="t" l="l"/>
            <a:pathLst>
              <a:path h="2067476" w="2864262">
                <a:moveTo>
                  <a:pt x="0" y="0"/>
                </a:moveTo>
                <a:lnTo>
                  <a:pt x="2864262" y="0"/>
                </a:lnTo>
                <a:lnTo>
                  <a:pt x="2864262" y="2067476"/>
                </a:lnTo>
                <a:lnTo>
                  <a:pt x="0" y="206747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52587">
            <a:off x="15767070" y="1528300"/>
            <a:ext cx="2984460" cy="2154238"/>
          </a:xfrm>
          <a:custGeom>
            <a:avLst/>
            <a:gdLst/>
            <a:ahLst/>
            <a:cxnLst/>
            <a:rect r="r" b="b" t="t" l="l"/>
            <a:pathLst>
              <a:path h="2154238" w="2984460">
                <a:moveTo>
                  <a:pt x="0" y="0"/>
                </a:moveTo>
                <a:lnTo>
                  <a:pt x="2984460" y="0"/>
                </a:lnTo>
                <a:lnTo>
                  <a:pt x="2984460" y="2154237"/>
                </a:lnTo>
                <a:lnTo>
                  <a:pt x="0" y="21542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833302" y="1498847"/>
            <a:ext cx="4581700" cy="887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8675">
                <a:solidFill>
                  <a:srgbClr val="572F0C"/>
                </a:solidFill>
                <a:latin typeface="Canva Sans"/>
                <a:ea typeface="Canva Sans"/>
                <a:cs typeface="Canva Sans"/>
                <a:sym typeface="Canva Sans"/>
              </a:rPr>
              <a:t>Culture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71478" y="3566734"/>
            <a:ext cx="13705348" cy="452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1"/>
              </a:lnSpc>
            </a:pPr>
            <a:r>
              <a:rPr lang="en-US" sz="2481" spc="-29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My mentor, Ece, is from Turkey</a:t>
            </a:r>
          </a:p>
          <a:p>
            <a:pPr algn="ctr">
              <a:lnSpc>
                <a:spcPts val="3513"/>
              </a:lnSpc>
            </a:pPr>
            <a:r>
              <a:rPr lang="en-US" sz="2681" spc="-32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What I learned</a:t>
            </a:r>
          </a:p>
          <a:p>
            <a:pPr algn="ctr" marL="535824" indent="-267912" lvl="1">
              <a:lnSpc>
                <a:spcPts val="3251"/>
              </a:lnSpc>
              <a:buFont typeface="Arial"/>
              <a:buChar char="•"/>
            </a:pPr>
            <a:r>
              <a:rPr lang="en-US" sz="2481" spc="-29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Both Mexican and Turkish cultures are very family oriented.</a:t>
            </a:r>
          </a:p>
          <a:p>
            <a:pPr algn="ctr" marL="535824" indent="-267912" lvl="1">
              <a:lnSpc>
                <a:spcPts val="3251"/>
              </a:lnSpc>
              <a:buFont typeface="Arial"/>
              <a:buChar char="•"/>
            </a:pPr>
            <a:r>
              <a:rPr lang="en-US" sz="2481" spc="-29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Healthcare is universal and publicly funded in Turkey. </a:t>
            </a:r>
          </a:p>
          <a:p>
            <a:pPr algn="ctr" marL="535824" indent="-267912" lvl="1">
              <a:lnSpc>
                <a:spcPts val="3251"/>
              </a:lnSpc>
              <a:buFont typeface="Arial"/>
              <a:buChar char="•"/>
            </a:pPr>
            <a:r>
              <a:rPr lang="en-US" sz="2481" spc="-29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Public university is either free or extremely low cost.</a:t>
            </a:r>
          </a:p>
          <a:p>
            <a:pPr algn="ctr" marL="535824" indent="-267912" lvl="1">
              <a:lnSpc>
                <a:spcPts val="3251"/>
              </a:lnSpc>
              <a:buFont typeface="Arial"/>
              <a:buChar char="•"/>
            </a:pPr>
            <a:r>
              <a:rPr lang="en-US" sz="2481" spc="-29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Medical school starts right after high school. </a:t>
            </a:r>
          </a:p>
          <a:p>
            <a:pPr algn="ctr">
              <a:lnSpc>
                <a:spcPts val="3251"/>
              </a:lnSpc>
            </a:pPr>
          </a:p>
          <a:p>
            <a:pPr algn="ctr" marL="535824" indent="-267912" lvl="1">
              <a:lnSpc>
                <a:spcPts val="3251"/>
              </a:lnSpc>
              <a:buFont typeface="Arial"/>
              <a:buChar char="•"/>
            </a:pPr>
            <a:r>
              <a:rPr lang="en-US" sz="2481" spc="-29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As someone who is Mexican but was born and raised in America, learning these differences and similarities made me reflect on how culture can majorly shape education.</a:t>
            </a:r>
          </a:p>
          <a:p>
            <a:pPr algn="ctr" marL="535824" indent="-267912" lvl="1">
              <a:lnSpc>
                <a:spcPts val="3251"/>
              </a:lnSpc>
              <a:buFont typeface="Arial"/>
              <a:buChar char="•"/>
            </a:pPr>
            <a:r>
              <a:rPr lang="en-US" sz="2481" spc="-29">
                <a:solidFill>
                  <a:srgbClr val="603007"/>
                </a:solidFill>
                <a:latin typeface="Radley"/>
                <a:ea typeface="Radley"/>
                <a:cs typeface="Radley"/>
                <a:sym typeface="Radley"/>
              </a:rPr>
              <a:t>It also helped me appreciate the background my mentor comes from and how our cultures overlap in very meaningful ways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16456" y="6989694"/>
            <a:ext cx="3327844" cy="4114800"/>
          </a:xfrm>
          <a:custGeom>
            <a:avLst/>
            <a:gdLst/>
            <a:ahLst/>
            <a:cxnLst/>
            <a:rect r="r" b="b" t="t" l="l"/>
            <a:pathLst>
              <a:path h="4114800" w="3327844">
                <a:moveTo>
                  <a:pt x="0" y="0"/>
                </a:moveTo>
                <a:lnTo>
                  <a:pt x="3327844" y="0"/>
                </a:lnTo>
                <a:lnTo>
                  <a:pt x="3327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983288" y="-1304665"/>
            <a:ext cx="3327844" cy="4114800"/>
          </a:xfrm>
          <a:custGeom>
            <a:avLst/>
            <a:gdLst/>
            <a:ahLst/>
            <a:cxnLst/>
            <a:rect r="r" b="b" t="t" l="l"/>
            <a:pathLst>
              <a:path h="4114800" w="3327844">
                <a:moveTo>
                  <a:pt x="332784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327844" y="0"/>
                </a:lnTo>
                <a:lnTo>
                  <a:pt x="3327844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47925">
            <a:off x="9881380" y="1161897"/>
            <a:ext cx="6324208" cy="7418426"/>
          </a:xfrm>
          <a:custGeom>
            <a:avLst/>
            <a:gdLst/>
            <a:ahLst/>
            <a:cxnLst/>
            <a:rect r="r" b="b" t="t" l="l"/>
            <a:pathLst>
              <a:path h="7418426" w="6324208">
                <a:moveTo>
                  <a:pt x="0" y="0"/>
                </a:moveTo>
                <a:lnTo>
                  <a:pt x="6324208" y="0"/>
                </a:lnTo>
                <a:lnTo>
                  <a:pt x="6324208" y="7418426"/>
                </a:lnTo>
                <a:lnTo>
                  <a:pt x="0" y="7418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321425">
            <a:off x="-1033856" y="6938056"/>
            <a:ext cx="4125113" cy="4114800"/>
          </a:xfrm>
          <a:custGeom>
            <a:avLst/>
            <a:gdLst/>
            <a:ahLst/>
            <a:cxnLst/>
            <a:rect r="r" b="b" t="t" l="l"/>
            <a:pathLst>
              <a:path h="4114800" w="4125113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743635">
            <a:off x="15604575" y="-897853"/>
            <a:ext cx="3309450" cy="3301176"/>
          </a:xfrm>
          <a:custGeom>
            <a:avLst/>
            <a:gdLst/>
            <a:ahLst/>
            <a:cxnLst/>
            <a:rect r="r" b="b" t="t" l="l"/>
            <a:pathLst>
              <a:path h="3301176" w="3309450">
                <a:moveTo>
                  <a:pt x="0" y="0"/>
                </a:moveTo>
                <a:lnTo>
                  <a:pt x="3309450" y="0"/>
                </a:lnTo>
                <a:lnTo>
                  <a:pt x="3309450" y="3301176"/>
                </a:lnTo>
                <a:lnTo>
                  <a:pt x="0" y="3301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55293" y="3636737"/>
            <a:ext cx="8688707" cy="3013525"/>
            <a:chOff x="0" y="0"/>
            <a:chExt cx="2288384" cy="7936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88384" cy="793686"/>
            </a:xfrm>
            <a:custGeom>
              <a:avLst/>
              <a:gdLst/>
              <a:ahLst/>
              <a:cxnLst/>
              <a:rect r="r" b="b" t="t" l="l"/>
              <a:pathLst>
                <a:path h="793686" w="2288384">
                  <a:moveTo>
                    <a:pt x="19603" y="0"/>
                  </a:moveTo>
                  <a:lnTo>
                    <a:pt x="2268781" y="0"/>
                  </a:lnTo>
                  <a:cubicBezTo>
                    <a:pt x="2279607" y="0"/>
                    <a:pt x="2288384" y="8776"/>
                    <a:pt x="2288384" y="19603"/>
                  </a:cubicBezTo>
                  <a:lnTo>
                    <a:pt x="2288384" y="774083"/>
                  </a:lnTo>
                  <a:cubicBezTo>
                    <a:pt x="2288384" y="784909"/>
                    <a:pt x="2279607" y="793686"/>
                    <a:pt x="2268781" y="793686"/>
                  </a:cubicBezTo>
                  <a:lnTo>
                    <a:pt x="19603" y="793686"/>
                  </a:lnTo>
                  <a:cubicBezTo>
                    <a:pt x="8776" y="793686"/>
                    <a:pt x="0" y="784909"/>
                    <a:pt x="0" y="774083"/>
                  </a:cubicBezTo>
                  <a:lnTo>
                    <a:pt x="0" y="19603"/>
                  </a:lnTo>
                  <a:cubicBezTo>
                    <a:pt x="0" y="8776"/>
                    <a:pt x="8776" y="0"/>
                    <a:pt x="19603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288384" cy="831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190149" y="1613343"/>
            <a:ext cx="7069151" cy="7060314"/>
          </a:xfrm>
          <a:custGeom>
            <a:avLst/>
            <a:gdLst/>
            <a:ahLst/>
            <a:cxnLst/>
            <a:rect r="r" b="b" t="t" l="l"/>
            <a:pathLst>
              <a:path h="7060314" w="7069151">
                <a:moveTo>
                  <a:pt x="0" y="0"/>
                </a:moveTo>
                <a:lnTo>
                  <a:pt x="7069151" y="0"/>
                </a:lnTo>
                <a:lnTo>
                  <a:pt x="7069151" y="7060314"/>
                </a:lnTo>
                <a:lnTo>
                  <a:pt x="0" y="70603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55293" y="2566044"/>
            <a:ext cx="12783505" cy="729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47"/>
              </a:lnSpc>
            </a:pPr>
            <a:r>
              <a:rPr lang="en-US" b="true" sz="51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PARKINSON’S DISEASE?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04482" y="3895396"/>
            <a:ext cx="7990328" cy="2496207"/>
            <a:chOff x="0" y="0"/>
            <a:chExt cx="2104449" cy="6574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4448" cy="657437"/>
            </a:xfrm>
            <a:custGeom>
              <a:avLst/>
              <a:gdLst/>
              <a:ahLst/>
              <a:cxnLst/>
              <a:rect r="r" b="b" t="t" l="l"/>
              <a:pathLst>
                <a:path h="657437" w="2104448">
                  <a:moveTo>
                    <a:pt x="21316" y="0"/>
                  </a:moveTo>
                  <a:lnTo>
                    <a:pt x="2083132" y="0"/>
                  </a:lnTo>
                  <a:cubicBezTo>
                    <a:pt x="2094905" y="0"/>
                    <a:pt x="2104448" y="9544"/>
                    <a:pt x="2104448" y="21316"/>
                  </a:cubicBezTo>
                  <a:lnTo>
                    <a:pt x="2104448" y="636121"/>
                  </a:lnTo>
                  <a:cubicBezTo>
                    <a:pt x="2104448" y="647894"/>
                    <a:pt x="2094905" y="657437"/>
                    <a:pt x="2083132" y="657437"/>
                  </a:cubicBezTo>
                  <a:lnTo>
                    <a:pt x="21316" y="657437"/>
                  </a:lnTo>
                  <a:cubicBezTo>
                    <a:pt x="9544" y="657437"/>
                    <a:pt x="0" y="647894"/>
                    <a:pt x="0" y="636121"/>
                  </a:cubicBezTo>
                  <a:lnTo>
                    <a:pt x="0" y="21316"/>
                  </a:lnTo>
                  <a:cubicBezTo>
                    <a:pt x="0" y="9544"/>
                    <a:pt x="9544" y="0"/>
                    <a:pt x="21316" y="0"/>
                  </a:cubicBezTo>
                  <a:close/>
                </a:path>
              </a:pathLst>
            </a:custGeom>
            <a:solidFill>
              <a:srgbClr val="FFFFF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04449" cy="695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16591" y="4029075"/>
            <a:ext cx="7766110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PARKINSON’S DISEASE IS A PROGRESSIVE NEURODEGENERATIVE DISORDER CAUSED BY THE GRADUAL LOSS OF DOPAMINE-PRODUCING NEURONS IN THE BRAIN.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972913" y="5598838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4" y="0"/>
                </a:lnTo>
                <a:lnTo>
                  <a:pt x="572774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026721" y="820577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799646" y="9258300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129102">
            <a:off x="14593513" y="6710376"/>
            <a:ext cx="3887417" cy="3992213"/>
          </a:xfrm>
          <a:custGeom>
            <a:avLst/>
            <a:gdLst/>
            <a:ahLst/>
            <a:cxnLst/>
            <a:rect r="r" b="b" t="t" l="l"/>
            <a:pathLst>
              <a:path h="3992213" w="3887417">
                <a:moveTo>
                  <a:pt x="0" y="0"/>
                </a:moveTo>
                <a:lnTo>
                  <a:pt x="3887417" y="0"/>
                </a:lnTo>
                <a:lnTo>
                  <a:pt x="3887417" y="3992212"/>
                </a:lnTo>
                <a:lnTo>
                  <a:pt x="0" y="399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11207">
            <a:off x="-1158284" y="-2232531"/>
            <a:ext cx="3587354" cy="6522463"/>
          </a:xfrm>
          <a:custGeom>
            <a:avLst/>
            <a:gdLst/>
            <a:ahLst/>
            <a:cxnLst/>
            <a:rect r="r" b="b" t="t" l="l"/>
            <a:pathLst>
              <a:path h="6522463" w="3587354">
                <a:moveTo>
                  <a:pt x="0" y="0"/>
                </a:moveTo>
                <a:lnTo>
                  <a:pt x="3587354" y="0"/>
                </a:lnTo>
                <a:lnTo>
                  <a:pt x="3587354" y="6522462"/>
                </a:lnTo>
                <a:lnTo>
                  <a:pt x="0" y="6522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31276" y="-4507579"/>
            <a:ext cx="8232253" cy="8047027"/>
          </a:xfrm>
          <a:custGeom>
            <a:avLst/>
            <a:gdLst/>
            <a:ahLst/>
            <a:cxnLst/>
            <a:rect r="r" b="b" t="t" l="l"/>
            <a:pathLst>
              <a:path h="8047027" w="8232253">
                <a:moveTo>
                  <a:pt x="0" y="0"/>
                </a:moveTo>
                <a:lnTo>
                  <a:pt x="8232253" y="0"/>
                </a:lnTo>
                <a:lnTo>
                  <a:pt x="8232253" y="8047027"/>
                </a:lnTo>
                <a:lnTo>
                  <a:pt x="0" y="8047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681789" y="6981645"/>
            <a:ext cx="6011677" cy="5876414"/>
          </a:xfrm>
          <a:custGeom>
            <a:avLst/>
            <a:gdLst/>
            <a:ahLst/>
            <a:cxnLst/>
            <a:rect r="r" b="b" t="t" l="l"/>
            <a:pathLst>
              <a:path h="5876414" w="6011677">
                <a:moveTo>
                  <a:pt x="0" y="0"/>
                </a:moveTo>
                <a:lnTo>
                  <a:pt x="6011677" y="0"/>
                </a:lnTo>
                <a:lnTo>
                  <a:pt x="6011677" y="5876414"/>
                </a:lnTo>
                <a:lnTo>
                  <a:pt x="0" y="5876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52049" y="3959929"/>
            <a:ext cx="10631576" cy="3509427"/>
            <a:chOff x="0" y="0"/>
            <a:chExt cx="2800086" cy="9242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00086" cy="924294"/>
            </a:xfrm>
            <a:custGeom>
              <a:avLst/>
              <a:gdLst/>
              <a:ahLst/>
              <a:cxnLst/>
              <a:rect r="r" b="b" t="t" l="l"/>
              <a:pathLst>
                <a:path h="924294" w="2800086">
                  <a:moveTo>
                    <a:pt x="37138" y="0"/>
                  </a:moveTo>
                  <a:lnTo>
                    <a:pt x="2762948" y="0"/>
                  </a:lnTo>
                  <a:cubicBezTo>
                    <a:pt x="2772797" y="0"/>
                    <a:pt x="2782244" y="3913"/>
                    <a:pt x="2789209" y="10878"/>
                  </a:cubicBezTo>
                  <a:cubicBezTo>
                    <a:pt x="2796173" y="17842"/>
                    <a:pt x="2800086" y="27289"/>
                    <a:pt x="2800086" y="37138"/>
                  </a:cubicBezTo>
                  <a:lnTo>
                    <a:pt x="2800086" y="887155"/>
                  </a:lnTo>
                  <a:cubicBezTo>
                    <a:pt x="2800086" y="897005"/>
                    <a:pt x="2796173" y="906451"/>
                    <a:pt x="2789209" y="913416"/>
                  </a:cubicBezTo>
                  <a:cubicBezTo>
                    <a:pt x="2782244" y="920381"/>
                    <a:pt x="2772797" y="924294"/>
                    <a:pt x="2762948" y="924294"/>
                  </a:cubicBezTo>
                  <a:lnTo>
                    <a:pt x="37138" y="924294"/>
                  </a:lnTo>
                  <a:cubicBezTo>
                    <a:pt x="27289" y="924294"/>
                    <a:pt x="17842" y="920381"/>
                    <a:pt x="10878" y="913416"/>
                  </a:cubicBezTo>
                  <a:cubicBezTo>
                    <a:pt x="3913" y="906451"/>
                    <a:pt x="0" y="897005"/>
                    <a:pt x="0" y="887155"/>
                  </a:cubicBezTo>
                  <a:lnTo>
                    <a:pt x="0" y="37138"/>
                  </a:lnTo>
                  <a:cubicBezTo>
                    <a:pt x="0" y="27289"/>
                    <a:pt x="3913" y="17842"/>
                    <a:pt x="10878" y="10878"/>
                  </a:cubicBezTo>
                  <a:cubicBezTo>
                    <a:pt x="17842" y="3913"/>
                    <a:pt x="27289" y="0"/>
                    <a:pt x="37138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9050"/>
              <a:ext cx="2800086" cy="905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558987" y="4291646"/>
            <a:ext cx="9617701" cy="2845993"/>
            <a:chOff x="0" y="0"/>
            <a:chExt cx="2533057" cy="7495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3057" cy="749562"/>
            </a:xfrm>
            <a:custGeom>
              <a:avLst/>
              <a:gdLst/>
              <a:ahLst/>
              <a:cxnLst/>
              <a:rect r="r" b="b" t="t" l="l"/>
              <a:pathLst>
                <a:path h="749562" w="2533057">
                  <a:moveTo>
                    <a:pt x="17709" y="0"/>
                  </a:moveTo>
                  <a:lnTo>
                    <a:pt x="2515348" y="0"/>
                  </a:lnTo>
                  <a:cubicBezTo>
                    <a:pt x="2525128" y="0"/>
                    <a:pt x="2533057" y="7929"/>
                    <a:pt x="2533057" y="17709"/>
                  </a:cubicBezTo>
                  <a:lnTo>
                    <a:pt x="2533057" y="731853"/>
                  </a:lnTo>
                  <a:cubicBezTo>
                    <a:pt x="2533057" y="741633"/>
                    <a:pt x="2525128" y="749562"/>
                    <a:pt x="2515348" y="749562"/>
                  </a:cubicBezTo>
                  <a:lnTo>
                    <a:pt x="17709" y="749562"/>
                  </a:lnTo>
                  <a:cubicBezTo>
                    <a:pt x="7929" y="749562"/>
                    <a:pt x="0" y="741633"/>
                    <a:pt x="0" y="731853"/>
                  </a:cubicBezTo>
                  <a:lnTo>
                    <a:pt x="0" y="17709"/>
                  </a:lnTo>
                  <a:cubicBezTo>
                    <a:pt x="0" y="7929"/>
                    <a:pt x="7929" y="0"/>
                    <a:pt x="177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533057" cy="787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0">
            <a:off x="-758810" y="5571743"/>
            <a:ext cx="4563209" cy="4828793"/>
          </a:xfrm>
          <a:custGeom>
            <a:avLst/>
            <a:gdLst/>
            <a:ahLst/>
            <a:cxnLst/>
            <a:rect r="r" b="b" t="t" l="l"/>
            <a:pathLst>
              <a:path h="4828793" w="4563209">
                <a:moveTo>
                  <a:pt x="4563209" y="0"/>
                </a:moveTo>
                <a:lnTo>
                  <a:pt x="0" y="0"/>
                </a:lnTo>
                <a:lnTo>
                  <a:pt x="0" y="4828792"/>
                </a:lnTo>
                <a:lnTo>
                  <a:pt x="4563209" y="4828792"/>
                </a:lnTo>
                <a:lnTo>
                  <a:pt x="456320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931276" y="5281428"/>
            <a:ext cx="5131937" cy="5119108"/>
          </a:xfrm>
          <a:custGeom>
            <a:avLst/>
            <a:gdLst/>
            <a:ahLst/>
            <a:cxnLst/>
            <a:rect r="r" b="b" t="t" l="l"/>
            <a:pathLst>
              <a:path h="5119108" w="5131937">
                <a:moveTo>
                  <a:pt x="0" y="0"/>
                </a:moveTo>
                <a:lnTo>
                  <a:pt x="5131937" y="0"/>
                </a:lnTo>
                <a:lnTo>
                  <a:pt x="5131937" y="5119107"/>
                </a:lnTo>
                <a:lnTo>
                  <a:pt x="0" y="51191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993667" y="8524632"/>
            <a:ext cx="373505" cy="363700"/>
          </a:xfrm>
          <a:custGeom>
            <a:avLst/>
            <a:gdLst/>
            <a:ahLst/>
            <a:cxnLst/>
            <a:rect r="r" b="b" t="t" l="l"/>
            <a:pathLst>
              <a:path h="363700" w="373505">
                <a:moveTo>
                  <a:pt x="0" y="0"/>
                </a:moveTo>
                <a:lnTo>
                  <a:pt x="373505" y="0"/>
                </a:lnTo>
                <a:lnTo>
                  <a:pt x="373505" y="363700"/>
                </a:lnTo>
                <a:lnTo>
                  <a:pt x="0" y="363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217681" y="1589450"/>
            <a:ext cx="13852639" cy="1949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25"/>
              </a:lnSpc>
            </a:pPr>
            <a:r>
              <a:rPr lang="en-US" b="true" sz="8879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Those With Parkinsons May Experience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180373" y="8546215"/>
            <a:ext cx="10183901" cy="146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b="true" sz="3756" spc="-7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</a:t>
            </a:r>
            <a:r>
              <a:rPr lang="en-US" b="true" sz="3756" spc="-7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acking these changes helps us understand how thinking abilities decline as the disease progresses.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67172" y="4517345"/>
            <a:ext cx="8001331" cy="229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6193" indent="-348097" lvl="1">
              <a:lnSpc>
                <a:spcPts val="4514"/>
              </a:lnSpc>
              <a:buFont typeface="Arial"/>
              <a:buChar char="•"/>
            </a:pPr>
            <a:r>
              <a:rPr lang="en-US" b="true" sz="322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en-US" b="true" sz="322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ognitive changes</a:t>
            </a:r>
          </a:p>
          <a:p>
            <a:pPr algn="ctr" marL="696193" indent="-348097" lvl="1">
              <a:lnSpc>
                <a:spcPts val="4514"/>
              </a:lnSpc>
              <a:buFont typeface="Arial"/>
              <a:buChar char="•"/>
            </a:pPr>
            <a:r>
              <a:rPr lang="en-US" b="true" sz="322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Trouble with memory</a:t>
            </a:r>
          </a:p>
          <a:p>
            <a:pPr algn="ctr" marL="696193" indent="-348097" lvl="1">
              <a:lnSpc>
                <a:spcPts val="4514"/>
              </a:lnSpc>
              <a:buFont typeface="Arial"/>
              <a:buChar char="•"/>
            </a:pPr>
            <a:r>
              <a:rPr lang="en-US" b="true" sz="322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Trouble with attention</a:t>
            </a:r>
          </a:p>
          <a:p>
            <a:pPr algn="ctr" marL="696193" indent="-348097" lvl="1">
              <a:lnSpc>
                <a:spcPts val="4514"/>
              </a:lnSpc>
              <a:buFont typeface="Arial"/>
              <a:buChar char="•"/>
            </a:pPr>
            <a:r>
              <a:rPr lang="en-US" b="true" sz="322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Trouble with problem solving</a:t>
            </a:r>
            <a:r>
              <a:rPr lang="en-US" sz="32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011207">
            <a:off x="-1158284" y="-2232531"/>
            <a:ext cx="3587354" cy="6522463"/>
          </a:xfrm>
          <a:custGeom>
            <a:avLst/>
            <a:gdLst/>
            <a:ahLst/>
            <a:cxnLst/>
            <a:rect r="r" b="b" t="t" l="l"/>
            <a:pathLst>
              <a:path h="6522463" w="3587354">
                <a:moveTo>
                  <a:pt x="0" y="0"/>
                </a:moveTo>
                <a:lnTo>
                  <a:pt x="3587354" y="0"/>
                </a:lnTo>
                <a:lnTo>
                  <a:pt x="3587354" y="6522462"/>
                </a:lnTo>
                <a:lnTo>
                  <a:pt x="0" y="652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64275" y="-3575394"/>
            <a:ext cx="8232253" cy="8047027"/>
          </a:xfrm>
          <a:custGeom>
            <a:avLst/>
            <a:gdLst/>
            <a:ahLst/>
            <a:cxnLst/>
            <a:rect r="r" b="b" t="t" l="l"/>
            <a:pathLst>
              <a:path h="8047027" w="8232253">
                <a:moveTo>
                  <a:pt x="0" y="0"/>
                </a:moveTo>
                <a:lnTo>
                  <a:pt x="8232252" y="0"/>
                </a:lnTo>
                <a:lnTo>
                  <a:pt x="8232252" y="8047027"/>
                </a:lnTo>
                <a:lnTo>
                  <a:pt x="0" y="804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10161" y="2355681"/>
            <a:ext cx="7605122" cy="123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12"/>
              </a:lnSpc>
            </a:pPr>
            <a:r>
              <a:rPr lang="en-US" sz="8879">
                <a:solidFill>
                  <a:srgbClr val="FCCD0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Objectives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4030994"/>
            <a:ext cx="9986862" cy="3685065"/>
            <a:chOff x="0" y="0"/>
            <a:chExt cx="2630285" cy="9705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30285" cy="970552"/>
            </a:xfrm>
            <a:custGeom>
              <a:avLst/>
              <a:gdLst/>
              <a:ahLst/>
              <a:cxnLst/>
              <a:rect r="r" b="b" t="t" l="l"/>
              <a:pathLst>
                <a:path h="970552" w="2630285">
                  <a:moveTo>
                    <a:pt x="17055" y="0"/>
                  </a:moveTo>
                  <a:lnTo>
                    <a:pt x="2613230" y="0"/>
                  </a:lnTo>
                  <a:cubicBezTo>
                    <a:pt x="2622649" y="0"/>
                    <a:pt x="2630285" y="7636"/>
                    <a:pt x="2630285" y="17055"/>
                  </a:cubicBezTo>
                  <a:lnTo>
                    <a:pt x="2630285" y="953497"/>
                  </a:lnTo>
                  <a:cubicBezTo>
                    <a:pt x="2630285" y="962917"/>
                    <a:pt x="2622649" y="970552"/>
                    <a:pt x="2613230" y="970552"/>
                  </a:cubicBezTo>
                  <a:lnTo>
                    <a:pt x="17055" y="970552"/>
                  </a:lnTo>
                  <a:cubicBezTo>
                    <a:pt x="7636" y="970552"/>
                    <a:pt x="0" y="962917"/>
                    <a:pt x="0" y="953497"/>
                  </a:cubicBezTo>
                  <a:lnTo>
                    <a:pt x="0" y="17055"/>
                  </a:lnTo>
                  <a:cubicBezTo>
                    <a:pt x="0" y="7636"/>
                    <a:pt x="7636" y="0"/>
                    <a:pt x="17055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630285" cy="10086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15058" y="4263317"/>
            <a:ext cx="9414147" cy="3220420"/>
            <a:chOff x="0" y="0"/>
            <a:chExt cx="2479446" cy="84817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79446" cy="848177"/>
            </a:xfrm>
            <a:custGeom>
              <a:avLst/>
              <a:gdLst/>
              <a:ahLst/>
              <a:cxnLst/>
              <a:rect r="r" b="b" t="t" l="l"/>
              <a:pathLst>
                <a:path h="848177" w="2479446">
                  <a:moveTo>
                    <a:pt x="18092" y="0"/>
                  </a:moveTo>
                  <a:lnTo>
                    <a:pt x="2461354" y="0"/>
                  </a:lnTo>
                  <a:cubicBezTo>
                    <a:pt x="2466152" y="0"/>
                    <a:pt x="2470754" y="1906"/>
                    <a:pt x="2474147" y="5299"/>
                  </a:cubicBezTo>
                  <a:cubicBezTo>
                    <a:pt x="2477540" y="8692"/>
                    <a:pt x="2479446" y="13294"/>
                    <a:pt x="2479446" y="18092"/>
                  </a:cubicBezTo>
                  <a:lnTo>
                    <a:pt x="2479446" y="830084"/>
                  </a:lnTo>
                  <a:cubicBezTo>
                    <a:pt x="2479446" y="834883"/>
                    <a:pt x="2477540" y="839485"/>
                    <a:pt x="2474147" y="842877"/>
                  </a:cubicBezTo>
                  <a:cubicBezTo>
                    <a:pt x="2470754" y="846270"/>
                    <a:pt x="2466152" y="848177"/>
                    <a:pt x="2461354" y="848177"/>
                  </a:cubicBezTo>
                  <a:lnTo>
                    <a:pt x="18092" y="848177"/>
                  </a:lnTo>
                  <a:cubicBezTo>
                    <a:pt x="13294" y="848177"/>
                    <a:pt x="8692" y="846270"/>
                    <a:pt x="5299" y="842877"/>
                  </a:cubicBezTo>
                  <a:cubicBezTo>
                    <a:pt x="1906" y="839485"/>
                    <a:pt x="0" y="834883"/>
                    <a:pt x="0" y="830084"/>
                  </a:cubicBezTo>
                  <a:lnTo>
                    <a:pt x="0" y="18092"/>
                  </a:lnTo>
                  <a:cubicBezTo>
                    <a:pt x="0" y="13294"/>
                    <a:pt x="1906" y="8692"/>
                    <a:pt x="5299" y="5299"/>
                  </a:cubicBezTo>
                  <a:cubicBezTo>
                    <a:pt x="8692" y="1906"/>
                    <a:pt x="13294" y="0"/>
                    <a:pt x="1809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479446" cy="88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270213" y="4426864"/>
            <a:ext cx="9503836" cy="328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EXAMINE HOW COGNITIVE SCORES CHANGE </a:t>
            </a:r>
            <a:r>
              <a:rPr lang="en-US" b="true" sz="3000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OVER TIME IN PEOPLE WITH PARKINSON’S DISEASE</a:t>
            </a:r>
          </a:p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ASSESS WHETHER MALES AND FEMALES SHOW DIFFERENT RATES OF COGNITIVE DECLINE</a:t>
            </a:r>
          </a:p>
          <a:p>
            <a:pPr algn="ctr">
              <a:lnSpc>
                <a:spcPts val="4911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-5098825">
            <a:off x="11751639" y="4461531"/>
            <a:ext cx="8853055" cy="8565331"/>
          </a:xfrm>
          <a:custGeom>
            <a:avLst/>
            <a:gdLst/>
            <a:ahLst/>
            <a:cxnLst/>
            <a:rect r="r" b="b" t="t" l="l"/>
            <a:pathLst>
              <a:path h="8565331" w="8853055">
                <a:moveTo>
                  <a:pt x="0" y="0"/>
                </a:moveTo>
                <a:lnTo>
                  <a:pt x="8853055" y="0"/>
                </a:lnTo>
                <a:lnTo>
                  <a:pt x="8853055" y="8565331"/>
                </a:lnTo>
                <a:lnTo>
                  <a:pt x="0" y="8565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35619" y="4728493"/>
            <a:ext cx="5388484" cy="5975133"/>
          </a:xfrm>
          <a:custGeom>
            <a:avLst/>
            <a:gdLst/>
            <a:ahLst/>
            <a:cxnLst/>
            <a:rect r="r" b="b" t="t" l="l"/>
            <a:pathLst>
              <a:path h="5975133" w="5388484">
                <a:moveTo>
                  <a:pt x="0" y="0"/>
                </a:moveTo>
                <a:lnTo>
                  <a:pt x="5388484" y="0"/>
                </a:lnTo>
                <a:lnTo>
                  <a:pt x="5388484" y="5975133"/>
                </a:lnTo>
                <a:lnTo>
                  <a:pt x="0" y="5975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2620" y="632317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200819" y="8347813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077888" y="3470551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815283" y="1250473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42313" y="8861917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4" y="0"/>
                </a:lnTo>
                <a:lnTo>
                  <a:pt x="572774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16456" y="7882188"/>
            <a:ext cx="3327844" cy="4114800"/>
          </a:xfrm>
          <a:custGeom>
            <a:avLst/>
            <a:gdLst/>
            <a:ahLst/>
            <a:cxnLst/>
            <a:rect r="r" b="b" t="t" l="l"/>
            <a:pathLst>
              <a:path h="4114800" w="3327844">
                <a:moveTo>
                  <a:pt x="0" y="0"/>
                </a:moveTo>
                <a:lnTo>
                  <a:pt x="3327844" y="0"/>
                </a:lnTo>
                <a:lnTo>
                  <a:pt x="3327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70935">
            <a:off x="1179526" y="3216355"/>
            <a:ext cx="4956149" cy="5813664"/>
          </a:xfrm>
          <a:custGeom>
            <a:avLst/>
            <a:gdLst/>
            <a:ahLst/>
            <a:cxnLst/>
            <a:rect r="r" b="b" t="t" l="l"/>
            <a:pathLst>
              <a:path h="5813664" w="4956149">
                <a:moveTo>
                  <a:pt x="0" y="0"/>
                </a:moveTo>
                <a:lnTo>
                  <a:pt x="4956148" y="0"/>
                </a:lnTo>
                <a:lnTo>
                  <a:pt x="4956148" y="5813664"/>
                </a:lnTo>
                <a:lnTo>
                  <a:pt x="0" y="5813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-983288" y="-1304665"/>
            <a:ext cx="3327844" cy="4114800"/>
          </a:xfrm>
          <a:custGeom>
            <a:avLst/>
            <a:gdLst/>
            <a:ahLst/>
            <a:cxnLst/>
            <a:rect r="r" b="b" t="t" l="l"/>
            <a:pathLst>
              <a:path h="4114800" w="3327844">
                <a:moveTo>
                  <a:pt x="332784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327844" y="0"/>
                </a:lnTo>
                <a:lnTo>
                  <a:pt x="3327844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743635">
            <a:off x="15604575" y="-897853"/>
            <a:ext cx="3309450" cy="3301176"/>
          </a:xfrm>
          <a:custGeom>
            <a:avLst/>
            <a:gdLst/>
            <a:ahLst/>
            <a:cxnLst/>
            <a:rect r="r" b="b" t="t" l="l"/>
            <a:pathLst>
              <a:path h="3301176" w="3309450">
                <a:moveTo>
                  <a:pt x="0" y="0"/>
                </a:moveTo>
                <a:lnTo>
                  <a:pt x="3309450" y="0"/>
                </a:lnTo>
                <a:lnTo>
                  <a:pt x="3309450" y="3301176"/>
                </a:lnTo>
                <a:lnTo>
                  <a:pt x="0" y="3301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636182" y="2810135"/>
            <a:ext cx="10244196" cy="5518514"/>
            <a:chOff x="0" y="0"/>
            <a:chExt cx="2698060" cy="14534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98060" cy="1453436"/>
            </a:xfrm>
            <a:custGeom>
              <a:avLst/>
              <a:gdLst/>
              <a:ahLst/>
              <a:cxnLst/>
              <a:rect r="r" b="b" t="t" l="l"/>
              <a:pathLst>
                <a:path h="1453436" w="2698060">
                  <a:moveTo>
                    <a:pt x="16626" y="0"/>
                  </a:moveTo>
                  <a:lnTo>
                    <a:pt x="2681434" y="0"/>
                  </a:lnTo>
                  <a:cubicBezTo>
                    <a:pt x="2690616" y="0"/>
                    <a:pt x="2698060" y="7444"/>
                    <a:pt x="2698060" y="16626"/>
                  </a:cubicBezTo>
                  <a:lnTo>
                    <a:pt x="2698060" y="1436809"/>
                  </a:lnTo>
                  <a:cubicBezTo>
                    <a:pt x="2698060" y="1441219"/>
                    <a:pt x="2696308" y="1445448"/>
                    <a:pt x="2693190" y="1448566"/>
                  </a:cubicBezTo>
                  <a:cubicBezTo>
                    <a:pt x="2690072" y="1451684"/>
                    <a:pt x="2685843" y="1453436"/>
                    <a:pt x="2681434" y="1453436"/>
                  </a:cubicBezTo>
                  <a:lnTo>
                    <a:pt x="16626" y="1453436"/>
                  </a:lnTo>
                  <a:cubicBezTo>
                    <a:pt x="12217" y="1453436"/>
                    <a:pt x="7988" y="1451684"/>
                    <a:pt x="4870" y="1448566"/>
                  </a:cubicBezTo>
                  <a:cubicBezTo>
                    <a:pt x="1752" y="1445448"/>
                    <a:pt x="0" y="1441219"/>
                    <a:pt x="0" y="1436809"/>
                  </a:cubicBezTo>
                  <a:lnTo>
                    <a:pt x="0" y="16626"/>
                  </a:lnTo>
                  <a:cubicBezTo>
                    <a:pt x="0" y="12217"/>
                    <a:pt x="1752" y="7988"/>
                    <a:pt x="4870" y="4870"/>
                  </a:cubicBezTo>
                  <a:cubicBezTo>
                    <a:pt x="7988" y="1752"/>
                    <a:pt x="12217" y="0"/>
                    <a:pt x="16626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698060" cy="1491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828800" y="3457537"/>
            <a:ext cx="10972800" cy="6986331"/>
          </a:xfrm>
          <a:custGeom>
            <a:avLst/>
            <a:gdLst/>
            <a:ahLst/>
            <a:cxnLst/>
            <a:rect r="r" b="b" t="t" l="l"/>
            <a:pathLst>
              <a:path h="6986331" w="10972800">
                <a:moveTo>
                  <a:pt x="0" y="0"/>
                </a:moveTo>
                <a:lnTo>
                  <a:pt x="10972800" y="0"/>
                </a:lnTo>
                <a:lnTo>
                  <a:pt x="10972800" y="6986331"/>
                </a:lnTo>
                <a:lnTo>
                  <a:pt x="0" y="6986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1779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6250" y="2924435"/>
            <a:ext cx="7878437" cy="810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8"/>
              </a:lnSpc>
            </a:pPr>
            <a:r>
              <a:rPr lang="en-US" sz="6099">
                <a:solidFill>
                  <a:srgbClr val="1979B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METHODS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952542" y="3063131"/>
            <a:ext cx="9611475" cy="5012522"/>
            <a:chOff x="0" y="0"/>
            <a:chExt cx="2531417" cy="1320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31417" cy="1320170"/>
            </a:xfrm>
            <a:custGeom>
              <a:avLst/>
              <a:gdLst/>
              <a:ahLst/>
              <a:cxnLst/>
              <a:rect r="r" b="b" t="t" l="l"/>
              <a:pathLst>
                <a:path h="1320170" w="2531417">
                  <a:moveTo>
                    <a:pt x="17721" y="0"/>
                  </a:moveTo>
                  <a:lnTo>
                    <a:pt x="2513697" y="0"/>
                  </a:lnTo>
                  <a:cubicBezTo>
                    <a:pt x="2518396" y="0"/>
                    <a:pt x="2522904" y="1867"/>
                    <a:pt x="2526227" y="5190"/>
                  </a:cubicBezTo>
                  <a:cubicBezTo>
                    <a:pt x="2529550" y="8514"/>
                    <a:pt x="2531417" y="13021"/>
                    <a:pt x="2531417" y="17721"/>
                  </a:cubicBezTo>
                  <a:lnTo>
                    <a:pt x="2531417" y="1302450"/>
                  </a:lnTo>
                  <a:cubicBezTo>
                    <a:pt x="2531417" y="1312236"/>
                    <a:pt x="2523484" y="1320170"/>
                    <a:pt x="2513697" y="1320170"/>
                  </a:cubicBezTo>
                  <a:lnTo>
                    <a:pt x="17721" y="1320170"/>
                  </a:lnTo>
                  <a:cubicBezTo>
                    <a:pt x="13021" y="1320170"/>
                    <a:pt x="8514" y="1318303"/>
                    <a:pt x="5190" y="1314980"/>
                  </a:cubicBezTo>
                  <a:cubicBezTo>
                    <a:pt x="1867" y="1311657"/>
                    <a:pt x="0" y="1307149"/>
                    <a:pt x="0" y="1302450"/>
                  </a:cubicBezTo>
                  <a:lnTo>
                    <a:pt x="0" y="17721"/>
                  </a:lnTo>
                  <a:cubicBezTo>
                    <a:pt x="0" y="13021"/>
                    <a:pt x="1867" y="8514"/>
                    <a:pt x="5190" y="5190"/>
                  </a:cubicBezTo>
                  <a:cubicBezTo>
                    <a:pt x="8514" y="1867"/>
                    <a:pt x="13021" y="0"/>
                    <a:pt x="17721" y="0"/>
                  </a:cubicBezTo>
                  <a:close/>
                </a:path>
              </a:pathLst>
            </a:custGeom>
            <a:solidFill>
              <a:srgbClr val="FFFF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531417" cy="135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208955" y="3126319"/>
            <a:ext cx="9025723" cy="4709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1597" indent="-265798" lvl="1">
              <a:lnSpc>
                <a:spcPts val="3447"/>
              </a:lnSpc>
              <a:buFont typeface="Arial"/>
              <a:buChar char="•"/>
            </a:pPr>
            <a:r>
              <a:rPr lang="en-US" sz="2462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DATA FROM THE FOX INSIGHT DATABASE (SELF REPORT) </a:t>
            </a:r>
          </a:p>
          <a:p>
            <a:pPr algn="ctr" marL="531597" indent="-265798" lvl="1">
              <a:lnSpc>
                <a:spcPts val="3447"/>
              </a:lnSpc>
              <a:buFont typeface="Arial"/>
              <a:buChar char="•"/>
            </a:pPr>
            <a:r>
              <a:rPr lang="en-US" sz="2462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OUR ANALYSIS INCLUDED 2178 FEMALES AND 2526 MALES WITH PARKINSON’S DISEASE</a:t>
            </a:r>
          </a:p>
          <a:p>
            <a:pPr algn="ctr" marL="531597" indent="-265798" lvl="1">
              <a:lnSpc>
                <a:spcPts val="3447"/>
              </a:lnSpc>
              <a:buFont typeface="Arial"/>
              <a:buChar char="•"/>
            </a:pPr>
            <a:r>
              <a:rPr lang="en-US" sz="2462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Cognitive scores were from Penn Parkins</a:t>
            </a:r>
            <a:r>
              <a:rPr lang="en-US" sz="2462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ON’S DAILY ACTIVITIES QUESTIONNAIRE, HIGHER SCORE INDICATING BETTER COGNITION </a:t>
            </a:r>
          </a:p>
          <a:p>
            <a:pPr algn="ctr" marL="531597" indent="-265798" lvl="1">
              <a:lnSpc>
                <a:spcPts val="3447"/>
              </a:lnSpc>
              <a:buFont typeface="Arial"/>
              <a:buChar char="•"/>
            </a:pPr>
            <a:r>
              <a:rPr lang="en-US" sz="2462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LINEAR MODEL IN R TESTED WHETHER SCORES DECLINED DIFFERENTLY BY SEX OVER TIME ADJUSTING FOR AGE; COGNITIVE SCORE AS OUTCOME, SEX*TIME INTERACTION AS PREDICTOR, AGE AT BASELINE AS COVARIATE</a:t>
            </a:r>
          </a:p>
          <a:p>
            <a:pPr algn="ctr" marL="531597" indent="-265798" lvl="1">
              <a:lnSpc>
                <a:spcPts val="3447"/>
              </a:lnSpc>
              <a:buFont typeface="Arial"/>
              <a:buChar char="•"/>
            </a:pPr>
            <a:r>
              <a:rPr lang="en-US" sz="2462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PREDICTED VALUES AND 95% CONFIDENCE INTERVALS WERE USED TO CREATE A GRAPH OF COGNITIVE SCORES OVER TIME BY SEX ADJUSTING FOR BASELINE AGE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02953" y="876300"/>
            <a:ext cx="3781871" cy="144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69"/>
              </a:lnSpc>
              <a:spcBef>
                <a:spcPct val="0"/>
              </a:spcBef>
            </a:pPr>
            <a:r>
              <a:rPr lang="en-US" sz="8549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METHODS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636182" y="9121414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606792" y="235934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4" y="0"/>
                </a:lnTo>
                <a:lnTo>
                  <a:pt x="572774" y="792766"/>
                </a:lnTo>
                <a:lnTo>
                  <a:pt x="0" y="7927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930069" y="8328649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5"/>
                </a:lnTo>
                <a:lnTo>
                  <a:pt x="0" y="792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84827" y="1929632"/>
            <a:ext cx="572773" cy="792766"/>
          </a:xfrm>
          <a:custGeom>
            <a:avLst/>
            <a:gdLst/>
            <a:ahLst/>
            <a:cxnLst/>
            <a:rect r="r" b="b" t="t" l="l"/>
            <a:pathLst>
              <a:path h="792766" w="572773">
                <a:moveTo>
                  <a:pt x="0" y="0"/>
                </a:moveTo>
                <a:lnTo>
                  <a:pt x="572773" y="0"/>
                </a:lnTo>
                <a:lnTo>
                  <a:pt x="572773" y="792765"/>
                </a:lnTo>
                <a:lnTo>
                  <a:pt x="0" y="792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2177" y="52092"/>
            <a:ext cx="16259985" cy="10182815"/>
          </a:xfrm>
          <a:custGeom>
            <a:avLst/>
            <a:gdLst/>
            <a:ahLst/>
            <a:cxnLst/>
            <a:rect r="r" b="b" t="t" l="l"/>
            <a:pathLst>
              <a:path h="10182815" w="16259985">
                <a:moveTo>
                  <a:pt x="0" y="0"/>
                </a:moveTo>
                <a:lnTo>
                  <a:pt x="16259985" y="0"/>
                </a:lnTo>
                <a:lnTo>
                  <a:pt x="16259985" y="10182816"/>
                </a:lnTo>
                <a:lnTo>
                  <a:pt x="0" y="10182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4792" y="3016814"/>
            <a:ext cx="7341389" cy="1898086"/>
            <a:chOff x="0" y="0"/>
            <a:chExt cx="2240247" cy="5792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40247" cy="579207"/>
            </a:xfrm>
            <a:custGeom>
              <a:avLst/>
              <a:gdLst/>
              <a:ahLst/>
              <a:cxnLst/>
              <a:rect r="r" b="b" t="t" l="l"/>
              <a:pathLst>
                <a:path h="579207" w="2240247">
                  <a:moveTo>
                    <a:pt x="49564" y="0"/>
                  </a:moveTo>
                  <a:lnTo>
                    <a:pt x="2190683" y="0"/>
                  </a:lnTo>
                  <a:cubicBezTo>
                    <a:pt x="2218056" y="0"/>
                    <a:pt x="2240247" y="22191"/>
                    <a:pt x="2240247" y="49564"/>
                  </a:cubicBezTo>
                  <a:lnTo>
                    <a:pt x="2240247" y="529642"/>
                  </a:lnTo>
                  <a:cubicBezTo>
                    <a:pt x="2240247" y="542788"/>
                    <a:pt x="2235025" y="555394"/>
                    <a:pt x="2225730" y="564689"/>
                  </a:cubicBezTo>
                  <a:cubicBezTo>
                    <a:pt x="2216435" y="573985"/>
                    <a:pt x="2203828" y="579207"/>
                    <a:pt x="2190683" y="579207"/>
                  </a:cubicBezTo>
                  <a:lnTo>
                    <a:pt x="49564" y="579207"/>
                  </a:lnTo>
                  <a:cubicBezTo>
                    <a:pt x="36419" y="579207"/>
                    <a:pt x="23812" y="573985"/>
                    <a:pt x="14517" y="564689"/>
                  </a:cubicBezTo>
                  <a:cubicBezTo>
                    <a:pt x="5222" y="555394"/>
                    <a:pt x="0" y="542788"/>
                    <a:pt x="0" y="529642"/>
                  </a:cubicBezTo>
                  <a:lnTo>
                    <a:pt x="0" y="49564"/>
                  </a:lnTo>
                  <a:cubicBezTo>
                    <a:pt x="0" y="36419"/>
                    <a:pt x="5222" y="23812"/>
                    <a:pt x="14517" y="14517"/>
                  </a:cubicBezTo>
                  <a:cubicBezTo>
                    <a:pt x="23812" y="5222"/>
                    <a:pt x="36419" y="0"/>
                    <a:pt x="49564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240247" cy="607782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69318" y="5165515"/>
            <a:ext cx="6560838" cy="1388067"/>
            <a:chOff x="0" y="0"/>
            <a:chExt cx="2002059" cy="4235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02059" cy="423573"/>
            </a:xfrm>
            <a:custGeom>
              <a:avLst/>
              <a:gdLst/>
              <a:ahLst/>
              <a:cxnLst/>
              <a:rect r="r" b="b" t="t" l="l"/>
              <a:pathLst>
                <a:path h="423573" w="2002059">
                  <a:moveTo>
                    <a:pt x="55461" y="0"/>
                  </a:moveTo>
                  <a:lnTo>
                    <a:pt x="1946598" y="0"/>
                  </a:lnTo>
                  <a:cubicBezTo>
                    <a:pt x="1977229" y="0"/>
                    <a:pt x="2002059" y="24831"/>
                    <a:pt x="2002059" y="55461"/>
                  </a:cubicBezTo>
                  <a:lnTo>
                    <a:pt x="2002059" y="368112"/>
                  </a:lnTo>
                  <a:cubicBezTo>
                    <a:pt x="2002059" y="398742"/>
                    <a:pt x="1977229" y="423573"/>
                    <a:pt x="1946598" y="423573"/>
                  </a:cubicBezTo>
                  <a:lnTo>
                    <a:pt x="55461" y="423573"/>
                  </a:lnTo>
                  <a:cubicBezTo>
                    <a:pt x="24831" y="423573"/>
                    <a:pt x="0" y="398742"/>
                    <a:pt x="0" y="368112"/>
                  </a:cubicBezTo>
                  <a:lnTo>
                    <a:pt x="0" y="55461"/>
                  </a:lnTo>
                  <a:cubicBezTo>
                    <a:pt x="0" y="24831"/>
                    <a:pt x="24831" y="0"/>
                    <a:pt x="55461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002059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06892" y="6780108"/>
            <a:ext cx="4096655" cy="1881544"/>
            <a:chOff x="0" y="0"/>
            <a:chExt cx="1250107" cy="57415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50107" cy="574159"/>
            </a:xfrm>
            <a:custGeom>
              <a:avLst/>
              <a:gdLst/>
              <a:ahLst/>
              <a:cxnLst/>
              <a:rect r="r" b="b" t="t" l="l"/>
              <a:pathLst>
                <a:path h="574159" w="1250107">
                  <a:moveTo>
                    <a:pt x="88821" y="0"/>
                  </a:moveTo>
                  <a:lnTo>
                    <a:pt x="1161285" y="0"/>
                  </a:lnTo>
                  <a:cubicBezTo>
                    <a:pt x="1210340" y="0"/>
                    <a:pt x="1250107" y="39767"/>
                    <a:pt x="1250107" y="88821"/>
                  </a:cubicBezTo>
                  <a:lnTo>
                    <a:pt x="1250107" y="485338"/>
                  </a:lnTo>
                  <a:cubicBezTo>
                    <a:pt x="1250107" y="508894"/>
                    <a:pt x="1240749" y="531486"/>
                    <a:pt x="1224091" y="548144"/>
                  </a:cubicBezTo>
                  <a:cubicBezTo>
                    <a:pt x="1207434" y="564801"/>
                    <a:pt x="1184842" y="574159"/>
                    <a:pt x="1161285" y="574159"/>
                  </a:cubicBezTo>
                  <a:lnTo>
                    <a:pt x="88821" y="574159"/>
                  </a:lnTo>
                  <a:cubicBezTo>
                    <a:pt x="39767" y="574159"/>
                    <a:pt x="0" y="534392"/>
                    <a:pt x="0" y="485338"/>
                  </a:cubicBezTo>
                  <a:lnTo>
                    <a:pt x="0" y="88821"/>
                  </a:lnTo>
                  <a:cubicBezTo>
                    <a:pt x="0" y="39767"/>
                    <a:pt x="39767" y="0"/>
                    <a:pt x="88821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250107" cy="602734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119003" y="2448773"/>
            <a:ext cx="6282055" cy="1857966"/>
            <a:chOff x="0" y="0"/>
            <a:chExt cx="1916988" cy="56696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16988" cy="566964"/>
            </a:xfrm>
            <a:custGeom>
              <a:avLst/>
              <a:gdLst/>
              <a:ahLst/>
              <a:cxnLst/>
              <a:rect r="r" b="b" t="t" l="l"/>
              <a:pathLst>
                <a:path h="566964" w="1916988">
                  <a:moveTo>
                    <a:pt x="57922" y="0"/>
                  </a:moveTo>
                  <a:lnTo>
                    <a:pt x="1859066" y="0"/>
                  </a:lnTo>
                  <a:cubicBezTo>
                    <a:pt x="1891055" y="0"/>
                    <a:pt x="1916988" y="25933"/>
                    <a:pt x="1916988" y="57922"/>
                  </a:cubicBezTo>
                  <a:lnTo>
                    <a:pt x="1916988" y="509042"/>
                  </a:lnTo>
                  <a:cubicBezTo>
                    <a:pt x="1916988" y="524404"/>
                    <a:pt x="1910885" y="539136"/>
                    <a:pt x="1900023" y="549999"/>
                  </a:cubicBezTo>
                  <a:cubicBezTo>
                    <a:pt x="1889160" y="560861"/>
                    <a:pt x="1874428" y="566964"/>
                    <a:pt x="1859066" y="566964"/>
                  </a:cubicBezTo>
                  <a:lnTo>
                    <a:pt x="57922" y="566964"/>
                  </a:lnTo>
                  <a:cubicBezTo>
                    <a:pt x="25933" y="566964"/>
                    <a:pt x="0" y="541031"/>
                    <a:pt x="0" y="509042"/>
                  </a:cubicBezTo>
                  <a:lnTo>
                    <a:pt x="0" y="57922"/>
                  </a:lnTo>
                  <a:cubicBezTo>
                    <a:pt x="0" y="25933"/>
                    <a:pt x="25933" y="0"/>
                    <a:pt x="57922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916988" cy="595539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281033" y="4544863"/>
            <a:ext cx="5957995" cy="1635717"/>
            <a:chOff x="0" y="0"/>
            <a:chExt cx="1818100" cy="49914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18100" cy="499144"/>
            </a:xfrm>
            <a:custGeom>
              <a:avLst/>
              <a:gdLst/>
              <a:ahLst/>
              <a:cxnLst/>
              <a:rect r="r" b="b" t="t" l="l"/>
              <a:pathLst>
                <a:path h="499144" w="1818100">
                  <a:moveTo>
                    <a:pt x="61073" y="0"/>
                  </a:moveTo>
                  <a:lnTo>
                    <a:pt x="1757027" y="0"/>
                  </a:lnTo>
                  <a:cubicBezTo>
                    <a:pt x="1790757" y="0"/>
                    <a:pt x="1818100" y="27343"/>
                    <a:pt x="1818100" y="61073"/>
                  </a:cubicBezTo>
                  <a:lnTo>
                    <a:pt x="1818100" y="438072"/>
                  </a:lnTo>
                  <a:cubicBezTo>
                    <a:pt x="1818100" y="471801"/>
                    <a:pt x="1790757" y="499144"/>
                    <a:pt x="1757027" y="499144"/>
                  </a:cubicBezTo>
                  <a:lnTo>
                    <a:pt x="61073" y="499144"/>
                  </a:lnTo>
                  <a:cubicBezTo>
                    <a:pt x="27343" y="499144"/>
                    <a:pt x="0" y="471801"/>
                    <a:pt x="0" y="438072"/>
                  </a:cubicBezTo>
                  <a:lnTo>
                    <a:pt x="0" y="61073"/>
                  </a:lnTo>
                  <a:cubicBezTo>
                    <a:pt x="0" y="27343"/>
                    <a:pt x="27343" y="0"/>
                    <a:pt x="61073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818100" cy="527719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770810" y="6420372"/>
            <a:ext cx="5668242" cy="1388067"/>
            <a:chOff x="0" y="0"/>
            <a:chExt cx="1729681" cy="42357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29681" cy="423573"/>
            </a:xfrm>
            <a:custGeom>
              <a:avLst/>
              <a:gdLst/>
              <a:ahLst/>
              <a:cxnLst/>
              <a:rect r="r" b="b" t="t" l="l"/>
              <a:pathLst>
                <a:path h="423573" w="1729681">
                  <a:moveTo>
                    <a:pt x="64195" y="0"/>
                  </a:moveTo>
                  <a:lnTo>
                    <a:pt x="1665487" y="0"/>
                  </a:lnTo>
                  <a:cubicBezTo>
                    <a:pt x="1682512" y="0"/>
                    <a:pt x="1698840" y="6763"/>
                    <a:pt x="1710879" y="18802"/>
                  </a:cubicBezTo>
                  <a:cubicBezTo>
                    <a:pt x="1722918" y="30841"/>
                    <a:pt x="1729681" y="47169"/>
                    <a:pt x="1729681" y="64195"/>
                  </a:cubicBezTo>
                  <a:lnTo>
                    <a:pt x="1729681" y="359378"/>
                  </a:lnTo>
                  <a:cubicBezTo>
                    <a:pt x="1729681" y="376404"/>
                    <a:pt x="1722918" y="392732"/>
                    <a:pt x="1710879" y="404771"/>
                  </a:cubicBezTo>
                  <a:cubicBezTo>
                    <a:pt x="1698840" y="416810"/>
                    <a:pt x="1682512" y="423573"/>
                    <a:pt x="1665487" y="423573"/>
                  </a:cubicBezTo>
                  <a:lnTo>
                    <a:pt x="64195" y="423573"/>
                  </a:lnTo>
                  <a:cubicBezTo>
                    <a:pt x="47169" y="423573"/>
                    <a:pt x="30841" y="416810"/>
                    <a:pt x="18802" y="404771"/>
                  </a:cubicBezTo>
                  <a:cubicBezTo>
                    <a:pt x="6763" y="392732"/>
                    <a:pt x="0" y="376404"/>
                    <a:pt x="0" y="359378"/>
                  </a:cubicBezTo>
                  <a:lnTo>
                    <a:pt x="0" y="64195"/>
                  </a:lnTo>
                  <a:cubicBezTo>
                    <a:pt x="0" y="47169"/>
                    <a:pt x="6763" y="30841"/>
                    <a:pt x="18802" y="18802"/>
                  </a:cubicBezTo>
                  <a:cubicBezTo>
                    <a:pt x="30841" y="6763"/>
                    <a:pt x="47169" y="0"/>
                    <a:pt x="64195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729681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84598" y="8149424"/>
            <a:ext cx="5668242" cy="1388067"/>
            <a:chOff x="0" y="0"/>
            <a:chExt cx="1729681" cy="4235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29681" cy="423573"/>
            </a:xfrm>
            <a:custGeom>
              <a:avLst/>
              <a:gdLst/>
              <a:ahLst/>
              <a:cxnLst/>
              <a:rect r="r" b="b" t="t" l="l"/>
              <a:pathLst>
                <a:path h="423573" w="1729681">
                  <a:moveTo>
                    <a:pt x="64195" y="0"/>
                  </a:moveTo>
                  <a:lnTo>
                    <a:pt x="1665487" y="0"/>
                  </a:lnTo>
                  <a:cubicBezTo>
                    <a:pt x="1682512" y="0"/>
                    <a:pt x="1698840" y="6763"/>
                    <a:pt x="1710879" y="18802"/>
                  </a:cubicBezTo>
                  <a:cubicBezTo>
                    <a:pt x="1722918" y="30841"/>
                    <a:pt x="1729681" y="47169"/>
                    <a:pt x="1729681" y="64195"/>
                  </a:cubicBezTo>
                  <a:lnTo>
                    <a:pt x="1729681" y="359378"/>
                  </a:lnTo>
                  <a:cubicBezTo>
                    <a:pt x="1729681" y="376404"/>
                    <a:pt x="1722918" y="392732"/>
                    <a:pt x="1710879" y="404771"/>
                  </a:cubicBezTo>
                  <a:cubicBezTo>
                    <a:pt x="1698840" y="416810"/>
                    <a:pt x="1682512" y="423573"/>
                    <a:pt x="1665487" y="423573"/>
                  </a:cubicBezTo>
                  <a:lnTo>
                    <a:pt x="64195" y="423573"/>
                  </a:lnTo>
                  <a:cubicBezTo>
                    <a:pt x="47169" y="423573"/>
                    <a:pt x="30841" y="416810"/>
                    <a:pt x="18802" y="404771"/>
                  </a:cubicBezTo>
                  <a:cubicBezTo>
                    <a:pt x="6763" y="392732"/>
                    <a:pt x="0" y="376404"/>
                    <a:pt x="0" y="359378"/>
                  </a:cubicBezTo>
                  <a:lnTo>
                    <a:pt x="0" y="64195"/>
                  </a:lnTo>
                  <a:cubicBezTo>
                    <a:pt x="0" y="47169"/>
                    <a:pt x="6763" y="30841"/>
                    <a:pt x="18802" y="18802"/>
                  </a:cubicBezTo>
                  <a:cubicBezTo>
                    <a:pt x="30841" y="6763"/>
                    <a:pt x="47169" y="0"/>
                    <a:pt x="64195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729681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144002" y="955285"/>
            <a:ext cx="10772307" cy="1255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247"/>
              </a:lnSpc>
            </a:pPr>
            <a:r>
              <a:rPr lang="en-US" sz="9943">
                <a:solidFill>
                  <a:srgbClr val="5E17EB"/>
                </a:solidFill>
                <a:latin typeface="Tropika"/>
                <a:ea typeface="Tropika"/>
                <a:cs typeface="Tropika"/>
                <a:sym typeface="Tropika"/>
              </a:rPr>
              <a:t>RESULTS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81489" y="3405203"/>
            <a:ext cx="963303" cy="10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3D100B"/>
                </a:solidFill>
                <a:latin typeface="Tropika"/>
                <a:ea typeface="Tropika"/>
                <a:cs typeface="Tropika"/>
                <a:sym typeface="Tropika"/>
              </a:rPr>
              <a:t>1.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63257" y="5437895"/>
            <a:ext cx="963303" cy="10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3D100B"/>
                </a:solidFill>
                <a:latin typeface="Tropika"/>
                <a:ea typeface="Tropika"/>
                <a:cs typeface="Tropika"/>
                <a:sym typeface="Tropika"/>
              </a:rPr>
              <a:t>2.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443589" y="7299226"/>
            <a:ext cx="963303" cy="10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3D100B"/>
                </a:solidFill>
                <a:latin typeface="Tropika"/>
                <a:ea typeface="Tropika"/>
                <a:cs typeface="Tropika"/>
                <a:sym typeface="Tropika"/>
              </a:rPr>
              <a:t>3.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55700" y="2956102"/>
            <a:ext cx="963303" cy="10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3D100B"/>
                </a:solidFill>
                <a:latin typeface="Tropika"/>
                <a:ea typeface="Tropika"/>
                <a:cs typeface="Tropika"/>
                <a:sym typeface="Tropika"/>
              </a:rPr>
              <a:t>4.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344345" y="4941068"/>
            <a:ext cx="963303" cy="10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3D100B"/>
                </a:solidFill>
                <a:latin typeface="Tropika"/>
                <a:ea typeface="Tropika"/>
                <a:cs typeface="Tropika"/>
                <a:sym typeface="Tropika"/>
              </a:rPr>
              <a:t>5.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807507" y="6692752"/>
            <a:ext cx="963303" cy="10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3D100B"/>
                </a:solidFill>
                <a:latin typeface="Tropika"/>
                <a:ea typeface="Tropika"/>
                <a:cs typeface="Tropika"/>
                <a:sym typeface="Tropika"/>
              </a:rPr>
              <a:t>6.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221295" y="8465583"/>
            <a:ext cx="963303" cy="10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3D100B"/>
                </a:solidFill>
                <a:latin typeface="Tropika"/>
                <a:ea typeface="Tropika"/>
                <a:cs typeface="Tropika"/>
                <a:sym typeface="Tropika"/>
              </a:rPr>
              <a:t>7.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-5321425">
            <a:off x="-717765" y="6786057"/>
            <a:ext cx="4125113" cy="4114800"/>
          </a:xfrm>
          <a:custGeom>
            <a:avLst/>
            <a:gdLst/>
            <a:ahLst/>
            <a:cxnLst/>
            <a:rect r="r" b="b" t="t" l="l"/>
            <a:pathLst>
              <a:path h="4114800" w="4125113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949698">
            <a:off x="-872001" y="-1871862"/>
            <a:ext cx="4125113" cy="4114800"/>
          </a:xfrm>
          <a:custGeom>
            <a:avLst/>
            <a:gdLst/>
            <a:ahLst/>
            <a:cxnLst/>
            <a:rect r="r" b="b" t="t" l="l"/>
            <a:pathLst>
              <a:path h="4114800" w="4125113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4860598">
            <a:off x="15400057" y="-1688612"/>
            <a:ext cx="4125113" cy="4114800"/>
          </a:xfrm>
          <a:custGeom>
            <a:avLst/>
            <a:gdLst/>
            <a:ahLst/>
            <a:cxnLst/>
            <a:rect r="r" b="b" t="t" l="l"/>
            <a:pathLst>
              <a:path h="4114800" w="4125113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10181630">
            <a:off x="16705209" y="8856672"/>
            <a:ext cx="4125113" cy="4114800"/>
          </a:xfrm>
          <a:custGeom>
            <a:avLst/>
            <a:gdLst/>
            <a:ahLst/>
            <a:cxnLst/>
            <a:rect r="r" b="b" t="t" l="l"/>
            <a:pathLst>
              <a:path h="4114800" w="4125113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1577613" y="3176603"/>
            <a:ext cx="6925934" cy="1535865"/>
            <a:chOff x="0" y="0"/>
            <a:chExt cx="1824114" cy="4045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824114" cy="404508"/>
            </a:xfrm>
            <a:custGeom>
              <a:avLst/>
              <a:gdLst/>
              <a:ahLst/>
              <a:cxnLst/>
              <a:rect r="r" b="b" t="t" l="l"/>
              <a:pathLst>
                <a:path h="404508" w="1824114">
                  <a:moveTo>
                    <a:pt x="24592" y="0"/>
                  </a:moveTo>
                  <a:lnTo>
                    <a:pt x="1799522" y="0"/>
                  </a:lnTo>
                  <a:cubicBezTo>
                    <a:pt x="1806044" y="0"/>
                    <a:pt x="1812299" y="2591"/>
                    <a:pt x="1816911" y="7203"/>
                  </a:cubicBezTo>
                  <a:cubicBezTo>
                    <a:pt x="1821523" y="11815"/>
                    <a:pt x="1824114" y="18070"/>
                    <a:pt x="1824114" y="24592"/>
                  </a:cubicBezTo>
                  <a:lnTo>
                    <a:pt x="1824114" y="379916"/>
                  </a:lnTo>
                  <a:cubicBezTo>
                    <a:pt x="1824114" y="386438"/>
                    <a:pt x="1821523" y="392693"/>
                    <a:pt x="1816911" y="397305"/>
                  </a:cubicBezTo>
                  <a:cubicBezTo>
                    <a:pt x="1812299" y="401917"/>
                    <a:pt x="1806044" y="404508"/>
                    <a:pt x="1799522" y="404508"/>
                  </a:cubicBezTo>
                  <a:lnTo>
                    <a:pt x="24592" y="404508"/>
                  </a:lnTo>
                  <a:cubicBezTo>
                    <a:pt x="11010" y="404508"/>
                    <a:pt x="0" y="393497"/>
                    <a:pt x="0" y="379916"/>
                  </a:cubicBezTo>
                  <a:lnTo>
                    <a:pt x="0" y="24592"/>
                  </a:lnTo>
                  <a:cubicBezTo>
                    <a:pt x="0" y="18070"/>
                    <a:pt x="2591" y="11815"/>
                    <a:pt x="7203" y="7203"/>
                  </a:cubicBezTo>
                  <a:cubicBezTo>
                    <a:pt x="11815" y="2591"/>
                    <a:pt x="18070" y="0"/>
                    <a:pt x="2459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824114" cy="4426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243161" y="5271404"/>
            <a:ext cx="6013153" cy="1192748"/>
            <a:chOff x="0" y="0"/>
            <a:chExt cx="1583711" cy="31413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583711" cy="314139"/>
            </a:xfrm>
            <a:custGeom>
              <a:avLst/>
              <a:gdLst/>
              <a:ahLst/>
              <a:cxnLst/>
              <a:rect r="r" b="b" t="t" l="l"/>
              <a:pathLst>
                <a:path h="314139" w="1583711">
                  <a:moveTo>
                    <a:pt x="28325" y="0"/>
                  </a:moveTo>
                  <a:lnTo>
                    <a:pt x="1555386" y="0"/>
                  </a:lnTo>
                  <a:cubicBezTo>
                    <a:pt x="1571029" y="0"/>
                    <a:pt x="1583711" y="12682"/>
                    <a:pt x="1583711" y="28325"/>
                  </a:cubicBezTo>
                  <a:lnTo>
                    <a:pt x="1583711" y="285815"/>
                  </a:lnTo>
                  <a:cubicBezTo>
                    <a:pt x="1583711" y="301458"/>
                    <a:pt x="1571029" y="314139"/>
                    <a:pt x="1555386" y="314139"/>
                  </a:cubicBezTo>
                  <a:lnTo>
                    <a:pt x="28325" y="314139"/>
                  </a:lnTo>
                  <a:cubicBezTo>
                    <a:pt x="12682" y="314139"/>
                    <a:pt x="0" y="301458"/>
                    <a:pt x="0" y="285815"/>
                  </a:cubicBezTo>
                  <a:lnTo>
                    <a:pt x="0" y="28325"/>
                  </a:lnTo>
                  <a:cubicBezTo>
                    <a:pt x="0" y="12682"/>
                    <a:pt x="12682" y="0"/>
                    <a:pt x="283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583711" cy="352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500817" y="3209572"/>
            <a:ext cx="7185364" cy="143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Baseline cognitive score: 56.02 (score range on scale is 0–60; higher score = better cognition)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464098" y="5391150"/>
            <a:ext cx="5792215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Male decline: –0.784 points per year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4573932" y="6872975"/>
            <a:ext cx="3762575" cy="1695810"/>
            <a:chOff x="0" y="0"/>
            <a:chExt cx="1148161" cy="51748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48161" cy="517482"/>
            </a:xfrm>
            <a:custGeom>
              <a:avLst/>
              <a:gdLst/>
              <a:ahLst/>
              <a:cxnLst/>
              <a:rect r="r" b="b" t="t" l="l"/>
              <a:pathLst>
                <a:path h="517482" w="1148161">
                  <a:moveTo>
                    <a:pt x="96708" y="0"/>
                  </a:moveTo>
                  <a:lnTo>
                    <a:pt x="1051453" y="0"/>
                  </a:lnTo>
                  <a:cubicBezTo>
                    <a:pt x="1077102" y="0"/>
                    <a:pt x="1101700" y="10189"/>
                    <a:pt x="1119836" y="28325"/>
                  </a:cubicBezTo>
                  <a:cubicBezTo>
                    <a:pt x="1137972" y="46461"/>
                    <a:pt x="1148161" y="71059"/>
                    <a:pt x="1148161" y="96708"/>
                  </a:cubicBezTo>
                  <a:lnTo>
                    <a:pt x="1148161" y="420774"/>
                  </a:lnTo>
                  <a:cubicBezTo>
                    <a:pt x="1148161" y="446422"/>
                    <a:pt x="1137972" y="471020"/>
                    <a:pt x="1119836" y="489157"/>
                  </a:cubicBezTo>
                  <a:cubicBezTo>
                    <a:pt x="1101700" y="507293"/>
                    <a:pt x="1077102" y="517482"/>
                    <a:pt x="1051453" y="517482"/>
                  </a:cubicBezTo>
                  <a:lnTo>
                    <a:pt x="96708" y="517482"/>
                  </a:lnTo>
                  <a:cubicBezTo>
                    <a:pt x="71059" y="517482"/>
                    <a:pt x="46461" y="507293"/>
                    <a:pt x="28325" y="489157"/>
                  </a:cubicBezTo>
                  <a:cubicBezTo>
                    <a:pt x="10189" y="471020"/>
                    <a:pt x="0" y="446422"/>
                    <a:pt x="0" y="420774"/>
                  </a:cubicBezTo>
                  <a:lnTo>
                    <a:pt x="0" y="96708"/>
                  </a:lnTo>
                  <a:cubicBezTo>
                    <a:pt x="0" y="71059"/>
                    <a:pt x="10189" y="46461"/>
                    <a:pt x="28325" y="28325"/>
                  </a:cubicBezTo>
                  <a:cubicBezTo>
                    <a:pt x="46461" y="10189"/>
                    <a:pt x="71059" y="0"/>
                    <a:pt x="9670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28575"/>
              <a:ext cx="1148161" cy="546057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4670370" y="7248908"/>
            <a:ext cx="3569698" cy="825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b="true" sz="2356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Female decline: –0.604 points per year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1364421" y="2607829"/>
            <a:ext cx="5791219" cy="1508409"/>
            <a:chOff x="0" y="0"/>
            <a:chExt cx="1767208" cy="46029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767208" cy="460296"/>
            </a:xfrm>
            <a:custGeom>
              <a:avLst/>
              <a:gdLst/>
              <a:ahLst/>
              <a:cxnLst/>
              <a:rect r="r" b="b" t="t" l="l"/>
              <a:pathLst>
                <a:path h="460296" w="1767208">
                  <a:moveTo>
                    <a:pt x="62831" y="0"/>
                  </a:moveTo>
                  <a:lnTo>
                    <a:pt x="1704377" y="0"/>
                  </a:lnTo>
                  <a:cubicBezTo>
                    <a:pt x="1721040" y="0"/>
                    <a:pt x="1737022" y="6620"/>
                    <a:pt x="1748805" y="18403"/>
                  </a:cubicBezTo>
                  <a:cubicBezTo>
                    <a:pt x="1760588" y="30186"/>
                    <a:pt x="1767208" y="46167"/>
                    <a:pt x="1767208" y="62831"/>
                  </a:cubicBezTo>
                  <a:lnTo>
                    <a:pt x="1767208" y="397464"/>
                  </a:lnTo>
                  <a:cubicBezTo>
                    <a:pt x="1767208" y="414128"/>
                    <a:pt x="1760588" y="430110"/>
                    <a:pt x="1748805" y="441893"/>
                  </a:cubicBezTo>
                  <a:cubicBezTo>
                    <a:pt x="1737022" y="453676"/>
                    <a:pt x="1721040" y="460296"/>
                    <a:pt x="1704377" y="460296"/>
                  </a:cubicBezTo>
                  <a:lnTo>
                    <a:pt x="62831" y="460296"/>
                  </a:lnTo>
                  <a:cubicBezTo>
                    <a:pt x="46167" y="460296"/>
                    <a:pt x="30186" y="453676"/>
                    <a:pt x="18403" y="441893"/>
                  </a:cubicBezTo>
                  <a:cubicBezTo>
                    <a:pt x="6620" y="430110"/>
                    <a:pt x="0" y="414128"/>
                    <a:pt x="0" y="397464"/>
                  </a:cubicBezTo>
                  <a:lnTo>
                    <a:pt x="0" y="62831"/>
                  </a:lnTo>
                  <a:cubicBezTo>
                    <a:pt x="0" y="46167"/>
                    <a:pt x="6620" y="30186"/>
                    <a:pt x="18403" y="18403"/>
                  </a:cubicBezTo>
                  <a:cubicBezTo>
                    <a:pt x="30186" y="6620"/>
                    <a:pt x="46167" y="0"/>
                    <a:pt x="628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1767208" cy="488871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1364421" y="2791628"/>
            <a:ext cx="5791219" cy="1372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Sex difference in decline (sex and time interaction): B = 0.18, p = 7.07e–07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11445572" y="4645942"/>
            <a:ext cx="5628917" cy="1378542"/>
            <a:chOff x="0" y="0"/>
            <a:chExt cx="1717681" cy="42066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717681" cy="420666"/>
            </a:xfrm>
            <a:custGeom>
              <a:avLst/>
              <a:gdLst/>
              <a:ahLst/>
              <a:cxnLst/>
              <a:rect r="r" b="b" t="t" l="l"/>
              <a:pathLst>
                <a:path h="420666" w="1717681">
                  <a:moveTo>
                    <a:pt x="64643" y="0"/>
                  </a:moveTo>
                  <a:lnTo>
                    <a:pt x="1653038" y="0"/>
                  </a:lnTo>
                  <a:cubicBezTo>
                    <a:pt x="1688739" y="0"/>
                    <a:pt x="1717681" y="28942"/>
                    <a:pt x="1717681" y="64643"/>
                  </a:cubicBezTo>
                  <a:lnTo>
                    <a:pt x="1717681" y="356023"/>
                  </a:lnTo>
                  <a:cubicBezTo>
                    <a:pt x="1717681" y="373168"/>
                    <a:pt x="1710870" y="389610"/>
                    <a:pt x="1698747" y="401733"/>
                  </a:cubicBezTo>
                  <a:cubicBezTo>
                    <a:pt x="1686625" y="413856"/>
                    <a:pt x="1670182" y="420666"/>
                    <a:pt x="1653038" y="420666"/>
                  </a:cubicBezTo>
                  <a:lnTo>
                    <a:pt x="64643" y="420666"/>
                  </a:lnTo>
                  <a:cubicBezTo>
                    <a:pt x="47499" y="420666"/>
                    <a:pt x="31056" y="413856"/>
                    <a:pt x="18934" y="401733"/>
                  </a:cubicBezTo>
                  <a:cubicBezTo>
                    <a:pt x="6811" y="389610"/>
                    <a:pt x="0" y="373168"/>
                    <a:pt x="0" y="356023"/>
                  </a:cubicBezTo>
                  <a:lnTo>
                    <a:pt x="0" y="64643"/>
                  </a:lnTo>
                  <a:cubicBezTo>
                    <a:pt x="0" y="47499"/>
                    <a:pt x="6811" y="31056"/>
                    <a:pt x="18934" y="18934"/>
                  </a:cubicBezTo>
                  <a:cubicBezTo>
                    <a:pt x="31056" y="6811"/>
                    <a:pt x="47499" y="0"/>
                    <a:pt x="6464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1717681" cy="449241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12182449" y="4662406"/>
            <a:ext cx="4509419" cy="1408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6"/>
              </a:lnSpc>
              <a:spcBef>
                <a:spcPct val="0"/>
              </a:spcBef>
            </a:pPr>
            <a:r>
              <a:rPr lang="en-US" b="true" sz="26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Sex effect overall: +0.32 points for females   </a:t>
            </a:r>
          </a:p>
          <a:p>
            <a:pPr algn="ctr">
              <a:lnSpc>
                <a:spcPts val="3716"/>
              </a:lnSpc>
              <a:spcBef>
                <a:spcPct val="0"/>
              </a:spcBef>
            </a:pPr>
            <a:r>
              <a:rPr lang="en-US" b="true" sz="26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(p = 0.0215)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11988717" y="6501196"/>
            <a:ext cx="5232430" cy="1226421"/>
            <a:chOff x="0" y="0"/>
            <a:chExt cx="1596692" cy="374246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596692" cy="374246"/>
            </a:xfrm>
            <a:custGeom>
              <a:avLst/>
              <a:gdLst/>
              <a:ahLst/>
              <a:cxnLst/>
              <a:rect r="r" b="b" t="t" l="l"/>
              <a:pathLst>
                <a:path h="374246" w="1596692">
                  <a:moveTo>
                    <a:pt x="69541" y="0"/>
                  </a:moveTo>
                  <a:lnTo>
                    <a:pt x="1527150" y="0"/>
                  </a:lnTo>
                  <a:cubicBezTo>
                    <a:pt x="1545594" y="0"/>
                    <a:pt x="1563282" y="7327"/>
                    <a:pt x="1576323" y="20368"/>
                  </a:cubicBezTo>
                  <a:cubicBezTo>
                    <a:pt x="1589365" y="33410"/>
                    <a:pt x="1596692" y="51098"/>
                    <a:pt x="1596692" y="69541"/>
                  </a:cubicBezTo>
                  <a:lnTo>
                    <a:pt x="1596692" y="304705"/>
                  </a:lnTo>
                  <a:cubicBezTo>
                    <a:pt x="1596692" y="323148"/>
                    <a:pt x="1589365" y="340836"/>
                    <a:pt x="1576323" y="353878"/>
                  </a:cubicBezTo>
                  <a:cubicBezTo>
                    <a:pt x="1563282" y="366919"/>
                    <a:pt x="1545594" y="374246"/>
                    <a:pt x="1527150" y="374246"/>
                  </a:cubicBezTo>
                  <a:lnTo>
                    <a:pt x="69541" y="374246"/>
                  </a:lnTo>
                  <a:cubicBezTo>
                    <a:pt x="51098" y="374246"/>
                    <a:pt x="33410" y="366919"/>
                    <a:pt x="20368" y="353878"/>
                  </a:cubicBezTo>
                  <a:cubicBezTo>
                    <a:pt x="7327" y="340836"/>
                    <a:pt x="0" y="323148"/>
                    <a:pt x="0" y="304705"/>
                  </a:cubicBezTo>
                  <a:lnTo>
                    <a:pt x="0" y="69541"/>
                  </a:lnTo>
                  <a:cubicBezTo>
                    <a:pt x="0" y="51098"/>
                    <a:pt x="7327" y="33410"/>
                    <a:pt x="20368" y="20368"/>
                  </a:cubicBezTo>
                  <a:cubicBezTo>
                    <a:pt x="33410" y="7327"/>
                    <a:pt x="51098" y="0"/>
                    <a:pt x="695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1596692" cy="402821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12182449" y="6641331"/>
            <a:ext cx="4844966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Time effect overall: –0.784 points each year (p &lt; 2e–16)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12398553" y="8237065"/>
            <a:ext cx="5270987" cy="1233751"/>
            <a:chOff x="0" y="0"/>
            <a:chExt cx="1608458" cy="376483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608458" cy="376483"/>
            </a:xfrm>
            <a:custGeom>
              <a:avLst/>
              <a:gdLst/>
              <a:ahLst/>
              <a:cxnLst/>
              <a:rect r="r" b="b" t="t" l="l"/>
              <a:pathLst>
                <a:path h="376483" w="1608458">
                  <a:moveTo>
                    <a:pt x="69033" y="0"/>
                  </a:moveTo>
                  <a:lnTo>
                    <a:pt x="1539425" y="0"/>
                  </a:lnTo>
                  <a:cubicBezTo>
                    <a:pt x="1557734" y="0"/>
                    <a:pt x="1575292" y="7273"/>
                    <a:pt x="1588238" y="20219"/>
                  </a:cubicBezTo>
                  <a:cubicBezTo>
                    <a:pt x="1601184" y="33165"/>
                    <a:pt x="1608458" y="50724"/>
                    <a:pt x="1608458" y="69033"/>
                  </a:cubicBezTo>
                  <a:lnTo>
                    <a:pt x="1608458" y="307450"/>
                  </a:lnTo>
                  <a:cubicBezTo>
                    <a:pt x="1608458" y="325759"/>
                    <a:pt x="1601184" y="343318"/>
                    <a:pt x="1588238" y="356264"/>
                  </a:cubicBezTo>
                  <a:cubicBezTo>
                    <a:pt x="1575292" y="369210"/>
                    <a:pt x="1557734" y="376483"/>
                    <a:pt x="1539425" y="376483"/>
                  </a:cubicBezTo>
                  <a:lnTo>
                    <a:pt x="69033" y="376483"/>
                  </a:lnTo>
                  <a:cubicBezTo>
                    <a:pt x="50724" y="376483"/>
                    <a:pt x="33165" y="369210"/>
                    <a:pt x="20219" y="356264"/>
                  </a:cubicBezTo>
                  <a:cubicBezTo>
                    <a:pt x="7273" y="343318"/>
                    <a:pt x="0" y="325759"/>
                    <a:pt x="0" y="307450"/>
                  </a:cubicBezTo>
                  <a:lnTo>
                    <a:pt x="0" y="69033"/>
                  </a:lnTo>
                  <a:cubicBezTo>
                    <a:pt x="0" y="50724"/>
                    <a:pt x="7273" y="33165"/>
                    <a:pt x="20219" y="20219"/>
                  </a:cubicBezTo>
                  <a:cubicBezTo>
                    <a:pt x="33165" y="7273"/>
                    <a:pt x="50724" y="0"/>
                    <a:pt x="690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28575"/>
              <a:ext cx="1608458" cy="40505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2" id="62"/>
          <p:cNvSpPr txBox="true"/>
          <p:nvPr/>
        </p:nvSpPr>
        <p:spPr>
          <a:xfrm rot="0">
            <a:off x="12398957" y="8414162"/>
            <a:ext cx="5270583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Effect of baseline age: –0.0566 points per year older (p &lt; 2e–16)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983288" y="-1304665"/>
            <a:ext cx="3327844" cy="4114800"/>
          </a:xfrm>
          <a:custGeom>
            <a:avLst/>
            <a:gdLst/>
            <a:ahLst/>
            <a:cxnLst/>
            <a:rect r="r" b="b" t="t" l="l"/>
            <a:pathLst>
              <a:path h="4114800" w="3327844">
                <a:moveTo>
                  <a:pt x="332784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327844" y="0"/>
                </a:lnTo>
                <a:lnTo>
                  <a:pt x="3327844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47925">
            <a:off x="6447297" y="-1314756"/>
            <a:ext cx="5393405" cy="6326575"/>
          </a:xfrm>
          <a:custGeom>
            <a:avLst/>
            <a:gdLst/>
            <a:ahLst/>
            <a:cxnLst/>
            <a:rect r="r" b="b" t="t" l="l"/>
            <a:pathLst>
              <a:path h="6326575" w="5393405">
                <a:moveTo>
                  <a:pt x="0" y="0"/>
                </a:moveTo>
                <a:lnTo>
                  <a:pt x="5393406" y="0"/>
                </a:lnTo>
                <a:lnTo>
                  <a:pt x="5393406" y="6326575"/>
                </a:lnTo>
                <a:lnTo>
                  <a:pt x="0" y="6326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77674" y="0"/>
            <a:ext cx="5132653" cy="4317844"/>
          </a:xfrm>
          <a:custGeom>
            <a:avLst/>
            <a:gdLst/>
            <a:ahLst/>
            <a:cxnLst/>
            <a:rect r="r" b="b" t="t" l="l"/>
            <a:pathLst>
              <a:path h="4317844" w="5132653">
                <a:moveTo>
                  <a:pt x="0" y="0"/>
                </a:moveTo>
                <a:lnTo>
                  <a:pt x="5132652" y="0"/>
                </a:lnTo>
                <a:lnTo>
                  <a:pt x="5132652" y="4317844"/>
                </a:lnTo>
                <a:lnTo>
                  <a:pt x="0" y="43178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743635">
            <a:off x="15604575" y="-897853"/>
            <a:ext cx="3309450" cy="3301176"/>
          </a:xfrm>
          <a:custGeom>
            <a:avLst/>
            <a:gdLst/>
            <a:ahLst/>
            <a:cxnLst/>
            <a:rect r="r" b="b" t="t" l="l"/>
            <a:pathLst>
              <a:path h="3301176" w="3309450">
                <a:moveTo>
                  <a:pt x="0" y="0"/>
                </a:moveTo>
                <a:lnTo>
                  <a:pt x="3309450" y="0"/>
                </a:lnTo>
                <a:lnTo>
                  <a:pt x="3309450" y="3301176"/>
                </a:lnTo>
                <a:lnTo>
                  <a:pt x="0" y="33011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35833" y="4891244"/>
            <a:ext cx="16123467" cy="76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2970"/>
              </a:lnSpc>
              <a:buFont typeface="Arial"/>
              <a:buChar char="•"/>
            </a:pPr>
          </a:p>
          <a:p>
            <a:pPr algn="ctr">
              <a:lnSpc>
                <a:spcPts val="2970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672268" y="4834094"/>
            <a:ext cx="16943464" cy="4742537"/>
            <a:chOff x="0" y="0"/>
            <a:chExt cx="4462476" cy="12490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62476" cy="1249063"/>
            </a:xfrm>
            <a:custGeom>
              <a:avLst/>
              <a:gdLst/>
              <a:ahLst/>
              <a:cxnLst/>
              <a:rect r="r" b="b" t="t" l="l"/>
              <a:pathLst>
                <a:path h="1249063" w="4462476">
                  <a:moveTo>
                    <a:pt x="10052" y="0"/>
                  </a:moveTo>
                  <a:lnTo>
                    <a:pt x="4452424" y="0"/>
                  </a:lnTo>
                  <a:cubicBezTo>
                    <a:pt x="4455090" y="0"/>
                    <a:pt x="4457647" y="1059"/>
                    <a:pt x="4459532" y="2944"/>
                  </a:cubicBezTo>
                  <a:cubicBezTo>
                    <a:pt x="4461417" y="4829"/>
                    <a:pt x="4462476" y="7386"/>
                    <a:pt x="4462476" y="10052"/>
                  </a:cubicBezTo>
                  <a:lnTo>
                    <a:pt x="4462476" y="1239011"/>
                  </a:lnTo>
                  <a:cubicBezTo>
                    <a:pt x="4462476" y="1244563"/>
                    <a:pt x="4457976" y="1249063"/>
                    <a:pt x="4452424" y="1249063"/>
                  </a:cubicBezTo>
                  <a:lnTo>
                    <a:pt x="10052" y="1249063"/>
                  </a:lnTo>
                  <a:cubicBezTo>
                    <a:pt x="4501" y="1249063"/>
                    <a:pt x="0" y="1244563"/>
                    <a:pt x="0" y="1239011"/>
                  </a:cubicBezTo>
                  <a:lnTo>
                    <a:pt x="0" y="10052"/>
                  </a:lnTo>
                  <a:cubicBezTo>
                    <a:pt x="0" y="4501"/>
                    <a:pt x="4501" y="0"/>
                    <a:pt x="10052" y="0"/>
                  </a:cubicBezTo>
                  <a:close/>
                </a:path>
              </a:pathLst>
            </a:custGeom>
            <a:solidFill>
              <a:srgbClr val="FCCD0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462476" cy="1287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34391" y="5144484"/>
            <a:ext cx="16224909" cy="4121755"/>
            <a:chOff x="0" y="0"/>
            <a:chExt cx="4273227" cy="10855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73227" cy="1085565"/>
            </a:xfrm>
            <a:custGeom>
              <a:avLst/>
              <a:gdLst/>
              <a:ahLst/>
              <a:cxnLst/>
              <a:rect r="r" b="b" t="t" l="l"/>
              <a:pathLst>
                <a:path h="1085565" w="4273227">
                  <a:moveTo>
                    <a:pt x="10498" y="0"/>
                  </a:moveTo>
                  <a:lnTo>
                    <a:pt x="4262730" y="0"/>
                  </a:lnTo>
                  <a:cubicBezTo>
                    <a:pt x="4265514" y="0"/>
                    <a:pt x="4268184" y="1106"/>
                    <a:pt x="4270153" y="3075"/>
                  </a:cubicBezTo>
                  <a:cubicBezTo>
                    <a:pt x="4272121" y="5043"/>
                    <a:pt x="4273227" y="7713"/>
                    <a:pt x="4273227" y="10498"/>
                  </a:cubicBezTo>
                  <a:lnTo>
                    <a:pt x="4273227" y="1075067"/>
                  </a:lnTo>
                  <a:cubicBezTo>
                    <a:pt x="4273227" y="1080865"/>
                    <a:pt x="4268527" y="1085565"/>
                    <a:pt x="4262730" y="1085565"/>
                  </a:cubicBezTo>
                  <a:lnTo>
                    <a:pt x="10498" y="1085565"/>
                  </a:lnTo>
                  <a:cubicBezTo>
                    <a:pt x="7713" y="1085565"/>
                    <a:pt x="5043" y="1084459"/>
                    <a:pt x="3075" y="1082490"/>
                  </a:cubicBezTo>
                  <a:cubicBezTo>
                    <a:pt x="1106" y="1080522"/>
                    <a:pt x="0" y="1077852"/>
                    <a:pt x="0" y="1075067"/>
                  </a:cubicBezTo>
                  <a:lnTo>
                    <a:pt x="0" y="10498"/>
                  </a:lnTo>
                  <a:cubicBezTo>
                    <a:pt x="0" y="7713"/>
                    <a:pt x="1106" y="5043"/>
                    <a:pt x="3075" y="3075"/>
                  </a:cubicBezTo>
                  <a:cubicBezTo>
                    <a:pt x="5043" y="1106"/>
                    <a:pt x="7713" y="0"/>
                    <a:pt x="104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273227" cy="1123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198908" y="5567117"/>
            <a:ext cx="15997316" cy="3209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86717" indent="-243359" lvl="1">
              <a:lnSpc>
                <a:spcPts val="3156"/>
              </a:lnSpc>
              <a:buFont typeface="Arial"/>
              <a:buChar char="•"/>
            </a:pPr>
            <a:r>
              <a:rPr lang="en-US" b="true" sz="22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Cognitive scores went down over time for both males and females, but males showed a faster decline.</a:t>
            </a:r>
          </a:p>
          <a:p>
            <a:pPr algn="ctr" marL="486717" indent="-243359" lvl="1">
              <a:lnSpc>
                <a:spcPts val="3156"/>
              </a:lnSpc>
              <a:buFont typeface="Arial"/>
              <a:buChar char="•"/>
            </a:pPr>
            <a:r>
              <a:rPr lang="en-US" b="true" sz="22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Older participants had lower cognitive scores, meaning age was linked to worse cognition.</a:t>
            </a:r>
          </a:p>
          <a:p>
            <a:pPr algn="ctr" marL="486717" indent="-243359" lvl="1">
              <a:lnSpc>
                <a:spcPts val="3156"/>
              </a:lnSpc>
              <a:buFont typeface="Arial"/>
              <a:buChar char="•"/>
            </a:pPr>
            <a:r>
              <a:rPr lang="en-US" b="true" sz="22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These results suggest that cognitive decline in Parkinson’s disease may differ by sex, and that other factors (like age and possibly education or health) also play a role in these changes.</a:t>
            </a:r>
          </a:p>
          <a:p>
            <a:pPr algn="ctr" marL="486717" indent="-243359" lvl="1">
              <a:lnSpc>
                <a:spcPts val="3156"/>
              </a:lnSpc>
              <a:buFont typeface="Arial"/>
              <a:buChar char="•"/>
            </a:pPr>
            <a:r>
              <a:rPr lang="en-US" b="true" sz="22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I am still wondering</a:t>
            </a:r>
          </a:p>
          <a:p>
            <a:pPr algn="ctr" marL="486717" indent="-243359" lvl="1">
              <a:lnSpc>
                <a:spcPts val="3156"/>
              </a:lnSpc>
              <a:buFont typeface="Arial"/>
              <a:buChar char="•"/>
            </a:pPr>
            <a:r>
              <a:rPr lang="en-US" b="true" sz="22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Why do females decline faster? Biological reasons? Hormones?</a:t>
            </a:r>
          </a:p>
          <a:p>
            <a:pPr algn="ctr" marL="486717" indent="-243359" lvl="1">
              <a:lnSpc>
                <a:spcPts val="3156"/>
              </a:lnSpc>
              <a:buFont typeface="Arial"/>
              <a:buChar char="•"/>
            </a:pPr>
            <a:r>
              <a:rPr lang="en-US" b="true" sz="22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How do sleep, stress, and physical activity influence cognitive decline rate?</a:t>
            </a:r>
          </a:p>
          <a:p>
            <a:pPr algn="ctr" marL="486717" indent="-243359" lvl="1">
              <a:lnSpc>
                <a:spcPts val="3156"/>
              </a:lnSpc>
              <a:buFont typeface="Arial"/>
              <a:buChar char="•"/>
            </a:pPr>
            <a:r>
              <a:rPr lang="en-US" b="true" sz="2254">
                <a:solidFill>
                  <a:srgbClr val="5E17EB"/>
                </a:solidFill>
                <a:latin typeface="Poppins Bold"/>
                <a:ea typeface="Poppins Bold"/>
                <a:cs typeface="Poppins Bold"/>
                <a:sym typeface="Poppins Bold"/>
              </a:rPr>
              <a:t>Do symptoms change/differ between race/ethnicity?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9BAF3FD56C554A99BAB2AC1D65C100" ma:contentTypeVersion="18" ma:contentTypeDescription="Create a new document." ma:contentTypeScope="" ma:versionID="478f42ec69f5e52aff56231e1ae93c4e">
  <xsd:schema xmlns:xsd="http://www.w3.org/2001/XMLSchema" xmlns:xs="http://www.w3.org/2001/XMLSchema" xmlns:p="http://schemas.microsoft.com/office/2006/metadata/properties" xmlns:ns2="ae1630db-1fed-4b97-8a20-1646c13f8d8d" xmlns:ns3="b7f8f5b8-6525-4079-ba87-0b1b8376ce0d" targetNamespace="http://schemas.microsoft.com/office/2006/metadata/properties" ma:root="true" ma:fieldsID="6700fd0d1fd128d970497705a1c141e1" ns2:_="" ns3:_="">
    <xsd:import namespace="ae1630db-1fed-4b97-8a20-1646c13f8d8d"/>
    <xsd:import namespace="b7f8f5b8-6525-4079-ba87-0b1b8376c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630db-1fed-4b97-8a20-1646c13f8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8f5b8-6525-4079-ba87-0b1b8376ce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ef18690-7cc4-4b67-9f37-9414b078313b}" ma:internalName="TaxCatchAll" ma:showField="CatchAllData" ma:web="b7f8f5b8-6525-4079-ba87-0b1b8376ce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1630db-1fed-4b97-8a20-1646c13f8d8d">
      <Terms xmlns="http://schemas.microsoft.com/office/infopath/2007/PartnerControls"/>
    </lcf76f155ced4ddcb4097134ff3c332f>
    <TaxCatchAll xmlns="b7f8f5b8-6525-4079-ba87-0b1b8376ce0d" xsi:nil="true"/>
  </documentManagement>
</p:properties>
</file>

<file path=customXml/itemProps1.xml><?xml version="1.0" encoding="utf-8"?>
<ds:datastoreItem xmlns:ds="http://schemas.openxmlformats.org/officeDocument/2006/customXml" ds:itemID="{FB481C63-27A5-432D-908A-0E143ED02718}"/>
</file>

<file path=customXml/itemProps2.xml><?xml version="1.0" encoding="utf-8"?>
<ds:datastoreItem xmlns:ds="http://schemas.openxmlformats.org/officeDocument/2006/customXml" ds:itemID="{17BA0E3C-ADAB-4420-AC58-98FB753150ED}"/>
</file>

<file path=customXml/itemProps3.xml><?xml version="1.0" encoding="utf-8"?>
<ds:datastoreItem xmlns:ds="http://schemas.openxmlformats.org/officeDocument/2006/customXml" ds:itemID="{604AA9DA-D008-4DC0-8010-3A1AEAD227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Differences in Cognitive Decline in Parkinson's Disease</dc:title>
  <cp:revision>1</cp:revision>
  <dcterms:created xsi:type="dcterms:W3CDTF">2006-08-16T00:00:00Z</dcterms:created>
  <dcterms:modified xsi:type="dcterms:W3CDTF">2011-08-01T06:04:30Z</dcterms:modified>
  <dc:identifier>DAG6mDxaGAs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0x010100979BAF3FD56C554A99BAB2AC1D65C100</vt:lpwstr>
  </property>
</Properties>
</file>