
<file path=[Content_Types].xml><?xml version="1.0" encoding="utf-8"?>
<Types xmlns="http://schemas.openxmlformats.org/package/2006/content-types">
  <Default Extension="1"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4" r:id="rId5"/>
    <p:sldId id="268" r:id="rId6"/>
    <p:sldId id="265" r:id="rId7"/>
    <p:sldId id="266" r:id="rId8"/>
    <p:sldId id="270" r:id="rId9"/>
    <p:sldId id="267" r:id="rId10"/>
    <p:sldId id="271" r:id="rId11"/>
    <p:sldId id="258" r:id="rId12"/>
    <p:sldId id="262" r:id="rId13"/>
    <p:sldId id="272"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E2879-C9FB-7C41-8A8C-021E91B7078E}" v="46" dt="2025-12-05T02:59:07.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3710"/>
  </p:normalViewPr>
  <p:slideViewPr>
    <p:cSldViewPr snapToGrid="0">
      <p:cViewPr varScale="1">
        <p:scale>
          <a:sx n="101" d="100"/>
          <a:sy n="101" d="100"/>
        </p:scale>
        <p:origin x="7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https://olucdenver-my.sharepoint.com/personal/laila_solorzanobravo_ucdenver_edu/Documents/Micropipetting%20Stndard%20Deviation%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Micropipetting</a:t>
            </a:r>
            <a:r>
              <a:rPr lang="en-US" baseline="0"/>
              <a:t> Standard Deviation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Sheet1!$D$2</c:f>
              <c:strCache>
                <c:ptCount val="1"/>
                <c:pt idx="0">
                  <c:v>Weight (µL)</c:v>
                </c:pt>
              </c:strCache>
            </c:strRef>
          </c:tx>
          <c:spPr>
            <a:ln w="38100" cap="rnd">
              <a:noFill/>
              <a:round/>
            </a:ln>
            <a:effectLst/>
          </c:spPr>
          <c:marker>
            <c:symbol val="circle"/>
            <c:size val="5"/>
            <c:spPr>
              <a:solidFill>
                <a:schemeClr val="accent5"/>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6.5209253104166046E-2"/>
                  <c:y val="1.366307275936863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Sheet1!$C$3:$C$18</c:f>
              <c:numCache>
                <c:formatCode>General</c:formatCode>
                <c:ptCount val="16"/>
                <c:pt idx="0">
                  <c:v>50</c:v>
                </c:pt>
                <c:pt idx="1">
                  <c:v>55</c:v>
                </c:pt>
                <c:pt idx="2">
                  <c:v>60</c:v>
                </c:pt>
                <c:pt idx="3">
                  <c:v>65</c:v>
                </c:pt>
                <c:pt idx="4">
                  <c:v>70</c:v>
                </c:pt>
                <c:pt idx="5">
                  <c:v>75</c:v>
                </c:pt>
                <c:pt idx="6">
                  <c:v>80</c:v>
                </c:pt>
                <c:pt idx="7">
                  <c:v>85</c:v>
                </c:pt>
                <c:pt idx="8">
                  <c:v>90</c:v>
                </c:pt>
                <c:pt idx="9">
                  <c:v>100</c:v>
                </c:pt>
              </c:numCache>
            </c:numRef>
          </c:xVal>
          <c:yVal>
            <c:numRef>
              <c:f>Sheet1!$D$3:$D$18</c:f>
              <c:numCache>
                <c:formatCode>General</c:formatCode>
                <c:ptCount val="16"/>
                <c:pt idx="0">
                  <c:v>50</c:v>
                </c:pt>
                <c:pt idx="1">
                  <c:v>50</c:v>
                </c:pt>
                <c:pt idx="2">
                  <c:v>50</c:v>
                </c:pt>
                <c:pt idx="3">
                  <c:v>60</c:v>
                </c:pt>
                <c:pt idx="4">
                  <c:v>60</c:v>
                </c:pt>
                <c:pt idx="5">
                  <c:v>70</c:v>
                </c:pt>
                <c:pt idx="6">
                  <c:v>70</c:v>
                </c:pt>
                <c:pt idx="7">
                  <c:v>80</c:v>
                </c:pt>
                <c:pt idx="8">
                  <c:v>80</c:v>
                </c:pt>
                <c:pt idx="9">
                  <c:v>90</c:v>
                </c:pt>
              </c:numCache>
            </c:numRef>
          </c:yVal>
          <c:smooth val="0"/>
          <c:extLst>
            <c:ext xmlns:c16="http://schemas.microsoft.com/office/drawing/2014/chart" uri="{C3380CC4-5D6E-409C-BE32-E72D297353CC}">
              <c16:uniqueId val="{00000000-9278-4441-A260-19D9CD21B6FB}"/>
            </c:ext>
          </c:extLst>
        </c:ser>
        <c:dLbls>
          <c:showLegendKey val="0"/>
          <c:showVal val="0"/>
          <c:showCatName val="0"/>
          <c:showSerName val="0"/>
          <c:showPercent val="0"/>
          <c:showBubbleSize val="0"/>
        </c:dLbls>
        <c:axId val="927721983"/>
        <c:axId val="933958463"/>
      </c:scatterChart>
      <c:valAx>
        <c:axId val="9277219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Volume(</a:t>
                </a:r>
                <a:r>
                  <a:rPr lang="en-US" sz="800" b="1" i="0" u="none" strike="noStrike" kern="1200" baseline="0">
                    <a:solidFill>
                      <a:sysClr val="windowText" lastClr="000000">
                        <a:lumMod val="65000"/>
                        <a:lumOff val="35000"/>
                      </a:sysClr>
                    </a:solidFill>
                  </a:rPr>
                  <a:t>µL)</a:t>
                </a:r>
                <a:endParaRPr lang="en-US"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958463"/>
        <c:crosses val="autoZero"/>
        <c:crossBetween val="midCat"/>
      </c:valAx>
      <c:valAx>
        <c:axId val="933958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t>Weight(</a:t>
                </a:r>
                <a:r>
                  <a:rPr lang="en-US" sz="800" b="1" i="0" u="none" strike="noStrike" kern="1200" baseline="0" dirty="0">
                    <a:solidFill>
                      <a:sysClr val="windowText" lastClr="000000">
                        <a:lumMod val="65000"/>
                        <a:lumOff val="35000"/>
                      </a:sysClr>
                    </a:solidFill>
                  </a:rPr>
                  <a:t>µg)</a:t>
                </a:r>
                <a:endParaRPr lang="en-US" b="1" dirty="0"/>
              </a:p>
            </c:rich>
          </c:tx>
          <c:overlay val="0"/>
          <c:spPr>
            <a:noFill/>
            <a:ln>
              <a:noFill/>
            </a:ln>
            <a:effectLst>
              <a:outerShdw sx="1000" sy="1000" algn="ctr" rotWithShape="0">
                <a:srgbClr val="000000"/>
              </a:outerShdw>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772198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hem.libretexts.org/Bookshelves/General_Chemistry/Map%3A_A_Molecular_Approach_(Tro)/22%3A_Biochemistry/22.05%3A_Protein_Structure"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io.libretexts.org/TextMaps/Map%3A_Introductory_Biology_(CK-12)/1%3A_Introduction_to_Biology/1._12%3A_Proteins" TargetMode="External"/><Relationship Id="rId2" Type="http://schemas.openxmlformats.org/officeDocument/2006/relationships/image" Target="../media/image8.1"/><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6194-CC50-2F75-1FAD-3D6BA577FB22}"/>
              </a:ext>
            </a:extLst>
          </p:cNvPr>
          <p:cNvSpPr>
            <a:spLocks noGrp="1"/>
          </p:cNvSpPr>
          <p:nvPr>
            <p:ph type="ctrTitle"/>
          </p:nvPr>
        </p:nvSpPr>
        <p:spPr>
          <a:xfrm>
            <a:off x="2688165" y="2867118"/>
            <a:ext cx="6815669" cy="1515533"/>
          </a:xfrm>
        </p:spPr>
        <p:txBody>
          <a:bodyPr/>
          <a:lstStyle/>
          <a:p>
            <a:r>
              <a:rPr lang="en-US" dirty="0"/>
              <a:t>Protein Folding in Respiratory Illnesses</a:t>
            </a:r>
            <a:br>
              <a:rPr lang="en-US" dirty="0"/>
            </a:br>
            <a:r>
              <a:rPr lang="en-US" dirty="0"/>
              <a:t>ISCORE 2025</a:t>
            </a:r>
          </a:p>
        </p:txBody>
      </p:sp>
      <p:sp>
        <p:nvSpPr>
          <p:cNvPr id="3" name="Subtitle 2">
            <a:extLst>
              <a:ext uri="{FF2B5EF4-FFF2-40B4-BE49-F238E27FC236}">
                <a16:creationId xmlns:a16="http://schemas.microsoft.com/office/drawing/2014/main" id="{35C6891A-96D5-74F3-324E-A59EFF0CA11C}"/>
              </a:ext>
            </a:extLst>
          </p:cNvPr>
          <p:cNvSpPr>
            <a:spLocks noGrp="1"/>
          </p:cNvSpPr>
          <p:nvPr>
            <p:ph type="subTitle" idx="1"/>
          </p:nvPr>
        </p:nvSpPr>
        <p:spPr>
          <a:xfrm>
            <a:off x="2688165" y="4592359"/>
            <a:ext cx="6815669" cy="580771"/>
          </a:xfrm>
        </p:spPr>
        <p:txBody>
          <a:bodyPr>
            <a:normAutofit fontScale="62500" lnSpcReduction="20000"/>
          </a:bodyPr>
          <a:lstStyle/>
          <a:p>
            <a:r>
              <a:rPr lang="en-US" dirty="0"/>
              <a:t>Laila Solorzano Bravo, undergraduate student</a:t>
            </a:r>
          </a:p>
          <a:p>
            <a:r>
              <a:rPr lang="en-US" dirty="0"/>
              <a:t>Dr. Rahul Ahuja, postdoctoral fellow</a:t>
            </a:r>
          </a:p>
        </p:txBody>
      </p:sp>
    </p:spTree>
    <p:extLst>
      <p:ext uri="{BB962C8B-B14F-4D97-AF65-F5344CB8AC3E}">
        <p14:creationId xmlns:p14="http://schemas.microsoft.com/office/powerpoint/2010/main" val="59893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2F839-CE51-89E5-97B4-5F5BC100EC4A}"/>
              </a:ext>
            </a:extLst>
          </p:cNvPr>
          <p:cNvSpPr txBox="1"/>
          <p:nvPr/>
        </p:nvSpPr>
        <p:spPr>
          <a:xfrm>
            <a:off x="3394779" y="2998113"/>
            <a:ext cx="5402441" cy="861774"/>
          </a:xfrm>
          <a:prstGeom prst="rect">
            <a:avLst/>
          </a:prstGeom>
          <a:noFill/>
        </p:spPr>
        <p:txBody>
          <a:bodyPr wrap="none" rtlCol="0">
            <a:spAutoFit/>
          </a:bodyPr>
          <a:lstStyle/>
          <a:p>
            <a:r>
              <a:rPr lang="en-US" sz="5000" dirty="0"/>
              <a:t>Cultural Comparison</a:t>
            </a:r>
          </a:p>
        </p:txBody>
      </p:sp>
    </p:spTree>
    <p:extLst>
      <p:ext uri="{BB962C8B-B14F-4D97-AF65-F5344CB8AC3E}">
        <p14:creationId xmlns:p14="http://schemas.microsoft.com/office/powerpoint/2010/main" val="143848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1490-E29C-872F-B8EC-836FDB30B5B1}"/>
              </a:ext>
            </a:extLst>
          </p:cNvPr>
          <p:cNvSpPr>
            <a:spLocks noGrp="1"/>
          </p:cNvSpPr>
          <p:nvPr>
            <p:ph type="title"/>
          </p:nvPr>
        </p:nvSpPr>
        <p:spPr/>
        <p:txBody>
          <a:bodyPr/>
          <a:lstStyle/>
          <a:p>
            <a:r>
              <a:rPr lang="en-US" dirty="0"/>
              <a:t>Similar Cultures</a:t>
            </a:r>
          </a:p>
        </p:txBody>
      </p:sp>
      <p:sp>
        <p:nvSpPr>
          <p:cNvPr id="3" name="Content Placeholder 2">
            <a:extLst>
              <a:ext uri="{FF2B5EF4-FFF2-40B4-BE49-F238E27FC236}">
                <a16:creationId xmlns:a16="http://schemas.microsoft.com/office/drawing/2014/main" id="{1ABFF75B-6F73-91AE-FAFE-D2EB112B0F0B}"/>
              </a:ext>
            </a:extLst>
          </p:cNvPr>
          <p:cNvSpPr>
            <a:spLocks noGrp="1"/>
          </p:cNvSpPr>
          <p:nvPr>
            <p:ph idx="1"/>
          </p:nvPr>
        </p:nvSpPr>
        <p:spPr/>
        <p:txBody>
          <a:bodyPr>
            <a:normAutofit fontScale="92500" lnSpcReduction="10000"/>
          </a:bodyPr>
          <a:lstStyle/>
          <a:p>
            <a:r>
              <a:rPr lang="en-US" dirty="0"/>
              <a:t>Diwali Festival </a:t>
            </a:r>
          </a:p>
          <a:p>
            <a:pPr lvl="1"/>
            <a:r>
              <a:rPr lang="en-US" dirty="0"/>
              <a:t>This festival celebrates the phases of the moon with the use of light. It celebrates the victory of Dharma over Adharma and is the day that he returned to his kingdom after the victory.</a:t>
            </a:r>
          </a:p>
          <a:p>
            <a:r>
              <a:rPr lang="en-US" dirty="0"/>
              <a:t>Danza de los Viejitos</a:t>
            </a:r>
          </a:p>
          <a:p>
            <a:pPr lvl="1"/>
            <a:r>
              <a:rPr lang="en-US" dirty="0"/>
              <a:t>Celebrates phases of life. The dance honors life, death, and the overall passing of time on Earth which is how older people gain wisdom.</a:t>
            </a:r>
          </a:p>
          <a:p>
            <a:r>
              <a:rPr lang="en-US" dirty="0"/>
              <a:t>Our Lady of Guadalupe</a:t>
            </a:r>
          </a:p>
          <a:p>
            <a:pPr lvl="1"/>
            <a:r>
              <a:rPr lang="en-US" dirty="0"/>
              <a:t>The Virgin of Guadalupe, a big part of Mexican culture, is seen standing over a crescent moon. The crescent moon symbolizes triumph over darkness and evil.</a:t>
            </a:r>
          </a:p>
        </p:txBody>
      </p:sp>
    </p:spTree>
    <p:extLst>
      <p:ext uri="{BB962C8B-B14F-4D97-AF65-F5344CB8AC3E}">
        <p14:creationId xmlns:p14="http://schemas.microsoft.com/office/powerpoint/2010/main" val="410271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DCAE-282D-5728-8F88-198257B88AA9}"/>
              </a:ext>
            </a:extLst>
          </p:cNvPr>
          <p:cNvSpPr>
            <a:spLocks noGrp="1"/>
          </p:cNvSpPr>
          <p:nvPr>
            <p:ph type="title"/>
          </p:nvPr>
        </p:nvSpPr>
        <p:spPr/>
        <p:txBody>
          <a:bodyPr/>
          <a:lstStyle/>
          <a:p>
            <a:r>
              <a:rPr lang="en-US" dirty="0"/>
              <a:t>Common Interests</a:t>
            </a:r>
          </a:p>
        </p:txBody>
      </p:sp>
      <p:sp>
        <p:nvSpPr>
          <p:cNvPr id="3" name="Content Placeholder 2">
            <a:extLst>
              <a:ext uri="{FF2B5EF4-FFF2-40B4-BE49-F238E27FC236}">
                <a16:creationId xmlns:a16="http://schemas.microsoft.com/office/drawing/2014/main" id="{0DC70E09-01D9-53CF-272B-848D0E894C92}"/>
              </a:ext>
            </a:extLst>
          </p:cNvPr>
          <p:cNvSpPr>
            <a:spLocks noGrp="1"/>
          </p:cNvSpPr>
          <p:nvPr>
            <p:ph idx="1"/>
          </p:nvPr>
        </p:nvSpPr>
        <p:spPr/>
        <p:txBody>
          <a:bodyPr>
            <a:normAutofit fontScale="70000" lnSpcReduction="20000"/>
          </a:bodyPr>
          <a:lstStyle/>
          <a:p>
            <a:r>
              <a:rPr lang="en-US" dirty="0"/>
              <a:t>Cars</a:t>
            </a:r>
          </a:p>
          <a:p>
            <a:pPr marL="0" indent="0">
              <a:buNone/>
            </a:pPr>
            <a:r>
              <a:rPr lang="en-US" dirty="0"/>
              <a:t>During breaks and between procedures, we would discuss different types of cars and how good they are in the snow</a:t>
            </a:r>
          </a:p>
          <a:p>
            <a:r>
              <a:rPr lang="en-US" dirty="0"/>
              <a:t>Food (Rice)</a:t>
            </a:r>
          </a:p>
          <a:p>
            <a:pPr marL="0" indent="0">
              <a:buNone/>
            </a:pPr>
            <a:r>
              <a:rPr lang="en-US" dirty="0"/>
              <a:t>We shared some of our cultural food and noticed the similarity between rice and the importance of it in our meals</a:t>
            </a:r>
          </a:p>
          <a:p>
            <a:r>
              <a:rPr lang="en-US" dirty="0"/>
              <a:t>Family</a:t>
            </a:r>
          </a:p>
          <a:p>
            <a:pPr marL="0" indent="0">
              <a:buNone/>
            </a:pPr>
            <a:r>
              <a:rPr lang="en-US" dirty="0"/>
              <a:t>We discussed the similarities and differences between our parents</a:t>
            </a:r>
          </a:p>
          <a:p>
            <a:r>
              <a:rPr lang="en-US" dirty="0"/>
              <a:t>Home country similarities</a:t>
            </a:r>
          </a:p>
          <a:p>
            <a:pPr marL="0" indent="0">
              <a:buNone/>
            </a:pPr>
            <a:r>
              <a:rPr lang="en-US" dirty="0"/>
              <a:t>We discussed the similarities between the governments in both of our home countries including the political corruption</a:t>
            </a:r>
          </a:p>
        </p:txBody>
      </p:sp>
    </p:spTree>
    <p:extLst>
      <p:ext uri="{BB962C8B-B14F-4D97-AF65-F5344CB8AC3E}">
        <p14:creationId xmlns:p14="http://schemas.microsoft.com/office/powerpoint/2010/main" val="160670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838EE-2F2A-1404-CA7F-72587F8F7A56}"/>
              </a:ext>
            </a:extLst>
          </p:cNvPr>
          <p:cNvSpPr txBox="1"/>
          <p:nvPr/>
        </p:nvSpPr>
        <p:spPr>
          <a:xfrm>
            <a:off x="4533296" y="2998113"/>
            <a:ext cx="3125407" cy="861774"/>
          </a:xfrm>
          <a:prstGeom prst="rect">
            <a:avLst/>
          </a:prstGeom>
          <a:noFill/>
        </p:spPr>
        <p:txBody>
          <a:bodyPr wrap="none" rtlCol="0">
            <a:spAutoFit/>
          </a:bodyPr>
          <a:lstStyle/>
          <a:p>
            <a:r>
              <a:rPr lang="en-US" sz="5000" dirty="0"/>
              <a:t>Thank You!</a:t>
            </a:r>
          </a:p>
        </p:txBody>
      </p:sp>
    </p:spTree>
    <p:extLst>
      <p:ext uri="{BB962C8B-B14F-4D97-AF65-F5344CB8AC3E}">
        <p14:creationId xmlns:p14="http://schemas.microsoft.com/office/powerpoint/2010/main" val="21764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B7DE-BA68-6575-BB35-DECE748F1712}"/>
              </a:ext>
            </a:extLst>
          </p:cNvPr>
          <p:cNvSpPr>
            <a:spLocks noGrp="1"/>
          </p:cNvSpPr>
          <p:nvPr>
            <p:ph type="title"/>
          </p:nvPr>
        </p:nvSpPr>
        <p:spPr/>
        <p:txBody>
          <a:bodyPr/>
          <a:lstStyle/>
          <a:p>
            <a:r>
              <a:rPr lang="en-US" dirty="0"/>
              <a:t>A Special </a:t>
            </a:r>
            <a:r>
              <a:rPr lang="en-US"/>
              <a:t>Thanks…a</a:t>
            </a:r>
            <a:endParaRPr lang="en-US" dirty="0"/>
          </a:p>
        </p:txBody>
      </p:sp>
      <p:sp>
        <p:nvSpPr>
          <p:cNvPr id="3" name="Content Placeholder 2">
            <a:extLst>
              <a:ext uri="{FF2B5EF4-FFF2-40B4-BE49-F238E27FC236}">
                <a16:creationId xmlns:a16="http://schemas.microsoft.com/office/drawing/2014/main" id="{13F43BAB-8BC7-DDA8-3FB8-5FFAF28D8F38}"/>
              </a:ext>
            </a:extLst>
          </p:cNvPr>
          <p:cNvSpPr>
            <a:spLocks noGrp="1"/>
          </p:cNvSpPr>
          <p:nvPr>
            <p:ph idx="1"/>
          </p:nvPr>
        </p:nvSpPr>
        <p:spPr/>
        <p:txBody>
          <a:bodyPr/>
          <a:lstStyle/>
          <a:p>
            <a:r>
              <a:rPr lang="en-US" dirty="0"/>
              <a:t>Thank you so much to Dr. Rahul Ahuja for allowing me to enter his lab space and mentoring me!</a:t>
            </a:r>
          </a:p>
          <a:p>
            <a:r>
              <a:rPr lang="en-US" dirty="0"/>
              <a:t>Liz Evans</a:t>
            </a:r>
          </a:p>
          <a:p>
            <a:r>
              <a:rPr lang="en-US" dirty="0"/>
              <a:t>Dr. Cristina </a:t>
            </a:r>
            <a:r>
              <a:rPr lang="en-US" dirty="0" err="1"/>
              <a:t>Cenciarelli</a:t>
            </a:r>
            <a:endParaRPr lang="en-US" dirty="0"/>
          </a:p>
          <a:p>
            <a:r>
              <a:rPr lang="en-US" dirty="0"/>
              <a:t>Dr. Kushal Kandhari</a:t>
            </a:r>
          </a:p>
        </p:txBody>
      </p:sp>
    </p:spTree>
    <p:extLst>
      <p:ext uri="{BB962C8B-B14F-4D97-AF65-F5344CB8AC3E}">
        <p14:creationId xmlns:p14="http://schemas.microsoft.com/office/powerpoint/2010/main" val="16412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8B45-0BBF-4F44-B87E-2502FD666D71}"/>
              </a:ext>
            </a:extLst>
          </p:cNvPr>
          <p:cNvSpPr>
            <a:spLocks noGrp="1"/>
          </p:cNvSpPr>
          <p:nvPr>
            <p:ph type="title"/>
          </p:nvPr>
        </p:nvSpPr>
        <p:spPr/>
        <p:txBody>
          <a:bodyPr/>
          <a:lstStyle/>
          <a:p>
            <a:r>
              <a:rPr lang="en-US" dirty="0"/>
              <a:t>Introduction to Proteins</a:t>
            </a:r>
          </a:p>
        </p:txBody>
      </p:sp>
      <p:sp>
        <p:nvSpPr>
          <p:cNvPr id="3" name="Content Placeholder 2">
            <a:extLst>
              <a:ext uri="{FF2B5EF4-FFF2-40B4-BE49-F238E27FC236}">
                <a16:creationId xmlns:a16="http://schemas.microsoft.com/office/drawing/2014/main" id="{6E9A0742-6C65-A226-C00D-922959D7D93D}"/>
              </a:ext>
            </a:extLst>
          </p:cNvPr>
          <p:cNvSpPr>
            <a:spLocks noGrp="1"/>
          </p:cNvSpPr>
          <p:nvPr>
            <p:ph sz="half" idx="1"/>
          </p:nvPr>
        </p:nvSpPr>
        <p:spPr/>
        <p:txBody>
          <a:bodyPr>
            <a:normAutofit/>
          </a:bodyPr>
          <a:lstStyle/>
          <a:p>
            <a:pPr marL="0" indent="0">
              <a:buNone/>
            </a:pPr>
            <a:r>
              <a:rPr lang="en-US" dirty="0"/>
              <a:t>Proteins are macromolecules made up of amino acids that aid in different functions in the body like transporting substances, catalyzing chemical reactions, and repairing tissues. The protein depends on its 20 different types of amino acid chain sequence, shape, and structure.</a:t>
            </a:r>
          </a:p>
          <a:p>
            <a:endParaRPr lang="en-US" dirty="0"/>
          </a:p>
        </p:txBody>
      </p:sp>
      <p:pic>
        <p:nvPicPr>
          <p:cNvPr id="6" name="Content Placeholder 5">
            <a:extLst>
              <a:ext uri="{FF2B5EF4-FFF2-40B4-BE49-F238E27FC236}">
                <a16:creationId xmlns:a16="http://schemas.microsoft.com/office/drawing/2014/main" id="{F7EC6F4A-87E0-B092-3449-5A5600747E18}"/>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701896" y="2560638"/>
            <a:ext cx="3677707" cy="3309937"/>
          </a:xfrm>
        </p:spPr>
      </p:pic>
      <p:sp>
        <p:nvSpPr>
          <p:cNvPr id="7" name="TextBox 6">
            <a:extLst>
              <a:ext uri="{FF2B5EF4-FFF2-40B4-BE49-F238E27FC236}">
                <a16:creationId xmlns:a16="http://schemas.microsoft.com/office/drawing/2014/main" id="{B738AC01-98D8-1154-A9DF-FCBE64CD0B39}"/>
              </a:ext>
            </a:extLst>
          </p:cNvPr>
          <p:cNvSpPr txBox="1"/>
          <p:nvPr/>
        </p:nvSpPr>
        <p:spPr>
          <a:xfrm>
            <a:off x="6701896" y="5870575"/>
            <a:ext cx="3677707" cy="230832"/>
          </a:xfrm>
          <a:prstGeom prst="rect">
            <a:avLst/>
          </a:prstGeom>
          <a:noFill/>
        </p:spPr>
        <p:txBody>
          <a:bodyPr wrap="square" rtlCol="0">
            <a:spAutoFit/>
          </a:bodyPr>
          <a:lstStyle/>
          <a:p>
            <a:r>
              <a:rPr lang="en-US" sz="900">
                <a:hlinkClick r:id="rId3" tooltip="https://chem.libretexts.org/Bookshelves/General_Chemistry/Map%3A_A_Molecular_Approach_(Tro)/22%3A_Biochemistry/22.05%3A_Protein_Structur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51927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22F9-B30C-5F80-BADC-D0C6C259692A}"/>
              </a:ext>
            </a:extLst>
          </p:cNvPr>
          <p:cNvSpPr>
            <a:spLocks noGrp="1"/>
          </p:cNvSpPr>
          <p:nvPr>
            <p:ph type="title"/>
          </p:nvPr>
        </p:nvSpPr>
        <p:spPr/>
        <p:txBody>
          <a:bodyPr/>
          <a:lstStyle/>
          <a:p>
            <a:r>
              <a:rPr lang="en-US" dirty="0"/>
              <a:t>Protein Structures</a:t>
            </a:r>
          </a:p>
        </p:txBody>
      </p:sp>
      <p:pic>
        <p:nvPicPr>
          <p:cNvPr id="6" name="Content Placeholder 5" descr="A diagram of a protein structure&#10;&#10;AI-generated content may be incorrect.">
            <a:extLst>
              <a:ext uri="{FF2B5EF4-FFF2-40B4-BE49-F238E27FC236}">
                <a16:creationId xmlns:a16="http://schemas.microsoft.com/office/drawing/2014/main" id="{FDC64D71-F3E4-13CF-4AFF-8B73D45ED045}"/>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2070100" y="3098006"/>
            <a:ext cx="3175000" cy="2235200"/>
          </a:xfrm>
        </p:spPr>
      </p:pic>
      <p:sp>
        <p:nvSpPr>
          <p:cNvPr id="4" name="Content Placeholder 3">
            <a:extLst>
              <a:ext uri="{FF2B5EF4-FFF2-40B4-BE49-F238E27FC236}">
                <a16:creationId xmlns:a16="http://schemas.microsoft.com/office/drawing/2014/main" id="{423BCC6B-66CF-A8E6-72C0-7D934F9D86FA}"/>
              </a:ext>
            </a:extLst>
          </p:cNvPr>
          <p:cNvSpPr>
            <a:spLocks noGrp="1"/>
          </p:cNvSpPr>
          <p:nvPr>
            <p:ph sz="half" idx="2"/>
          </p:nvPr>
        </p:nvSpPr>
        <p:spPr/>
        <p:txBody>
          <a:bodyPr>
            <a:normAutofit fontScale="62500" lnSpcReduction="20000"/>
          </a:bodyPr>
          <a:lstStyle/>
          <a:p>
            <a:r>
              <a:rPr lang="en-US" dirty="0"/>
              <a:t>The shape of the proteins is determined by their amino acid sequence and its interaction. </a:t>
            </a:r>
          </a:p>
          <a:p>
            <a:r>
              <a:rPr lang="en-US" dirty="0"/>
              <a:t>The primary structure is the linear sequence of the amino acid protein chain. </a:t>
            </a:r>
          </a:p>
          <a:p>
            <a:r>
              <a:rPr lang="en-US" dirty="0"/>
              <a:t>The secondary structure is the folding pattern within the protein chain like the Alpha helix (a coiled spring like structure) and a Beta sheet (a flattened structure). </a:t>
            </a:r>
          </a:p>
          <a:p>
            <a:r>
              <a:rPr lang="en-US" dirty="0"/>
              <a:t>The tertiary structure is the overall three-dimensional shape of the protein. </a:t>
            </a:r>
          </a:p>
          <a:p>
            <a:r>
              <a:rPr lang="en-US" dirty="0"/>
              <a:t>The quaternary structure which is the combination of multiple polypeptide chains to form a functional protein. These chains are held together by either hydrogen or ionic bonds.</a:t>
            </a:r>
          </a:p>
        </p:txBody>
      </p:sp>
      <p:sp>
        <p:nvSpPr>
          <p:cNvPr id="7" name="TextBox 6">
            <a:extLst>
              <a:ext uri="{FF2B5EF4-FFF2-40B4-BE49-F238E27FC236}">
                <a16:creationId xmlns:a16="http://schemas.microsoft.com/office/drawing/2014/main" id="{5F57059F-FB5D-C3B4-B3E0-C3FC33AEE0CF}"/>
              </a:ext>
            </a:extLst>
          </p:cNvPr>
          <p:cNvSpPr txBox="1"/>
          <p:nvPr/>
        </p:nvSpPr>
        <p:spPr>
          <a:xfrm>
            <a:off x="2070100" y="5333206"/>
            <a:ext cx="3175000" cy="230832"/>
          </a:xfrm>
          <a:prstGeom prst="rect">
            <a:avLst/>
          </a:prstGeom>
          <a:noFill/>
        </p:spPr>
        <p:txBody>
          <a:bodyPr wrap="square" rtlCol="0">
            <a:spAutoFit/>
          </a:bodyPr>
          <a:lstStyle/>
          <a:p>
            <a:r>
              <a:rPr lang="en-US" sz="900" dirty="0">
                <a:hlinkClick r:id="rId3" tooltip="https://bio.libretexts.org/TextMaps/Map%3A_Introductory_Biology_(CK-12)/1%3A_Introduction_to_Biology/1._12%3A_Proteins"/>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59178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F6395-3137-3B76-0890-8B2B9C6B5A84}"/>
              </a:ext>
            </a:extLst>
          </p:cNvPr>
          <p:cNvSpPr txBox="1"/>
          <p:nvPr/>
        </p:nvSpPr>
        <p:spPr>
          <a:xfrm>
            <a:off x="1245704" y="2998113"/>
            <a:ext cx="9700591" cy="846386"/>
          </a:xfrm>
          <a:prstGeom prst="rect">
            <a:avLst/>
          </a:prstGeom>
          <a:noFill/>
        </p:spPr>
        <p:txBody>
          <a:bodyPr wrap="square" rtlCol="0">
            <a:spAutoFit/>
          </a:bodyPr>
          <a:lstStyle/>
          <a:p>
            <a:r>
              <a:rPr lang="en-US" sz="4900" dirty="0"/>
              <a:t>Techniques and Experiments I Learned</a:t>
            </a:r>
          </a:p>
        </p:txBody>
      </p:sp>
    </p:spTree>
    <p:extLst>
      <p:ext uri="{BB962C8B-B14F-4D97-AF65-F5344CB8AC3E}">
        <p14:creationId xmlns:p14="http://schemas.microsoft.com/office/powerpoint/2010/main" val="112623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DEE1-065A-8864-DFF8-61AF72AEC6E0}"/>
              </a:ext>
            </a:extLst>
          </p:cNvPr>
          <p:cNvSpPr>
            <a:spLocks noGrp="1"/>
          </p:cNvSpPr>
          <p:nvPr>
            <p:ph type="title"/>
          </p:nvPr>
        </p:nvSpPr>
        <p:spPr/>
        <p:txBody>
          <a:bodyPr/>
          <a:lstStyle/>
          <a:p>
            <a:r>
              <a:rPr lang="en-US" dirty="0" err="1"/>
              <a:t>Micropipetting</a:t>
            </a:r>
            <a:endParaRPr lang="en-US" dirty="0"/>
          </a:p>
        </p:txBody>
      </p:sp>
      <p:sp>
        <p:nvSpPr>
          <p:cNvPr id="3" name="Content Placeholder 2">
            <a:extLst>
              <a:ext uri="{FF2B5EF4-FFF2-40B4-BE49-F238E27FC236}">
                <a16:creationId xmlns:a16="http://schemas.microsoft.com/office/drawing/2014/main" id="{3B94D145-F7C6-1801-1245-F633B024FFB8}"/>
              </a:ext>
            </a:extLst>
          </p:cNvPr>
          <p:cNvSpPr>
            <a:spLocks noGrp="1"/>
          </p:cNvSpPr>
          <p:nvPr>
            <p:ph idx="1"/>
          </p:nvPr>
        </p:nvSpPr>
        <p:spPr/>
        <p:txBody>
          <a:bodyPr>
            <a:normAutofit/>
          </a:bodyPr>
          <a:lstStyle/>
          <a:p>
            <a:r>
              <a:rPr lang="en-US" sz="1800" dirty="0"/>
              <a:t>Throughout the eight weeks, I learned proper </a:t>
            </a:r>
            <a:r>
              <a:rPr lang="en-US" sz="1800" dirty="0" err="1"/>
              <a:t>micropipetting</a:t>
            </a:r>
            <a:r>
              <a:rPr lang="en-US" sz="1800" dirty="0"/>
              <a:t> technique through multiple trials in which I pipetted set volumes of water onto a scale, recorded the weight, and repeated the process several times to calculate the standard deviation.</a:t>
            </a:r>
          </a:p>
        </p:txBody>
      </p:sp>
      <p:graphicFrame>
        <p:nvGraphicFramePr>
          <p:cNvPr id="4" name="Chart 3">
            <a:extLst>
              <a:ext uri="{FF2B5EF4-FFF2-40B4-BE49-F238E27FC236}">
                <a16:creationId xmlns:a16="http://schemas.microsoft.com/office/drawing/2014/main" id="{7CF7A646-BBE7-705C-30F6-110C2245B653}"/>
              </a:ext>
            </a:extLst>
          </p:cNvPr>
          <p:cNvGraphicFramePr>
            <a:graphicFrameLocks/>
          </p:cNvGraphicFramePr>
          <p:nvPr>
            <p:extLst>
              <p:ext uri="{D42A27DB-BD31-4B8C-83A1-F6EECF244321}">
                <p14:modId xmlns:p14="http://schemas.microsoft.com/office/powerpoint/2010/main" val="1705868101"/>
              </p:ext>
            </p:extLst>
          </p:nvPr>
        </p:nvGraphicFramePr>
        <p:xfrm>
          <a:off x="3914675" y="3517900"/>
          <a:ext cx="4362650" cy="2830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472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FCDB-265A-25F7-B614-28E332CAE69D}"/>
              </a:ext>
            </a:extLst>
          </p:cNvPr>
          <p:cNvSpPr>
            <a:spLocks noGrp="1"/>
          </p:cNvSpPr>
          <p:nvPr>
            <p:ph type="title"/>
          </p:nvPr>
        </p:nvSpPr>
        <p:spPr/>
        <p:txBody>
          <a:bodyPr/>
          <a:lstStyle/>
          <a:p>
            <a:r>
              <a:rPr lang="en-US" dirty="0"/>
              <a:t>SDS Page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6BD788-F859-AB3D-C03D-5F6CD5616695}"/>
                  </a:ext>
                </a:extLst>
              </p:cNvPr>
              <p:cNvSpPr>
                <a:spLocks noGrp="1"/>
              </p:cNvSpPr>
              <p:nvPr>
                <p:ph idx="1"/>
              </p:nvPr>
            </p:nvSpPr>
            <p:spPr/>
            <p:txBody>
              <a:bodyPr>
                <a:normAutofit fontScale="77500" lnSpcReduction="20000"/>
              </a:bodyPr>
              <a:lstStyle/>
              <a:p>
                <a:pPr marL="0" indent="0">
                  <a:buNone/>
                </a:pPr>
                <a:r>
                  <a:rPr lang="en-US" b="1" dirty="0"/>
                  <a:t>What it is: </a:t>
                </a:r>
                <a:r>
                  <a:rPr lang="en-US" dirty="0"/>
                  <a:t>Technique used to separate proteins by their molecular weight (size) using an electric field. The SDS (sodium dodecyl sulfate)unfolds the proteins into their primary structure and gives them a negative charge so when the current is applied, the proteins move according to their size.</a:t>
                </a:r>
              </a:p>
              <a:p>
                <a:r>
                  <a:rPr lang="en-US" dirty="0"/>
                  <a:t>SDS-Page uses SDS to denature proteins so they migrate primarily according to molecular weight; protein standards must be run alongside, samples for accurate MW estimation</a:t>
                </a:r>
              </a:p>
              <a:p>
                <a:r>
                  <a:rPr lang="en-US" dirty="0"/>
                  <a:t>Prepare the appropriate gel percentage, assemble the electrophoresis chamber, and make 1X running buffer before loading samples</a:t>
                </a:r>
              </a:p>
              <a:p>
                <a:r>
                  <a:rPr lang="en-US" dirty="0"/>
                  <a:t>Mix samples with SDS-PAGE buffer and reducing agent, hear at 95</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C for 5 minutes, spin briefly load 5-35</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L per lane along with MW markers</a:t>
                </a:r>
              </a:p>
              <a:p>
                <a:r>
                  <a:rPr lang="en-US" dirty="0"/>
                  <a:t>Run the gel at 150V for 45-90 minutes, then remove it and proceed with staining or downstream detection</a:t>
                </a:r>
              </a:p>
            </p:txBody>
          </p:sp>
        </mc:Choice>
        <mc:Fallback xmlns="">
          <p:sp>
            <p:nvSpPr>
              <p:cNvPr id="3" name="Content Placeholder 2">
                <a:extLst>
                  <a:ext uri="{FF2B5EF4-FFF2-40B4-BE49-F238E27FC236}">
                    <a16:creationId xmlns:a16="http://schemas.microsoft.com/office/drawing/2014/main" id="{2A6BD788-F859-AB3D-C03D-5F6CD5616695}"/>
                  </a:ext>
                </a:extLst>
              </p:cNvPr>
              <p:cNvSpPr>
                <a:spLocks noGrp="1" noRot="1" noChangeAspect="1" noMove="1" noResize="1" noEditPoints="1" noAdjustHandles="1" noChangeArrowheads="1" noChangeShapeType="1" noTextEdit="1"/>
              </p:cNvSpPr>
              <p:nvPr>
                <p:ph idx="1"/>
              </p:nvPr>
            </p:nvSpPr>
            <p:spPr>
              <a:blipFill>
                <a:blip r:embed="rId2"/>
                <a:stretch>
                  <a:fillRect l="-794" t="-2290" r="-132"/>
                </a:stretch>
              </a:blipFill>
            </p:spPr>
            <p:txBody>
              <a:bodyPr/>
              <a:lstStyle/>
              <a:p>
                <a:r>
                  <a:rPr lang="en-US">
                    <a:noFill/>
                  </a:rPr>
                  <a:t> </a:t>
                </a:r>
              </a:p>
            </p:txBody>
          </p:sp>
        </mc:Fallback>
      </mc:AlternateContent>
    </p:spTree>
    <p:extLst>
      <p:ext uri="{BB962C8B-B14F-4D97-AF65-F5344CB8AC3E}">
        <p14:creationId xmlns:p14="http://schemas.microsoft.com/office/powerpoint/2010/main" val="96051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6FE5-84CA-950F-822B-DD818FA79A74}"/>
              </a:ext>
            </a:extLst>
          </p:cNvPr>
          <p:cNvSpPr>
            <a:spLocks noGrp="1"/>
          </p:cNvSpPr>
          <p:nvPr>
            <p:ph type="title"/>
          </p:nvPr>
        </p:nvSpPr>
        <p:spPr/>
        <p:txBody>
          <a:bodyPr/>
          <a:lstStyle/>
          <a:p>
            <a:r>
              <a:rPr lang="en-US" dirty="0"/>
              <a:t>HEK Cell Culture</a:t>
            </a:r>
          </a:p>
        </p:txBody>
      </p:sp>
      <p:sp>
        <p:nvSpPr>
          <p:cNvPr id="3" name="Content Placeholder 2">
            <a:extLst>
              <a:ext uri="{FF2B5EF4-FFF2-40B4-BE49-F238E27FC236}">
                <a16:creationId xmlns:a16="http://schemas.microsoft.com/office/drawing/2014/main" id="{33889589-7899-5C5F-2051-799E9EBFB10E}"/>
              </a:ext>
            </a:extLst>
          </p:cNvPr>
          <p:cNvSpPr>
            <a:spLocks noGrp="1"/>
          </p:cNvSpPr>
          <p:nvPr>
            <p:ph idx="1"/>
          </p:nvPr>
        </p:nvSpPr>
        <p:spPr/>
        <p:txBody>
          <a:bodyPr>
            <a:normAutofit fontScale="92500" lnSpcReduction="20000"/>
          </a:bodyPr>
          <a:lstStyle/>
          <a:p>
            <a:pPr marL="0" indent="0">
              <a:buNone/>
            </a:pPr>
            <a:r>
              <a:rPr lang="en-US" b="1" dirty="0"/>
              <a:t>What it is: </a:t>
            </a:r>
            <a:r>
              <a:rPr lang="en-US" dirty="0"/>
              <a:t>A widely used mammalian cell culture system derived from human embryonic kidney cells. HEK cells grow robustly, are easy to maintain, and are commonly used for protein expression and viral production.</a:t>
            </a:r>
          </a:p>
          <a:p>
            <a:r>
              <a:rPr lang="en-US" dirty="0"/>
              <a:t>HEK cells are anchorage-dependent mammalian cells that thrive in nutrient-rich media and controlled environmental conditions</a:t>
            </a:r>
          </a:p>
          <a:p>
            <a:r>
              <a:rPr lang="en-US" dirty="0"/>
              <a:t>They are highly transactable which makes them ideal for studying gene expression, protein function, and recombinant protein production</a:t>
            </a:r>
          </a:p>
          <a:p>
            <a:r>
              <a:rPr lang="en-US" dirty="0"/>
              <a:t>Proper culture conditions support healthy cell morphology and consistent growth</a:t>
            </a:r>
          </a:p>
          <a:p>
            <a:r>
              <a:rPr lang="en-US" dirty="0"/>
              <a:t>HEK cells are often chosen thanks to their ability to produce recombinant proteins</a:t>
            </a:r>
          </a:p>
          <a:p>
            <a:endParaRPr lang="en-US" dirty="0"/>
          </a:p>
        </p:txBody>
      </p:sp>
    </p:spTree>
    <p:extLst>
      <p:ext uri="{BB962C8B-B14F-4D97-AF65-F5344CB8AC3E}">
        <p14:creationId xmlns:p14="http://schemas.microsoft.com/office/powerpoint/2010/main" val="374354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AD75-AA52-30E7-BDB2-F24DBCAF07A9}"/>
              </a:ext>
            </a:extLst>
          </p:cNvPr>
          <p:cNvSpPr>
            <a:spLocks noGrp="1"/>
          </p:cNvSpPr>
          <p:nvPr>
            <p:ph type="title"/>
          </p:nvPr>
        </p:nvSpPr>
        <p:spPr/>
        <p:txBody>
          <a:bodyPr/>
          <a:lstStyle/>
          <a:p>
            <a:r>
              <a:rPr lang="en-US" dirty="0"/>
              <a:t>DNA Plasmid Purification</a:t>
            </a:r>
          </a:p>
        </p:txBody>
      </p:sp>
      <p:sp>
        <p:nvSpPr>
          <p:cNvPr id="3" name="Content Placeholder 2">
            <a:extLst>
              <a:ext uri="{FF2B5EF4-FFF2-40B4-BE49-F238E27FC236}">
                <a16:creationId xmlns:a16="http://schemas.microsoft.com/office/drawing/2014/main" id="{9D72646C-0A9C-191F-E054-D9FF551F433B}"/>
              </a:ext>
            </a:extLst>
          </p:cNvPr>
          <p:cNvSpPr>
            <a:spLocks noGrp="1"/>
          </p:cNvSpPr>
          <p:nvPr>
            <p:ph idx="1"/>
          </p:nvPr>
        </p:nvSpPr>
        <p:spPr/>
        <p:txBody>
          <a:bodyPr>
            <a:noAutofit/>
          </a:bodyPr>
          <a:lstStyle/>
          <a:p>
            <a:pPr marL="0" indent="0">
              <a:buNone/>
            </a:pPr>
            <a:r>
              <a:rPr lang="en-US" sz="1600" b="1" dirty="0">
                <a:solidFill>
                  <a:schemeClr val="tx1"/>
                </a:solidFill>
              </a:rPr>
              <a:t>What it is: </a:t>
            </a:r>
            <a:r>
              <a:rPr lang="en-US" sz="1600" dirty="0">
                <a:solidFill>
                  <a:schemeClr val="tx1"/>
                </a:solidFill>
              </a:rPr>
              <a:t>A technique used to isolate plasmid DNA from bacterial cells, separating it from genomic DNA, proteins, RNA, and other cellular components. Purified plasmids are essential for cloning, sequencing, transfection, and other molecular biology applications.</a:t>
            </a:r>
          </a:p>
          <a:p>
            <a:r>
              <a:rPr lang="en-US" sz="1600" dirty="0">
                <a:solidFill>
                  <a:schemeClr val="tx1"/>
                </a:solidFill>
              </a:rPr>
              <a:t>Plasmid purification relies on selectively isolating circular plasmid DNA while removing chromosomal DNA and cellular debris</a:t>
            </a:r>
          </a:p>
          <a:p>
            <a:r>
              <a:rPr lang="en-US" sz="1600" dirty="0">
                <a:solidFill>
                  <a:schemeClr val="tx1"/>
                </a:solidFill>
              </a:rPr>
              <a:t>Chemical and physical separation methods ensure that plasmid DNA remains intact and enriched throughout the process</a:t>
            </a:r>
          </a:p>
          <a:p>
            <a:r>
              <a:rPr lang="en-US" sz="1600" dirty="0">
                <a:solidFill>
                  <a:schemeClr val="tx1"/>
                </a:solidFill>
              </a:rPr>
              <a:t>High-quality purified plasmids enable reliable downstream workflows, including gene expression studies, recombinant protein production, and genetic engineering</a:t>
            </a:r>
          </a:p>
          <a:p>
            <a:r>
              <a:rPr lang="en-US" sz="1600" dirty="0">
                <a:solidFill>
                  <a:schemeClr val="tx1"/>
                </a:solidFill>
              </a:rPr>
              <a:t>Different purification formats (mini-, midi-, and maxi-preps) allow scaling depending on DNA yield requirements</a:t>
            </a:r>
          </a:p>
          <a:p>
            <a:r>
              <a:rPr lang="en-US" sz="1600" dirty="0">
                <a:solidFill>
                  <a:schemeClr val="tx1"/>
                </a:solidFill>
              </a:rPr>
              <a:t>The final plasmid DNA is typically assessed for concentration and purity before being used in downstream molecular assays</a:t>
            </a:r>
          </a:p>
        </p:txBody>
      </p:sp>
    </p:spTree>
    <p:extLst>
      <p:ext uri="{BB962C8B-B14F-4D97-AF65-F5344CB8AC3E}">
        <p14:creationId xmlns:p14="http://schemas.microsoft.com/office/powerpoint/2010/main" val="176757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6FEF-AAD8-B5D4-BA58-1C5DA47BC03A}"/>
              </a:ext>
            </a:extLst>
          </p:cNvPr>
          <p:cNvSpPr>
            <a:spLocks noGrp="1"/>
          </p:cNvSpPr>
          <p:nvPr>
            <p:ph type="title"/>
          </p:nvPr>
        </p:nvSpPr>
        <p:spPr/>
        <p:txBody>
          <a:bodyPr/>
          <a:lstStyle/>
          <a:p>
            <a:r>
              <a:rPr lang="en-US" dirty="0"/>
              <a:t>Ni-NTA Based Protein Purification</a:t>
            </a:r>
          </a:p>
        </p:txBody>
      </p:sp>
      <p:sp>
        <p:nvSpPr>
          <p:cNvPr id="3" name="Content Placeholder 2">
            <a:extLst>
              <a:ext uri="{FF2B5EF4-FFF2-40B4-BE49-F238E27FC236}">
                <a16:creationId xmlns:a16="http://schemas.microsoft.com/office/drawing/2014/main" id="{13418D96-E83C-ABB6-2237-24D3B90283D3}"/>
              </a:ext>
            </a:extLst>
          </p:cNvPr>
          <p:cNvSpPr>
            <a:spLocks noGrp="1"/>
          </p:cNvSpPr>
          <p:nvPr>
            <p:ph idx="1"/>
          </p:nvPr>
        </p:nvSpPr>
        <p:spPr/>
        <p:txBody>
          <a:bodyPr>
            <a:noAutofit/>
          </a:bodyPr>
          <a:lstStyle/>
          <a:p>
            <a:pPr marL="0" indent="0">
              <a:buNone/>
            </a:pPr>
            <a:r>
              <a:rPr lang="en-US" sz="1700" b="1" dirty="0"/>
              <a:t>What it is: </a:t>
            </a:r>
            <a:r>
              <a:rPr lang="en-US" sz="1700" dirty="0"/>
              <a:t>A method used to isolate His-tagged proteins. The His-tag sticks to nickel ions on the Ni-NTA resin, allowing the tagged protein to be separated from everything else in the sample.</a:t>
            </a:r>
          </a:p>
          <a:p>
            <a:r>
              <a:rPr lang="en-US" sz="1700" dirty="0"/>
              <a:t>The Ni-NTA resin has nickel ions that specifically attract proteins with a His-tag</a:t>
            </a:r>
          </a:p>
          <a:p>
            <a:r>
              <a:rPr lang="en-US" sz="1700" dirty="0"/>
              <a:t>This makes it easier to pull out the protein of interest from all the other cellular material</a:t>
            </a:r>
          </a:p>
          <a:p>
            <a:r>
              <a:rPr lang="en-US" sz="1700" dirty="0"/>
              <a:t>The conditions are adjusted so the tagged protein binds well while unwanted proteins wash away</a:t>
            </a:r>
          </a:p>
          <a:p>
            <a:r>
              <a:rPr lang="en-US" sz="1700" dirty="0"/>
              <a:t>A molecule like imidazole is used to gently release the His-tagged protein from the resin</a:t>
            </a:r>
          </a:p>
          <a:p>
            <a:r>
              <a:rPr lang="en-US" sz="1700" dirty="0"/>
              <a:t>After this, the purified protein can be checked or used for later experiments</a:t>
            </a:r>
          </a:p>
        </p:txBody>
      </p:sp>
    </p:spTree>
    <p:extLst>
      <p:ext uri="{BB962C8B-B14F-4D97-AF65-F5344CB8AC3E}">
        <p14:creationId xmlns:p14="http://schemas.microsoft.com/office/powerpoint/2010/main" val="19085298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9BAF3FD56C554A99BAB2AC1D65C100" ma:contentTypeVersion="18" ma:contentTypeDescription="Create a new document." ma:contentTypeScope="" ma:versionID="478f42ec69f5e52aff56231e1ae93c4e">
  <xsd:schema xmlns:xsd="http://www.w3.org/2001/XMLSchema" xmlns:xs="http://www.w3.org/2001/XMLSchema" xmlns:p="http://schemas.microsoft.com/office/2006/metadata/properties" xmlns:ns2="ae1630db-1fed-4b97-8a20-1646c13f8d8d" xmlns:ns3="b7f8f5b8-6525-4079-ba87-0b1b8376ce0d" targetNamespace="http://schemas.microsoft.com/office/2006/metadata/properties" ma:root="true" ma:fieldsID="6700fd0d1fd128d970497705a1c141e1" ns2:_="" ns3:_="">
    <xsd:import namespace="ae1630db-1fed-4b97-8a20-1646c13f8d8d"/>
    <xsd:import namespace="b7f8f5b8-6525-4079-ba87-0b1b8376ce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630db-1fed-4b97-8a20-1646c13f8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f8f5b8-6525-4079-ba87-0b1b8376ce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ef18690-7cc4-4b67-9f37-9414b078313b}" ma:internalName="TaxCatchAll" ma:showField="CatchAllData" ma:web="b7f8f5b8-6525-4079-ba87-0b1b8376ce0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1630db-1fed-4b97-8a20-1646c13f8d8d">
      <Terms xmlns="http://schemas.microsoft.com/office/infopath/2007/PartnerControls"/>
    </lcf76f155ced4ddcb4097134ff3c332f>
    <TaxCatchAll xmlns="b7f8f5b8-6525-4079-ba87-0b1b8376ce0d" xsi:nil="true"/>
  </documentManagement>
</p:properties>
</file>

<file path=customXml/itemProps1.xml><?xml version="1.0" encoding="utf-8"?>
<ds:datastoreItem xmlns:ds="http://schemas.openxmlformats.org/officeDocument/2006/customXml" ds:itemID="{61848960-1EDF-40B7-B9B4-12CF340BF07F}"/>
</file>

<file path=customXml/itemProps2.xml><?xml version="1.0" encoding="utf-8"?>
<ds:datastoreItem xmlns:ds="http://schemas.openxmlformats.org/officeDocument/2006/customXml" ds:itemID="{94AD9E14-3EA4-4AA8-8401-EF5FD8CC5108}"/>
</file>

<file path=customXml/itemProps3.xml><?xml version="1.0" encoding="utf-8"?>
<ds:datastoreItem xmlns:ds="http://schemas.openxmlformats.org/officeDocument/2006/customXml" ds:itemID="{EA5B88F5-1E36-46D5-8C4D-7E5B6A966BC3}"/>
</file>

<file path=docProps/app.xml><?xml version="1.0" encoding="utf-8"?>
<Properties xmlns="http://schemas.openxmlformats.org/officeDocument/2006/extended-properties" xmlns:vt="http://schemas.openxmlformats.org/officeDocument/2006/docPropsVTypes">
  <Template>Organic</Template>
  <TotalTime>888</TotalTime>
  <Words>986</Words>
  <Application>Microsoft Office PowerPoint</Application>
  <PresentationFormat>Widescreen</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Protein Folding in Respiratory Illnesses ISCORE 2025</vt:lpstr>
      <vt:lpstr>Introduction to Proteins</vt:lpstr>
      <vt:lpstr>Protein Structures</vt:lpstr>
      <vt:lpstr>PowerPoint Presentation</vt:lpstr>
      <vt:lpstr>Micropipetting</vt:lpstr>
      <vt:lpstr>SDS Page</vt:lpstr>
      <vt:lpstr>HEK Cell Culture</vt:lpstr>
      <vt:lpstr>DNA Plasmid Purification</vt:lpstr>
      <vt:lpstr>Ni-NTA Based Protein Purification</vt:lpstr>
      <vt:lpstr>PowerPoint Presentation</vt:lpstr>
      <vt:lpstr>Similar Cultures</vt:lpstr>
      <vt:lpstr>Common Interests</vt:lpstr>
      <vt:lpstr>PowerPoint Presentation</vt:lpstr>
      <vt:lpstr>A Special Thanks…a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Solorzano Bravo, Laila</dc:creator>
  <cp:lastModifiedBy>Solorzano Bravo, Laila</cp:lastModifiedBy>
  <cp:revision>2</cp:revision>
  <dcterms:created xsi:type="dcterms:W3CDTF">2025-11-03T18:07:48Z</dcterms:created>
  <dcterms:modified xsi:type="dcterms:W3CDTF">2025-12-05T16:05:40Z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0x010100979BAF3FD56C554A99BAB2AC1D65C100</vt:lpwstr>
  </property>
</Properties>
</file>