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22" r:id="rId5"/>
    <p:sldId id="336" r:id="rId6"/>
    <p:sldId id="325" r:id="rId7"/>
    <p:sldId id="326" r:id="rId8"/>
    <p:sldId id="328" r:id="rId9"/>
    <p:sldId id="329" r:id="rId10"/>
    <p:sldId id="333" r:id="rId11"/>
    <p:sldId id="330" r:id="rId12"/>
    <p:sldId id="332" r:id="rId13"/>
    <p:sldId id="334" r:id="rId14"/>
    <p:sldId id="335" r:id="rId15"/>
    <p:sldId id="337" r:id="rId16"/>
    <p:sldId id="339" r:id="rId17"/>
    <p:sldId id="338" r:id="rId18"/>
    <p:sldId id="3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96B"/>
    <a:srgbClr val="95B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0F9E25-C3D5-E573-9D0D-0F8B72B5E11C}" v="285" dt="2025-12-05T18:54:13.585"/>
    <p1510:client id="{8951570F-3072-5B4C-1BF7-B33BE7F2FBE9}" v="91" dt="2025-12-05T19:15:30.439"/>
    <p1510:client id="{E623F8C2-A036-44A9-A65E-BBBB834CFF65}" v="1706" dt="2025-12-05T20:00:05.862"/>
  </p1510:revLst>
</p1510:revInfo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This lab is focused on exploring in fish, mice, and human, maintaining the </a:t>
            </a:r>
            <a:r>
              <a:rPr lang="en-US" err="1"/>
              <a:t>fuctional</a:t>
            </a:r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9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Blending the modifiable and non modifiable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7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Testing how osteoblasts respond to fatty acid treatment in diet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Human fetal osteoblasts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6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45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09102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169196" y="2066731"/>
            <a:ext cx="3108391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1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74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4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1278294"/>
            <a:ext cx="5000318" cy="490414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169" y="-1"/>
            <a:ext cx="4635426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2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600" y="0"/>
            <a:ext cx="10361995" cy="3429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5228488"/>
            <a:ext cx="9923770" cy="13682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272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9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799F7-CBB1-9649-7D06-F7EEFD4F0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FC5CA-DB29-4B8C-C004-72E4EC76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6953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2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5" y="2057401"/>
            <a:ext cx="3068678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27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3363" y="2061969"/>
            <a:ext cx="4592637" cy="48053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87262" y="2052736"/>
            <a:ext cx="4490320" cy="480059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0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2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science/bone-remodeling" TargetMode="External"/><Relationship Id="rId2" Type="http://schemas.openxmlformats.org/officeDocument/2006/relationships/hyperlink" Target="https://courses.lumenlearning.com/suny-ap1/chapter/bone-formation-and-developmen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3390/ijms251810102" TargetMode="External"/><Relationship Id="rId5" Type="http://schemas.openxmlformats.org/officeDocument/2006/relationships/hyperlink" Target="https://doi.org/10.1002/jbmr.5650100203" TargetMode="External"/><Relationship Id="rId4" Type="http://schemas.openxmlformats.org/officeDocument/2006/relationships/hyperlink" Target="https://www.sigmaaldrich.com/US/en/technical-documents/technical-article/cell-culture-and-cell-culture-analysis/mammalian-cell-culture/osteoblast-differentiatio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4C9E-20FB-B999-9303-C71D1334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512" y="0"/>
            <a:ext cx="9096976" cy="2063322"/>
          </a:xfrm>
        </p:spPr>
        <p:txBody>
          <a:bodyPr/>
          <a:lstStyle/>
          <a:p>
            <a:pPr algn="ctr"/>
            <a:r>
              <a:rPr lang="en-US"/>
              <a:t>Expression of RUNX2 and SP7 in Osteoblasts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EB68B37-1739-6239-8C94-4A6708ECF596}"/>
              </a:ext>
            </a:extLst>
          </p:cNvPr>
          <p:cNvSpPr txBox="1">
            <a:spLocks/>
          </p:cNvSpPr>
          <p:nvPr/>
        </p:nvSpPr>
        <p:spPr>
          <a:xfrm>
            <a:off x="2561460" y="5580679"/>
            <a:ext cx="2993572" cy="8824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Nour Goucem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Undergraduate Student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89A8A55-DE90-44CD-8234-BB5A0A022604}"/>
              </a:ext>
            </a:extLst>
          </p:cNvPr>
          <p:cNvSpPr txBox="1">
            <a:spLocks/>
          </p:cNvSpPr>
          <p:nvPr/>
        </p:nvSpPr>
        <p:spPr>
          <a:xfrm>
            <a:off x="6636970" y="5608068"/>
            <a:ext cx="2993572" cy="8824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Dr. Rajashekar Donaka</a:t>
            </a:r>
          </a:p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Postdoctoral Scholar</a:t>
            </a:r>
          </a:p>
        </p:txBody>
      </p:sp>
      <p:pic>
        <p:nvPicPr>
          <p:cNvPr id="6" name="Picture 5" descr="A person sitting in a bathtub full of yellow ducks&#10;&#10;AI-generated content may be incorrect.">
            <a:extLst>
              <a:ext uri="{FF2B5EF4-FFF2-40B4-BE49-F238E27FC236}">
                <a16:creationId xmlns:a16="http://schemas.microsoft.com/office/drawing/2014/main" id="{0825885B-86E5-23F1-EB27-5C99BCE25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52" t="31938" r="27950" b="466"/>
          <a:stretch>
            <a:fillRect/>
          </a:stretch>
        </p:blipFill>
        <p:spPr>
          <a:xfrm>
            <a:off x="2748909" y="2063321"/>
            <a:ext cx="2618675" cy="3491568"/>
          </a:xfrm>
          <a:prstGeom prst="rect">
            <a:avLst/>
          </a:prstGeom>
        </p:spPr>
      </p:pic>
      <p:pic>
        <p:nvPicPr>
          <p:cNvPr id="8" name="Picture 7" descr="A person in a white shirt&#10;&#10;AI-generated content may be incorrect.">
            <a:extLst>
              <a:ext uri="{FF2B5EF4-FFF2-40B4-BE49-F238E27FC236}">
                <a16:creationId xmlns:a16="http://schemas.microsoft.com/office/drawing/2014/main" id="{1A74768A-757E-A3D2-71B2-75C0149A7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387972" y="2499767"/>
            <a:ext cx="3491568" cy="26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2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962BA-B5DD-E695-0D2B-EFC320CF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153" y="229902"/>
            <a:ext cx="9150675" cy="1427585"/>
          </a:xfrm>
        </p:spPr>
        <p:txBody>
          <a:bodyPr anchor="ctr">
            <a:normAutofit/>
          </a:bodyPr>
          <a:lstStyle/>
          <a:p>
            <a:r>
              <a:rPr lang="en-US"/>
              <a:t>BCA Protein Quantification Assay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3BD38-E078-B101-105E-66AEA020A65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18795" y="1990276"/>
            <a:ext cx="5312507" cy="2877447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/>
              <a:t>Lysed Cells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Measures the total protein concentration in a solution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Protein amino acid and peptide bonds react to ions in alkaline solution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Color changes to purple and is measured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BA6BC-62EA-F3F7-7E4B-B66CA03DDD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7" name="Picture 6" descr="A close-up of a test tube&#10;&#10;AI-generated content may be incorrect.">
            <a:extLst>
              <a:ext uri="{FF2B5EF4-FFF2-40B4-BE49-F238E27FC236}">
                <a16:creationId xmlns:a16="http://schemas.microsoft.com/office/drawing/2014/main" id="{20F04486-B81B-6939-2CE5-9F1A6944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816" y="1438544"/>
            <a:ext cx="5304562" cy="39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78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F3C68-D745-CBCC-4E86-A8410CBF5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/>
              <a:t>Western Blot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28CA4-E07C-3130-5226-9538A1DBB76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89127" y="2057401"/>
            <a:ext cx="6074644" cy="4119463"/>
          </a:xfrm>
        </p:spPr>
        <p:txBody>
          <a:bodyPr vert="horz" lIns="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Loaded protein</a:t>
            </a:r>
          </a:p>
          <a:p>
            <a:pPr>
              <a:lnSpc>
                <a:spcPct val="90000"/>
              </a:lnSpc>
            </a:pPr>
            <a:r>
              <a:rPr lang="en-US"/>
              <a:t>SDS-PAGE (Sodium Dodecyl Sulfate–Polyacrylamide Gel Electrophoresis)</a:t>
            </a:r>
          </a:p>
          <a:p>
            <a:pPr>
              <a:lnSpc>
                <a:spcPct val="90000"/>
              </a:lnSpc>
            </a:pPr>
            <a:r>
              <a:rPr lang="en-US"/>
              <a:t>Separates proteins based on molecular weight</a:t>
            </a:r>
          </a:p>
          <a:p>
            <a:pPr>
              <a:lnSpc>
                <a:spcPct val="90000"/>
              </a:lnSpc>
            </a:pPr>
            <a:r>
              <a:rPr lang="en-US"/>
              <a:t>Probed for RUNX2 and SP7</a:t>
            </a:r>
          </a:p>
          <a:p>
            <a:pPr>
              <a:lnSpc>
                <a:spcPct val="90000"/>
              </a:lnSpc>
            </a:pPr>
            <a:r>
              <a:rPr lang="en-US"/>
              <a:t>Beta-Actin probed as a house keeping control</a:t>
            </a:r>
          </a:p>
        </p:txBody>
      </p:sp>
      <p:pic>
        <p:nvPicPr>
          <p:cNvPr id="35" name="Picture 34" descr="A clear container with green liquid and red wires&#10;&#10;AI-generated content may be incorrect.">
            <a:extLst>
              <a:ext uri="{FF2B5EF4-FFF2-40B4-BE49-F238E27FC236}">
                <a16:creationId xmlns:a16="http://schemas.microsoft.com/office/drawing/2014/main" id="{920AB438-D739-41B1-7643-C4F04C645A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23" r="29250" b="2"/>
          <a:stretch>
            <a:fillRect/>
          </a:stretch>
        </p:blipFill>
        <p:spPr>
          <a:xfrm rot="5400000">
            <a:off x="7355793" y="1812432"/>
            <a:ext cx="4119463" cy="4609399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75962-E169-C9FD-D9B6-AC1B1A3D227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9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6903B-59AF-1BAB-FB2A-B35B7509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5" y="208104"/>
            <a:ext cx="9150675" cy="1427585"/>
          </a:xfrm>
        </p:spPr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053E85-A479-D9EF-BA82-DD3C00D729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7F2600-85A9-9B9C-DEDE-223C20F1ECF7}"/>
              </a:ext>
            </a:extLst>
          </p:cNvPr>
          <p:cNvGrpSpPr/>
          <p:nvPr/>
        </p:nvGrpSpPr>
        <p:grpSpPr>
          <a:xfrm>
            <a:off x="1911058" y="1194545"/>
            <a:ext cx="8369884" cy="3597287"/>
            <a:chOff x="2962487" y="2194969"/>
            <a:chExt cx="6535099" cy="2604026"/>
          </a:xfrm>
        </p:grpSpPr>
        <p:pic>
          <p:nvPicPr>
            <p:cNvPr id="6" name="Picture 5" descr="A close-up of a black and white photo&#10;&#10;AI-generated content may be incorrect.">
              <a:extLst>
                <a:ext uri="{FF2B5EF4-FFF2-40B4-BE49-F238E27FC236}">
                  <a16:creationId xmlns:a16="http://schemas.microsoft.com/office/drawing/2014/main" id="{859F6417-0BA1-5466-BF4C-9CD946319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4" t="20523" r="26560" b="7739"/>
            <a:stretch>
              <a:fillRect/>
            </a:stretch>
          </p:blipFill>
          <p:spPr>
            <a:xfrm flipH="1">
              <a:off x="3796451" y="2789535"/>
              <a:ext cx="1828800" cy="1961387"/>
            </a:xfrm>
            <a:prstGeom prst="rect">
              <a:avLst/>
            </a:prstGeom>
          </p:spPr>
        </p:pic>
        <p:pic>
          <p:nvPicPr>
            <p:cNvPr id="7" name="Content Placeholder 4" descr="A black and white photo of a rectangular object&#10;&#10;AI-generated content may be incorrect.">
              <a:extLst>
                <a:ext uri="{FF2B5EF4-FFF2-40B4-BE49-F238E27FC236}">
                  <a16:creationId xmlns:a16="http://schemas.microsoft.com/office/drawing/2014/main" id="{361A6A20-0A84-1F97-1CD8-33AFACC2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6" t="13811" r="23707" b="14450"/>
            <a:stretch>
              <a:fillRect/>
            </a:stretch>
          </p:blipFill>
          <p:spPr>
            <a:xfrm flipH="1">
              <a:off x="5762411" y="2789535"/>
              <a:ext cx="1828800" cy="1961387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A3B1CD5-200A-45B6-F21E-3961B20A31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9835" y="2904019"/>
              <a:ext cx="3657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F4B5B3-4907-CDAF-159D-1A3AB783C2BD}"/>
                </a:ext>
              </a:extLst>
            </p:cNvPr>
            <p:cNvSpPr txBox="1"/>
            <p:nvPr/>
          </p:nvSpPr>
          <p:spPr>
            <a:xfrm>
              <a:off x="2962487" y="2737641"/>
              <a:ext cx="428229" cy="270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250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34645FB-E51D-32E3-1B26-6948032987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9835" y="3102139"/>
              <a:ext cx="3657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49752A-7E09-13BE-5F8F-C66E049D1A44}"/>
                </a:ext>
              </a:extLst>
            </p:cNvPr>
            <p:cNvSpPr txBox="1"/>
            <p:nvPr/>
          </p:nvSpPr>
          <p:spPr>
            <a:xfrm>
              <a:off x="2962487" y="2944905"/>
              <a:ext cx="428229" cy="270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150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40100D2-131C-658D-5E59-C5CAD816DC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9835" y="3300259"/>
              <a:ext cx="3657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5BA4261-B6C3-6F2A-7D5A-0B10461914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9835" y="3434371"/>
              <a:ext cx="3657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B29D56-3409-EBC5-4D4D-EA41711ACF42}"/>
                </a:ext>
              </a:extLst>
            </p:cNvPr>
            <p:cNvSpPr txBox="1"/>
            <p:nvPr/>
          </p:nvSpPr>
          <p:spPr>
            <a:xfrm>
              <a:off x="2962487" y="3116039"/>
              <a:ext cx="428229" cy="270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40BFC8-11FC-470B-FA0A-FF4B567CC9E4}"/>
                </a:ext>
              </a:extLst>
            </p:cNvPr>
            <p:cNvSpPr txBox="1"/>
            <p:nvPr/>
          </p:nvSpPr>
          <p:spPr>
            <a:xfrm>
              <a:off x="2962487" y="3291299"/>
              <a:ext cx="335589" cy="270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75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DA79A1D-3030-1C94-3D1E-7CB5569B99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9835" y="3659923"/>
              <a:ext cx="3657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7AA826-9BFC-71F0-23F6-31F08449ADFA}"/>
                </a:ext>
              </a:extLst>
            </p:cNvPr>
            <p:cNvSpPr txBox="1"/>
            <p:nvPr/>
          </p:nvSpPr>
          <p:spPr>
            <a:xfrm>
              <a:off x="2962487" y="3511833"/>
              <a:ext cx="335589" cy="270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50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CBE05E8-5061-1A8C-479E-B3B5B35BD7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9835" y="3876331"/>
              <a:ext cx="3657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541B1E-E115-1CCA-FC2C-8BACB73F78CB}"/>
                </a:ext>
              </a:extLst>
            </p:cNvPr>
            <p:cNvSpPr txBox="1"/>
            <p:nvPr/>
          </p:nvSpPr>
          <p:spPr>
            <a:xfrm>
              <a:off x="2962487" y="3719097"/>
              <a:ext cx="335589" cy="270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37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E7ADAD4-8B28-49BB-7B06-A95ABB55CA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9835" y="4101883"/>
              <a:ext cx="3657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AD80389-A6DF-08FE-B2C6-DDE1D31A43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9835" y="4226851"/>
              <a:ext cx="3657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9AB413-D08C-746D-3685-0CE1683B651A}"/>
                </a:ext>
              </a:extLst>
            </p:cNvPr>
            <p:cNvSpPr txBox="1"/>
            <p:nvPr/>
          </p:nvSpPr>
          <p:spPr>
            <a:xfrm>
              <a:off x="2962487" y="3926807"/>
              <a:ext cx="335589" cy="270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25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C4416F-6B3C-CBE5-E8D7-865693A8D37D}"/>
                </a:ext>
              </a:extLst>
            </p:cNvPr>
            <p:cNvSpPr txBox="1"/>
            <p:nvPr/>
          </p:nvSpPr>
          <p:spPr>
            <a:xfrm>
              <a:off x="2962487" y="4065491"/>
              <a:ext cx="335589" cy="270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20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F58878C-01C7-16D2-4BD5-C81A67BCB2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9835" y="4671859"/>
              <a:ext cx="3657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A394E6-E798-23FD-1A74-8C00794FAA10}"/>
                </a:ext>
              </a:extLst>
            </p:cNvPr>
            <p:cNvSpPr txBox="1"/>
            <p:nvPr/>
          </p:nvSpPr>
          <p:spPr>
            <a:xfrm>
              <a:off x="2962487" y="4528787"/>
              <a:ext cx="335589" cy="270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10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098A982-1B6D-06B8-1107-70178BA018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9835" y="4440211"/>
              <a:ext cx="3657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6A3CA8-B383-5FFF-0492-CF9985EC7753}"/>
                </a:ext>
              </a:extLst>
            </p:cNvPr>
            <p:cNvSpPr txBox="1"/>
            <p:nvPr/>
          </p:nvSpPr>
          <p:spPr>
            <a:xfrm>
              <a:off x="2962487" y="4287995"/>
              <a:ext cx="335589" cy="270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15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30D2F11-7C9B-2A2E-6724-3EC5CDF97457}"/>
                </a:ext>
              </a:extLst>
            </p:cNvPr>
            <p:cNvSpPr/>
            <p:nvPr/>
          </p:nvSpPr>
          <p:spPr>
            <a:xfrm>
              <a:off x="3778163" y="3549734"/>
              <a:ext cx="1856232" cy="2016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E1CE32-42BF-A3AA-40D0-C8889C8EA1F6}"/>
                </a:ext>
              </a:extLst>
            </p:cNvPr>
            <p:cNvSpPr/>
            <p:nvPr/>
          </p:nvSpPr>
          <p:spPr>
            <a:xfrm>
              <a:off x="5753267" y="3684495"/>
              <a:ext cx="1856232" cy="191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E6CA7B-1D6D-6C1C-3999-7F88972DDE12}"/>
                </a:ext>
              </a:extLst>
            </p:cNvPr>
            <p:cNvSpPr txBox="1"/>
            <p:nvPr/>
          </p:nvSpPr>
          <p:spPr>
            <a:xfrm>
              <a:off x="3905666" y="2213435"/>
              <a:ext cx="1601226" cy="319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RUNX2: 55 </a:t>
              </a:r>
              <a:r>
                <a:rPr lang="en-US" sz="2000" err="1"/>
                <a:t>kDa</a:t>
              </a:r>
              <a:endParaRPr lang="en-US" sz="2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7C0749-D175-2021-032B-B3A978EF267C}"/>
                </a:ext>
              </a:extLst>
            </p:cNvPr>
            <p:cNvSpPr txBox="1"/>
            <p:nvPr/>
          </p:nvSpPr>
          <p:spPr>
            <a:xfrm>
              <a:off x="6066533" y="2194969"/>
              <a:ext cx="1286775" cy="319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SP7: 45 </a:t>
              </a:r>
              <a:r>
                <a:rPr lang="en-US" sz="2000" err="1"/>
                <a:t>kDa</a:t>
              </a:r>
              <a:endParaRPr lang="en-US" sz="2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0AF51E-6083-BDF4-55E0-885C9ED360A9}"/>
                </a:ext>
              </a:extLst>
            </p:cNvPr>
            <p:cNvSpPr txBox="1"/>
            <p:nvPr/>
          </p:nvSpPr>
          <p:spPr>
            <a:xfrm>
              <a:off x="7926544" y="2194969"/>
              <a:ext cx="1391157" cy="319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Actin: 42 </a:t>
              </a:r>
              <a:r>
                <a:rPr lang="en-US" sz="2000" err="1"/>
                <a:t>kDa</a:t>
              </a:r>
              <a:endParaRPr lang="en-US" sz="2000"/>
            </a:p>
          </p:txBody>
        </p:sp>
        <p:pic>
          <p:nvPicPr>
            <p:cNvPr id="33" name="Picture 32" descr="A close-up of a plastic bag&#10;&#10;AI-generated content may be incorrect.">
              <a:extLst>
                <a:ext uri="{FF2B5EF4-FFF2-40B4-BE49-F238E27FC236}">
                  <a16:creationId xmlns:a16="http://schemas.microsoft.com/office/drawing/2014/main" id="{AD303964-C55D-5727-DAA0-A05B9C0B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29" t="19639" r="21573" b="7784"/>
            <a:stretch>
              <a:fillRect/>
            </a:stretch>
          </p:blipFill>
          <p:spPr>
            <a:xfrm flipH="1">
              <a:off x="7746659" y="2788269"/>
              <a:ext cx="1750927" cy="198428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9B678E7-79B7-FB77-C6B3-2C8D61455D3B}"/>
              </a:ext>
            </a:extLst>
          </p:cNvPr>
          <p:cNvSpPr txBox="1"/>
          <p:nvPr/>
        </p:nvSpPr>
        <p:spPr>
          <a:xfrm>
            <a:off x="1999625" y="5650272"/>
            <a:ext cx="9421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Our results suggest that 10um ALA treatment does not alter the expression of RUNX2 and SP7 during osteoblast differentiation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879B38-64E4-8053-664F-A338FA100431}"/>
              </a:ext>
            </a:extLst>
          </p:cNvPr>
          <p:cNvSpPr txBox="1"/>
          <p:nvPr/>
        </p:nvSpPr>
        <p:spPr>
          <a:xfrm>
            <a:off x="3499330" y="1628437"/>
            <a:ext cx="66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C1-C3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FBFC7F-6AC6-DAC5-FBB8-3280C4B13437}"/>
              </a:ext>
            </a:extLst>
          </p:cNvPr>
          <p:cNvSpPr txBox="1"/>
          <p:nvPr/>
        </p:nvSpPr>
        <p:spPr>
          <a:xfrm>
            <a:off x="4392300" y="1628437"/>
            <a:ext cx="712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A1-A3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C396D7A-9818-CF95-42DD-76316D35E9D7}"/>
              </a:ext>
            </a:extLst>
          </p:cNvPr>
          <p:cNvCxnSpPr>
            <a:cxnSpLocks/>
          </p:cNvCxnSpPr>
          <p:nvPr/>
        </p:nvCxnSpPr>
        <p:spPr>
          <a:xfrm flipV="1">
            <a:off x="3553566" y="1938849"/>
            <a:ext cx="511049" cy="5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49B84AC-9358-2BE0-609A-0156E6760D77}"/>
              </a:ext>
            </a:extLst>
          </p:cNvPr>
          <p:cNvCxnSpPr>
            <a:cxnSpLocks/>
          </p:cNvCxnSpPr>
          <p:nvPr/>
        </p:nvCxnSpPr>
        <p:spPr>
          <a:xfrm flipV="1">
            <a:off x="4525856" y="1928175"/>
            <a:ext cx="511049" cy="5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F082449-1FF1-15DB-0C1F-25915AE58802}"/>
              </a:ext>
            </a:extLst>
          </p:cNvPr>
          <p:cNvCxnSpPr>
            <a:cxnSpLocks/>
          </p:cNvCxnSpPr>
          <p:nvPr/>
        </p:nvCxnSpPr>
        <p:spPr>
          <a:xfrm flipV="1">
            <a:off x="6096000" y="1899032"/>
            <a:ext cx="511049" cy="5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1E78AEB-C317-1BD8-DBAB-BCE15B910554}"/>
              </a:ext>
            </a:extLst>
          </p:cNvPr>
          <p:cNvCxnSpPr>
            <a:cxnSpLocks/>
          </p:cNvCxnSpPr>
          <p:nvPr/>
        </p:nvCxnSpPr>
        <p:spPr>
          <a:xfrm flipV="1">
            <a:off x="6969334" y="1899032"/>
            <a:ext cx="511049" cy="5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CF5A38-3AC7-1016-66F6-9A5E241A9C04}"/>
              </a:ext>
            </a:extLst>
          </p:cNvPr>
          <p:cNvCxnSpPr>
            <a:cxnSpLocks/>
          </p:cNvCxnSpPr>
          <p:nvPr/>
        </p:nvCxnSpPr>
        <p:spPr>
          <a:xfrm flipV="1">
            <a:off x="8648635" y="1905180"/>
            <a:ext cx="511049" cy="5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095A7BD-D2FB-6DC6-DCA0-8D0AA030A6BF}"/>
              </a:ext>
            </a:extLst>
          </p:cNvPr>
          <p:cNvCxnSpPr>
            <a:cxnSpLocks/>
          </p:cNvCxnSpPr>
          <p:nvPr/>
        </p:nvCxnSpPr>
        <p:spPr>
          <a:xfrm flipV="1">
            <a:off x="9521969" y="1893672"/>
            <a:ext cx="511049" cy="5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FB46907-D7B9-7CEB-36F5-30A453921F2D}"/>
              </a:ext>
            </a:extLst>
          </p:cNvPr>
          <p:cNvSpPr txBox="1"/>
          <p:nvPr/>
        </p:nvSpPr>
        <p:spPr>
          <a:xfrm>
            <a:off x="6017452" y="1623078"/>
            <a:ext cx="66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C1-C3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80D0A8-C3AA-A7DE-5B1B-3FD5AD82F8C5}"/>
              </a:ext>
            </a:extLst>
          </p:cNvPr>
          <p:cNvSpPr txBox="1"/>
          <p:nvPr/>
        </p:nvSpPr>
        <p:spPr>
          <a:xfrm>
            <a:off x="6952534" y="1595986"/>
            <a:ext cx="712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A1-A3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6F0CD05-59EB-3B85-4F7A-83E841E20790}"/>
              </a:ext>
            </a:extLst>
          </p:cNvPr>
          <p:cNvSpPr txBox="1"/>
          <p:nvPr/>
        </p:nvSpPr>
        <p:spPr>
          <a:xfrm>
            <a:off x="9421010" y="1602763"/>
            <a:ext cx="712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A1-A3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928F83-B26E-963D-FFBE-9993DC10EC50}"/>
              </a:ext>
            </a:extLst>
          </p:cNvPr>
          <p:cNvSpPr txBox="1"/>
          <p:nvPr/>
        </p:nvSpPr>
        <p:spPr>
          <a:xfrm>
            <a:off x="8567750" y="1594237"/>
            <a:ext cx="66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C1-C3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8ACF5C-93D8-6C3B-2F30-4F669AD3A5AB}"/>
              </a:ext>
            </a:extLst>
          </p:cNvPr>
          <p:cNvSpPr txBox="1"/>
          <p:nvPr/>
        </p:nvSpPr>
        <p:spPr>
          <a:xfrm>
            <a:off x="5678327" y="4856764"/>
            <a:ext cx="2064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C1-C3: Control</a:t>
            </a:r>
          </a:p>
          <a:p>
            <a:pPr algn="ctr"/>
            <a:r>
              <a:rPr lang="en-US" sz="1400"/>
              <a:t>A1-A3: ALA Treatment</a:t>
            </a:r>
          </a:p>
        </p:txBody>
      </p:sp>
    </p:spTree>
    <p:extLst>
      <p:ext uri="{BB962C8B-B14F-4D97-AF65-F5344CB8AC3E}">
        <p14:creationId xmlns:p14="http://schemas.microsoft.com/office/powerpoint/2010/main" val="69278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AFF9C6-D53C-1E0A-D2D2-BBDF8A7A7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80" y="262487"/>
            <a:ext cx="11306720" cy="1427585"/>
          </a:xfrm>
        </p:spPr>
        <p:txBody>
          <a:bodyPr/>
          <a:lstStyle/>
          <a:p>
            <a:pPr algn="ctr"/>
            <a:r>
              <a:rPr lang="en-US"/>
              <a:t>Culture Exchange: Food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22EAF-9D1C-46E8-556E-B034B2452FA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BD112E-0964-CB19-776C-EE9010184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61" y="1905456"/>
            <a:ext cx="5417045" cy="304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chta - Wikipedia">
            <a:extLst>
              <a:ext uri="{FF2B5EF4-FFF2-40B4-BE49-F238E27FC236}">
                <a16:creationId xmlns:a16="http://schemas.microsoft.com/office/drawing/2014/main" id="{22FA32FF-2330-6A8D-7FAA-EF05403CB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621" y="1518278"/>
            <a:ext cx="3709099" cy="38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CE37AA-D146-6D3B-4B1A-A95D78132CA6}"/>
              </a:ext>
            </a:extLst>
          </p:cNvPr>
          <p:cNvSpPr txBox="1"/>
          <p:nvPr/>
        </p:nvSpPr>
        <p:spPr>
          <a:xfrm>
            <a:off x="1606041" y="5034936"/>
            <a:ext cx="455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India: Telangana </a:t>
            </a:r>
            <a:r>
              <a:rPr lang="en-US" b="1" err="1"/>
              <a:t>Bagara</a:t>
            </a:r>
            <a:r>
              <a:rPr lang="en-US" b="1"/>
              <a:t> Rice with Chicken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D1FCE-9CE5-2E7D-DED2-C51B243FCD5F}"/>
              </a:ext>
            </a:extLst>
          </p:cNvPr>
          <p:cNvSpPr txBox="1"/>
          <p:nvPr/>
        </p:nvSpPr>
        <p:spPr>
          <a:xfrm>
            <a:off x="8616708" y="5404268"/>
            <a:ext cx="167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Algeria: Rishta</a:t>
            </a:r>
          </a:p>
        </p:txBody>
      </p:sp>
    </p:spTree>
    <p:extLst>
      <p:ext uri="{BB962C8B-B14F-4D97-AF65-F5344CB8AC3E}">
        <p14:creationId xmlns:p14="http://schemas.microsoft.com/office/powerpoint/2010/main" val="956476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F081-8784-063D-BAC3-ACBAB90FB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534F7-2CDC-46B9-7719-31A363058B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13266" y="1668645"/>
            <a:ext cx="4609399" cy="4119463"/>
          </a:xfrm>
        </p:spPr>
        <p:txBody>
          <a:bodyPr/>
          <a:lstStyle/>
          <a:p>
            <a:r>
              <a:rPr lang="en-US" sz="2400" b="1"/>
              <a:t>ISCORE</a:t>
            </a:r>
          </a:p>
          <a:p>
            <a:r>
              <a:rPr lang="en-US"/>
              <a:t>Liz Evans</a:t>
            </a:r>
          </a:p>
          <a:p>
            <a:r>
              <a:rPr lang="en-US"/>
              <a:t>Dr. Cristina </a:t>
            </a:r>
            <a:r>
              <a:rPr lang="en-US" err="1"/>
              <a:t>Cenciarelli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71D38-F715-F03A-F99A-6E3E132EEE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667DBA-9985-8FA5-F956-89F8F5F595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1668645"/>
            <a:ext cx="5075526" cy="4119463"/>
          </a:xfrm>
        </p:spPr>
        <p:txBody>
          <a:bodyPr>
            <a:normAutofit/>
          </a:bodyPr>
          <a:lstStyle/>
          <a:p>
            <a:r>
              <a:rPr lang="en-US" sz="2400" b="1"/>
              <a:t>Cheryl Ackert-Bicknell’s Lab</a:t>
            </a:r>
          </a:p>
          <a:p>
            <a:r>
              <a:rPr lang="en-US"/>
              <a:t>Professor Dr. Cheryl L. Ackert-Bicknell, PhD</a:t>
            </a:r>
          </a:p>
          <a:p>
            <a:r>
              <a:rPr lang="en-US"/>
              <a:t>Dr. Reed A. Ayers, PhD</a:t>
            </a:r>
          </a:p>
          <a:p>
            <a:r>
              <a:rPr lang="en-US"/>
              <a:t>Dr. Rajashekar </a:t>
            </a:r>
            <a:r>
              <a:rPr lang="en-US" err="1"/>
              <a:t>Donaka</a:t>
            </a:r>
            <a:r>
              <a:rPr lang="en-US"/>
              <a:t>, PhD </a:t>
            </a:r>
          </a:p>
          <a:p>
            <a:r>
              <a:rPr lang="en-US"/>
              <a:t>Dr. Eric Marty, MD</a:t>
            </a:r>
          </a:p>
          <a:p>
            <a:r>
              <a:rPr lang="en-US"/>
              <a:t>Gabrielle N. Dudek, BS</a:t>
            </a:r>
          </a:p>
          <a:p>
            <a:r>
              <a:rPr lang="en-US"/>
              <a:t>Ella </a:t>
            </a:r>
            <a:r>
              <a:rPr lang="en-US" err="1"/>
              <a:t>Yichi</a:t>
            </a:r>
            <a:r>
              <a:rPr lang="en-US"/>
              <a:t> Chen, BS</a:t>
            </a:r>
          </a:p>
        </p:txBody>
      </p:sp>
      <p:pic>
        <p:nvPicPr>
          <p:cNvPr id="6" name="Picture 5" descr="A group of people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5308062E-22AF-8CC5-FF0C-8641BF203F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1" t="21607" r="2397"/>
          <a:stretch>
            <a:fillRect/>
          </a:stretch>
        </p:blipFill>
        <p:spPr>
          <a:xfrm>
            <a:off x="5171961" y="3397545"/>
            <a:ext cx="4998469" cy="30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104AD-EF6F-F03D-701C-ABA15311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68AF-1CDB-49F4-1DA5-5DDDC1CC8C3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50152" y="1774046"/>
            <a:ext cx="10066933" cy="4454139"/>
          </a:xfrm>
        </p:spPr>
        <p:txBody>
          <a:bodyPr>
            <a:normAutofit fontScale="85000" lnSpcReduction="10000"/>
          </a:bodyPr>
          <a:lstStyle/>
          <a:p>
            <a:pPr marL="0" indent="-457200">
              <a:buNone/>
            </a:pPr>
            <a:r>
              <a:rPr lang="en-US" i="1"/>
              <a:t>Anatomy and physiology I</a:t>
            </a:r>
            <a:r>
              <a:rPr lang="en-US"/>
              <a:t>. Bone Formation and Development | Anatomy and Physiology I. (n.d.). </a:t>
            </a:r>
            <a:r>
              <a:rPr lang="en-US">
                <a:hlinkClick r:id="rId2"/>
              </a:rPr>
              <a:t>https://courses.lumenlearning.com/suny-ap1/chapter/bone-formation-and-development/</a:t>
            </a:r>
            <a:r>
              <a:rPr lang="en-US"/>
              <a:t>.</a:t>
            </a:r>
          </a:p>
          <a:p>
            <a:pPr marL="0" indent="-457200">
              <a:buNone/>
            </a:pPr>
            <a:r>
              <a:rPr lang="en-US"/>
              <a:t>Bone Remodeling | Bone Growth, bone resorption, Bone Formation | Britannica. (n.d.). </a:t>
            </a:r>
            <a:r>
              <a:rPr lang="en-US">
                <a:hlinkClick r:id="rId3"/>
              </a:rPr>
              <a:t>https://www.britannica.com/science/bone-remodeling</a:t>
            </a:r>
            <a:r>
              <a:rPr lang="en-US"/>
              <a:t>.  </a:t>
            </a:r>
          </a:p>
          <a:p>
            <a:pPr marL="0" indent="-457200">
              <a:buNone/>
            </a:pPr>
            <a:r>
              <a:rPr lang="en-US"/>
              <a:t>Differentiation of primary human osteoblasts. (n.d.). </a:t>
            </a:r>
            <a:r>
              <a:rPr lang="en-US">
                <a:hlinkClick r:id="rId4"/>
              </a:rPr>
              <a:t>https://www.sigmaaldrich.com/US/en/technical-documents/technical-article/cell-culture-and-cell-culture-analysis/mammalian-cell-culture/osteoblast-differentiation</a:t>
            </a:r>
            <a:r>
              <a:rPr lang="en-US"/>
              <a:t>.  </a:t>
            </a:r>
          </a:p>
          <a:p>
            <a:pPr marL="0" indent="-457200">
              <a:buNone/>
            </a:pPr>
            <a:r>
              <a:rPr lang="en-US"/>
              <a:t>Dr. Harris, S. A., Enger, R. J., Riggs, L. B., &amp; </a:t>
            </a:r>
            <a:r>
              <a:rPr lang="en-US" err="1"/>
              <a:t>Spelsberg</a:t>
            </a:r>
            <a:r>
              <a:rPr lang="en-US"/>
              <a:t>, T. C. (1995). Development and characterization of a conditionally immortalized human fetal osteoblastic cell line. </a:t>
            </a:r>
            <a:r>
              <a:rPr lang="en-US" i="1"/>
              <a:t>Journal of Bone and Mineral Research</a:t>
            </a:r>
            <a:r>
              <a:rPr lang="en-US"/>
              <a:t>, </a:t>
            </a:r>
            <a:r>
              <a:rPr lang="en-US" i="1"/>
              <a:t>10</a:t>
            </a:r>
            <a:r>
              <a:rPr lang="en-US"/>
              <a:t>(2), 178–186. </a:t>
            </a:r>
            <a:r>
              <a:rPr lang="en-US">
                <a:hlinkClick r:id="rId5"/>
              </a:rPr>
              <a:t>https://doi.org/10.1002/jbmr.5650100203</a:t>
            </a:r>
            <a:r>
              <a:rPr lang="en-US"/>
              <a:t>.  </a:t>
            </a:r>
          </a:p>
          <a:p>
            <a:pPr marL="0" indent="-457200">
              <a:buNone/>
            </a:pPr>
            <a:r>
              <a:rPr lang="en-US"/>
              <a:t>Harris K, Zagar CA, Lawrence KV. Osteoporosis: Common Questions and Answers. Am Fam Physician. 2023 Mar;107(3):238-246. PMID: 36920813.</a:t>
            </a:r>
          </a:p>
          <a:p>
            <a:pPr marL="0" indent="-457200">
              <a:buNone/>
            </a:pPr>
            <a:r>
              <a:rPr lang="en-US"/>
              <a:t>Komori, T. (2024). Regulation of skeletal development and maintenance by runx2 and SP7. </a:t>
            </a:r>
            <a:r>
              <a:rPr lang="en-US" i="1"/>
              <a:t>International Journal of Molecular Sciences</a:t>
            </a:r>
            <a:r>
              <a:rPr lang="en-US"/>
              <a:t>, </a:t>
            </a:r>
            <a:r>
              <a:rPr lang="en-US" i="1"/>
              <a:t>25</a:t>
            </a:r>
            <a:r>
              <a:rPr lang="en-US"/>
              <a:t>(18), 10102. </a:t>
            </a:r>
            <a:r>
              <a:rPr lang="en-US">
                <a:hlinkClick r:id="rId6"/>
              </a:rPr>
              <a:t>https://doi.org/10.3390/ijms251810102</a:t>
            </a:r>
            <a:r>
              <a:rPr lang="en-US"/>
              <a:t>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304BC-D1E5-B588-8CD6-42B6369C3B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8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3522B-55DD-43DE-C283-BC2BD133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1" y="4744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/>
              <a:t>Bone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236BB7-F137-0D52-0906-44A530610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1355463"/>
            <a:ext cx="5622756" cy="2517289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Bone makes up 15% of the human body weight</a:t>
            </a:r>
          </a:p>
          <a:p>
            <a:pPr>
              <a:lnSpc>
                <a:spcPts val="1000"/>
              </a:lnSpc>
            </a:pPr>
            <a:r>
              <a:rPr lang="en-US" b="1"/>
              <a:t>Functions</a:t>
            </a:r>
            <a:r>
              <a:rPr lang="en-US"/>
              <a:t>:</a:t>
            </a:r>
          </a:p>
          <a:p>
            <a:pPr marL="342900" indent="-342900">
              <a:lnSpc>
                <a:spcPts val="1000"/>
              </a:lnSpc>
              <a:buFontTx/>
              <a:buChar char="-"/>
            </a:pPr>
            <a:r>
              <a:rPr lang="en-US"/>
              <a:t>Structure</a:t>
            </a:r>
          </a:p>
          <a:p>
            <a:pPr marL="342900" indent="-342900">
              <a:lnSpc>
                <a:spcPts val="1000"/>
              </a:lnSpc>
              <a:buFontTx/>
              <a:buChar char="-"/>
            </a:pPr>
            <a:r>
              <a:rPr lang="en-US"/>
              <a:t>Support</a:t>
            </a:r>
          </a:p>
          <a:p>
            <a:pPr marL="342900" indent="-342900">
              <a:lnSpc>
                <a:spcPts val="1000"/>
              </a:lnSpc>
              <a:buFontTx/>
              <a:buChar char="-"/>
            </a:pPr>
            <a:r>
              <a:rPr lang="en-US"/>
              <a:t>Movement</a:t>
            </a:r>
          </a:p>
          <a:p>
            <a:pPr marL="342900" indent="-342900">
              <a:lnSpc>
                <a:spcPts val="1000"/>
              </a:lnSpc>
              <a:buFontTx/>
              <a:buChar char="-"/>
            </a:pPr>
            <a:r>
              <a:rPr lang="en-US"/>
              <a:t>Blood, Hormone, Calcium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DF41-DF35-8146-EA8D-0BF348EE10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68811" y="4041691"/>
            <a:ext cx="10219859" cy="2374055"/>
          </a:xfrm>
        </p:spPr>
        <p:txBody>
          <a:bodyPr>
            <a:normAutofit/>
          </a:bodyPr>
          <a:lstStyle/>
          <a:p>
            <a:pPr marL="0" indent="0">
              <a:lnSpc>
                <a:spcPts val="1000"/>
              </a:lnSpc>
              <a:buNone/>
            </a:pPr>
            <a:r>
              <a:rPr lang="en-US" b="1"/>
              <a:t>	Cell Types:</a:t>
            </a:r>
          </a:p>
          <a:p>
            <a:pPr lvl="3" indent="0">
              <a:lnSpc>
                <a:spcPts val="1000"/>
              </a:lnSpc>
              <a:buNone/>
            </a:pPr>
            <a:r>
              <a:rPr lang="en-US"/>
              <a:t>- Osteoblasts</a:t>
            </a:r>
          </a:p>
          <a:p>
            <a:pPr lvl="3" indent="0">
              <a:lnSpc>
                <a:spcPts val="1000"/>
              </a:lnSpc>
              <a:buNone/>
            </a:pPr>
            <a:r>
              <a:rPr lang="en-US"/>
              <a:t>- Osteoclasts</a:t>
            </a:r>
          </a:p>
          <a:p>
            <a:pPr lvl="3" indent="0">
              <a:lnSpc>
                <a:spcPts val="1000"/>
              </a:lnSpc>
              <a:buNone/>
            </a:pPr>
            <a:r>
              <a:rPr lang="en-US"/>
              <a:t>- Osteocytes</a:t>
            </a:r>
          </a:p>
          <a:p>
            <a:pPr marL="0" indent="0">
              <a:buNone/>
            </a:pPr>
            <a:r>
              <a:rPr lang="en-US"/>
              <a:t>Homeostasis between the osteoblasts and osteoclasts is essential for bone 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96BD6-AC65-0663-05B1-23679CD9247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1026" name="Picture 2" descr="Bone remodeling | bone growth, bone resorption, bone formation | Britannica">
            <a:extLst>
              <a:ext uri="{FF2B5EF4-FFF2-40B4-BE49-F238E27FC236}">
                <a16:creationId xmlns:a16="http://schemas.microsoft.com/office/drawing/2014/main" id="{795B99B2-8FCD-B30C-A711-3854750F4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293" y="1753415"/>
            <a:ext cx="5683684" cy="379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73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16804-64AD-8B54-0D82-C78B1CB9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153" y="0"/>
            <a:ext cx="9150675" cy="1427585"/>
          </a:xfrm>
        </p:spPr>
        <p:txBody>
          <a:bodyPr/>
          <a:lstStyle/>
          <a:p>
            <a:r>
              <a:rPr lang="en-US"/>
              <a:t>Osteoblasts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81F0A-A1E9-939C-6B31-FDB2AEDC256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602889" y="1427586"/>
            <a:ext cx="4234385" cy="4800600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They have a mesenchymal stem cell lineage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They build new bone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They make matrix that becomes mineralized</a:t>
            </a:r>
          </a:p>
          <a:p>
            <a:endParaRPr lang="en-US"/>
          </a:p>
          <a:p>
            <a:pPr marL="0" indent="0">
              <a:buNone/>
            </a:pPr>
            <a:r>
              <a:rPr lang="en-US" sz="2400">
                <a:latin typeface="Univers Condensed"/>
              </a:rPr>
              <a:t>	</a:t>
            </a:r>
            <a:r>
              <a:rPr lang="en-US" sz="2400" b="1"/>
              <a:t>Process</a:t>
            </a:r>
            <a:r>
              <a:rPr lang="en-US" sz="2400"/>
              <a:t>: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2400"/>
              <a:t>Proliferation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2400"/>
              <a:t>Maturation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2400"/>
              <a:t>Mineralization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DDEDC-99BA-57DE-015A-D5C9B59DA1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2" descr="Bone metabolism – an underappreciated player | npj Metabolic Health and  Disease">
            <a:extLst>
              <a:ext uri="{FF2B5EF4-FFF2-40B4-BE49-F238E27FC236}">
                <a16:creationId xmlns:a16="http://schemas.microsoft.com/office/drawing/2014/main" id="{5CEBAD98-F40B-02EF-9AED-D61DAA074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8603" y="1874581"/>
            <a:ext cx="6406908" cy="355583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21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FA5D2-8661-BF8E-7AB0-AEB9CA20D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119" y="0"/>
            <a:ext cx="9808773" cy="1427585"/>
          </a:xfrm>
        </p:spPr>
        <p:txBody>
          <a:bodyPr/>
          <a:lstStyle/>
          <a:p>
            <a:r>
              <a:rPr lang="en-US"/>
              <a:t>Osteoporosis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85AD0-5015-2F74-5309-70BD5CD82B1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68813" y="1317812"/>
            <a:ext cx="8788603" cy="3566470"/>
          </a:xfrm>
        </p:spPr>
        <p:txBody>
          <a:bodyPr>
            <a:normAutofit fontScale="62500" lnSpcReduction="20000"/>
          </a:bodyPr>
          <a:lstStyle/>
          <a:p>
            <a:r>
              <a:rPr lang="en-US" sz="3400"/>
              <a:t>Most common bone disease that leads to weak and brittle bones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/>
              <a:t>Affects 10.2% of adult 50 and over in the US, with 13.6% increase by 2030 (Harris 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400"/>
          </a:p>
          <a:p>
            <a:r>
              <a:rPr lang="en-US" sz="3400"/>
              <a:t>Risk Factors:</a:t>
            </a:r>
          </a:p>
          <a:p>
            <a:r>
              <a:rPr lang="en-US" sz="3400"/>
              <a:t>	- Age</a:t>
            </a:r>
          </a:p>
          <a:p>
            <a:r>
              <a:rPr lang="en-US" sz="3400"/>
              <a:t>	- Genetics (80%)</a:t>
            </a:r>
          </a:p>
          <a:p>
            <a:r>
              <a:rPr lang="en-US" sz="3400"/>
              <a:t>	- Diet (15%)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4F944-5B8D-27BA-72AE-7828609DCE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A skeleton holding a rose in his mouth&#10;&#10;AI-generated content may be incorrect.">
            <a:extLst>
              <a:ext uri="{FF2B5EF4-FFF2-40B4-BE49-F238E27FC236}">
                <a16:creationId xmlns:a16="http://schemas.microsoft.com/office/drawing/2014/main" id="{05858B65-E95D-F05F-CDFA-B95BF3D12C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>
          <a:xfrm>
            <a:off x="8324993" y="2202384"/>
            <a:ext cx="2992052" cy="43006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EC9C8-8949-4653-83C6-EC934B22A929}"/>
              </a:ext>
            </a:extLst>
          </p:cNvPr>
          <p:cNvSpPr txBox="1"/>
          <p:nvPr/>
        </p:nvSpPr>
        <p:spPr>
          <a:xfrm>
            <a:off x="1468813" y="4615031"/>
            <a:ext cx="68561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/>
              <a:t>Understanding these bone diseases and underlying mechanisms allows us to promote bone growth</a:t>
            </a:r>
          </a:p>
        </p:txBody>
      </p:sp>
    </p:spTree>
    <p:extLst>
      <p:ext uri="{BB962C8B-B14F-4D97-AF65-F5344CB8AC3E}">
        <p14:creationId xmlns:p14="http://schemas.microsoft.com/office/powerpoint/2010/main" val="95722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112F9-6823-866E-BCD8-9780F9D0F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153" y="133936"/>
            <a:ext cx="9150675" cy="1427585"/>
          </a:xfrm>
        </p:spPr>
        <p:txBody>
          <a:bodyPr anchor="ctr">
            <a:normAutofit/>
          </a:bodyPr>
          <a:lstStyle/>
          <a:p>
            <a:r>
              <a:rPr lang="en-US"/>
              <a:t>Goal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3A004C-2C18-2E35-0372-CD71EA11DD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63999" y="1542760"/>
            <a:ext cx="8264002" cy="618148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/>
              <a:t>To study the role of Omega 3 fatty acids on the osteoblast differentiation using a Human Fetal Osteoblast Cell (</a:t>
            </a:r>
            <a:r>
              <a:rPr lang="en-US" err="1"/>
              <a:t>hFOB</a:t>
            </a:r>
            <a:r>
              <a:rPr lang="en-US"/>
              <a:t>; immortalized cell line established in the 1970s)</a:t>
            </a:r>
          </a:p>
          <a:p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8A92FB-3176-D059-653B-1510F6481F7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DC59F5-795E-FA1F-F5B9-7910632C8D0F}"/>
              </a:ext>
            </a:extLst>
          </p:cNvPr>
          <p:cNvGrpSpPr/>
          <p:nvPr/>
        </p:nvGrpSpPr>
        <p:grpSpPr>
          <a:xfrm>
            <a:off x="6440407" y="2404230"/>
            <a:ext cx="3936093" cy="3564705"/>
            <a:chOff x="6440407" y="2404230"/>
            <a:chExt cx="3936093" cy="356470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4963D1-0122-4D1F-5DF4-E2C255E17965}"/>
                </a:ext>
              </a:extLst>
            </p:cNvPr>
            <p:cNvGrpSpPr/>
            <p:nvPr/>
          </p:nvGrpSpPr>
          <p:grpSpPr>
            <a:xfrm>
              <a:off x="6440407" y="3773742"/>
              <a:ext cx="3936093" cy="2195193"/>
              <a:chOff x="6440407" y="3773742"/>
              <a:chExt cx="3936093" cy="219519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67799E2-29BF-0800-15C5-195A5D22F4BE}"/>
                  </a:ext>
                </a:extLst>
              </p:cNvPr>
              <p:cNvSpPr/>
              <p:nvPr/>
            </p:nvSpPr>
            <p:spPr>
              <a:xfrm>
                <a:off x="6440407" y="3773742"/>
                <a:ext cx="3936093" cy="590414"/>
              </a:xfrm>
              <a:custGeom>
                <a:avLst/>
                <a:gdLst>
                  <a:gd name="csX0" fmla="*/ 0 w 3936093"/>
                  <a:gd name="csY0" fmla="*/ 0 h 590414"/>
                  <a:gd name="csX1" fmla="*/ 3936093 w 3936093"/>
                  <a:gd name="csY1" fmla="*/ 0 h 590414"/>
                  <a:gd name="csX2" fmla="*/ 3936093 w 3936093"/>
                  <a:gd name="csY2" fmla="*/ 590414 h 590414"/>
                  <a:gd name="csX3" fmla="*/ 0 w 3936093"/>
                  <a:gd name="csY3" fmla="*/ 590414 h 590414"/>
                  <a:gd name="csX4" fmla="*/ 0 w 3936093"/>
                  <a:gd name="csY4" fmla="*/ 0 h 5904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936093" h="590414">
                    <a:moveTo>
                      <a:pt x="0" y="0"/>
                    </a:moveTo>
                    <a:lnTo>
                      <a:pt x="3936093" y="0"/>
                    </a:lnTo>
                    <a:lnTo>
                      <a:pt x="3936093" y="590414"/>
                    </a:lnTo>
                    <a:lnTo>
                      <a:pt x="0" y="59041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ctr" defTabSz="11557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  <a:defRPr b="1"/>
                </a:pPr>
                <a:r>
                  <a:rPr lang="en-US" sz="2600" kern="1200"/>
                  <a:t>RUNX2 and SP7</a:t>
                </a: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EEF91EA-2415-D2BC-ED67-034E8EFFFCB2}"/>
                  </a:ext>
                </a:extLst>
              </p:cNvPr>
              <p:cNvSpPr/>
              <p:nvPr/>
            </p:nvSpPr>
            <p:spPr>
              <a:xfrm>
                <a:off x="6440407" y="4438824"/>
                <a:ext cx="3936093" cy="1530111"/>
              </a:xfrm>
              <a:custGeom>
                <a:avLst/>
                <a:gdLst>
                  <a:gd name="csX0" fmla="*/ 0 w 3936093"/>
                  <a:gd name="csY0" fmla="*/ 0 h 1530111"/>
                  <a:gd name="csX1" fmla="*/ 3936093 w 3936093"/>
                  <a:gd name="csY1" fmla="*/ 0 h 1530111"/>
                  <a:gd name="csX2" fmla="*/ 3936093 w 3936093"/>
                  <a:gd name="csY2" fmla="*/ 1530111 h 1530111"/>
                  <a:gd name="csX3" fmla="*/ 0 w 3936093"/>
                  <a:gd name="csY3" fmla="*/ 1530111 h 1530111"/>
                  <a:gd name="csX4" fmla="*/ 0 w 3936093"/>
                  <a:gd name="csY4" fmla="*/ 0 h 15301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936093" h="1530111">
                    <a:moveTo>
                      <a:pt x="0" y="0"/>
                    </a:moveTo>
                    <a:lnTo>
                      <a:pt x="3936093" y="0"/>
                    </a:lnTo>
                    <a:lnTo>
                      <a:pt x="3936093" y="1530111"/>
                    </a:lnTo>
                    <a:lnTo>
                      <a:pt x="0" y="153011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ctr" defTabSz="7556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700" kern="1200"/>
                  <a:t>Transcription factors important for bone development</a:t>
                </a:r>
              </a:p>
              <a:p>
                <a:pPr marL="0" lvl="0" indent="0" algn="ctr" defTabSz="7556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700" kern="1200"/>
                  <a:t>RUNX2: Initiates osteoblast differentiation</a:t>
                </a:r>
              </a:p>
              <a:p>
                <a:pPr marL="0" lvl="0" indent="0" algn="ctr" defTabSz="7556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700" kern="1200"/>
                  <a:t>SP7: Ensures maturation of osteoblasts</a:t>
                </a:r>
              </a:p>
            </p:txBody>
          </p:sp>
        </p:grpSp>
        <p:pic>
          <p:nvPicPr>
            <p:cNvPr id="16" name="Graphic 15" descr="DNA with solid fill">
              <a:extLst>
                <a:ext uri="{FF2B5EF4-FFF2-40B4-BE49-F238E27FC236}">
                  <a16:creationId xmlns:a16="http://schemas.microsoft.com/office/drawing/2014/main" id="{D98290A9-845C-2B2C-265C-2D721FBB3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03964" y="2404230"/>
              <a:ext cx="1208977" cy="120897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397127-4EF6-E77D-DB33-F6C9722262E8}"/>
              </a:ext>
            </a:extLst>
          </p:cNvPr>
          <p:cNvGrpSpPr/>
          <p:nvPr/>
        </p:nvGrpSpPr>
        <p:grpSpPr>
          <a:xfrm>
            <a:off x="1815497" y="2223533"/>
            <a:ext cx="3936093" cy="3745402"/>
            <a:chOff x="1815497" y="2223533"/>
            <a:chExt cx="3936093" cy="374540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844B471-D94B-25B0-EFBE-4CA1E5682E57}"/>
                </a:ext>
              </a:extLst>
            </p:cNvPr>
            <p:cNvGrpSpPr/>
            <p:nvPr/>
          </p:nvGrpSpPr>
          <p:grpSpPr>
            <a:xfrm>
              <a:off x="1815497" y="3773742"/>
              <a:ext cx="3936093" cy="2195193"/>
              <a:chOff x="1815497" y="3773742"/>
              <a:chExt cx="3936093" cy="219519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A5050BEE-1FED-331E-CE5A-5E48D6ABCC0D}"/>
                  </a:ext>
                </a:extLst>
              </p:cNvPr>
              <p:cNvSpPr/>
              <p:nvPr/>
            </p:nvSpPr>
            <p:spPr>
              <a:xfrm>
                <a:off x="1815497" y="3773742"/>
                <a:ext cx="3936093" cy="590414"/>
              </a:xfrm>
              <a:custGeom>
                <a:avLst/>
                <a:gdLst>
                  <a:gd name="csX0" fmla="*/ 0 w 3936093"/>
                  <a:gd name="csY0" fmla="*/ 0 h 590414"/>
                  <a:gd name="csX1" fmla="*/ 3936093 w 3936093"/>
                  <a:gd name="csY1" fmla="*/ 0 h 590414"/>
                  <a:gd name="csX2" fmla="*/ 3936093 w 3936093"/>
                  <a:gd name="csY2" fmla="*/ 590414 h 590414"/>
                  <a:gd name="csX3" fmla="*/ 0 w 3936093"/>
                  <a:gd name="csY3" fmla="*/ 590414 h 590414"/>
                  <a:gd name="csX4" fmla="*/ 0 w 3936093"/>
                  <a:gd name="csY4" fmla="*/ 0 h 5904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936093" h="590414">
                    <a:moveTo>
                      <a:pt x="0" y="0"/>
                    </a:moveTo>
                    <a:lnTo>
                      <a:pt x="3936093" y="0"/>
                    </a:lnTo>
                    <a:lnTo>
                      <a:pt x="3936093" y="590414"/>
                    </a:lnTo>
                    <a:lnTo>
                      <a:pt x="0" y="59041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ctr" defTabSz="11557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  <a:defRPr b="1"/>
                </a:pPr>
                <a:r>
                  <a:rPr lang="en-US" sz="2600" kern="1200"/>
                  <a:t>Alpha Linolenic Acid (ALA)</a:t>
                </a: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EAB236C-7048-AFB6-01B4-FF8063E47F85}"/>
                  </a:ext>
                </a:extLst>
              </p:cNvPr>
              <p:cNvSpPr/>
              <p:nvPr/>
            </p:nvSpPr>
            <p:spPr>
              <a:xfrm>
                <a:off x="1815497" y="4438824"/>
                <a:ext cx="3936093" cy="1530111"/>
              </a:xfrm>
              <a:custGeom>
                <a:avLst/>
                <a:gdLst>
                  <a:gd name="csX0" fmla="*/ 0 w 3936093"/>
                  <a:gd name="csY0" fmla="*/ 0 h 1530111"/>
                  <a:gd name="csX1" fmla="*/ 3936093 w 3936093"/>
                  <a:gd name="csY1" fmla="*/ 0 h 1530111"/>
                  <a:gd name="csX2" fmla="*/ 3936093 w 3936093"/>
                  <a:gd name="csY2" fmla="*/ 1530111 h 1530111"/>
                  <a:gd name="csX3" fmla="*/ 0 w 3936093"/>
                  <a:gd name="csY3" fmla="*/ 1530111 h 1530111"/>
                  <a:gd name="csX4" fmla="*/ 0 w 3936093"/>
                  <a:gd name="csY4" fmla="*/ 0 h 15301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936093" h="1530111">
                    <a:moveTo>
                      <a:pt x="0" y="0"/>
                    </a:moveTo>
                    <a:lnTo>
                      <a:pt x="3936093" y="0"/>
                    </a:lnTo>
                    <a:lnTo>
                      <a:pt x="3936093" y="1530111"/>
                    </a:lnTo>
                    <a:lnTo>
                      <a:pt x="0" y="153011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algn="ctr" defTabSz="75565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700"/>
                  <a:t>An essential and required dietary nutrient that</a:t>
                </a:r>
                <a:r>
                  <a:rPr lang="en-US" sz="1700" kern="1200"/>
                  <a:t> the body can’t synthesize</a:t>
                </a:r>
              </a:p>
              <a:p>
                <a:pPr marL="0" lvl="0" indent="0" algn="ctr" defTabSz="7556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700" kern="1200"/>
                  <a:t>Reduces inflammation, inhibits bone resorption</a:t>
                </a:r>
              </a:p>
            </p:txBody>
          </p:sp>
        </p:grpSp>
        <p:pic>
          <p:nvPicPr>
            <p:cNvPr id="28" name="Graphic 27" descr="Seeds with solid fill">
              <a:extLst>
                <a:ext uri="{FF2B5EF4-FFF2-40B4-BE49-F238E27FC236}">
                  <a16:creationId xmlns:a16="http://schemas.microsoft.com/office/drawing/2014/main" id="{C1BC160C-3417-59FD-9DFF-2EF53637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08438" y="2223533"/>
              <a:ext cx="1550209" cy="1550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195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1C91-43FF-020C-02B8-F89536672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942" y="210267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/>
              <a:t>Procedure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3D67AB-29FD-70D3-0C79-B0F69987055E}"/>
              </a:ext>
            </a:extLst>
          </p:cNvPr>
          <p:cNvGrpSpPr/>
          <p:nvPr/>
        </p:nvGrpSpPr>
        <p:grpSpPr>
          <a:xfrm>
            <a:off x="2744825" y="1639832"/>
            <a:ext cx="7146345" cy="1183609"/>
            <a:chOff x="2744825" y="1639832"/>
            <a:chExt cx="7146345" cy="118360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2D76E69-D7E0-6A49-C155-B27E65A796DF}"/>
                </a:ext>
              </a:extLst>
            </p:cNvPr>
            <p:cNvSpPr/>
            <p:nvPr/>
          </p:nvSpPr>
          <p:spPr>
            <a:xfrm>
              <a:off x="2744825" y="1639832"/>
              <a:ext cx="2959023" cy="1183609"/>
            </a:xfrm>
            <a:custGeom>
              <a:avLst/>
              <a:gdLst>
                <a:gd name="csX0" fmla="*/ 0 w 2959023"/>
                <a:gd name="csY0" fmla="*/ 0 h 1183609"/>
                <a:gd name="csX1" fmla="*/ 2367219 w 2959023"/>
                <a:gd name="csY1" fmla="*/ 0 h 1183609"/>
                <a:gd name="csX2" fmla="*/ 2959023 w 2959023"/>
                <a:gd name="csY2" fmla="*/ 591805 h 1183609"/>
                <a:gd name="csX3" fmla="*/ 2367219 w 2959023"/>
                <a:gd name="csY3" fmla="*/ 1183609 h 1183609"/>
                <a:gd name="csX4" fmla="*/ 0 w 2959023"/>
                <a:gd name="csY4" fmla="*/ 1183609 h 1183609"/>
                <a:gd name="csX5" fmla="*/ 591805 w 2959023"/>
                <a:gd name="csY5" fmla="*/ 591805 h 1183609"/>
                <a:gd name="csX6" fmla="*/ 0 w 2959023"/>
                <a:gd name="csY6" fmla="*/ 0 h 11836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959023" h="1183609">
                  <a:moveTo>
                    <a:pt x="0" y="0"/>
                  </a:moveTo>
                  <a:lnTo>
                    <a:pt x="2367219" y="0"/>
                  </a:lnTo>
                  <a:lnTo>
                    <a:pt x="2959023" y="591805"/>
                  </a:lnTo>
                  <a:lnTo>
                    <a:pt x="2367219" y="1183609"/>
                  </a:lnTo>
                  <a:lnTo>
                    <a:pt x="0" y="1183609"/>
                  </a:lnTo>
                  <a:lnTo>
                    <a:pt x="591805" y="5918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8475" tIns="13335" rIns="591804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/>
                <a:t>Seeded/grow for 24 hours 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D8D003A-B37C-5C08-1C1A-636804199504}"/>
                </a:ext>
              </a:extLst>
            </p:cNvPr>
            <p:cNvSpPr/>
            <p:nvPr/>
          </p:nvSpPr>
          <p:spPr>
            <a:xfrm>
              <a:off x="5319175" y="1740439"/>
              <a:ext cx="4571995" cy="982395"/>
            </a:xfrm>
            <a:custGeom>
              <a:avLst/>
              <a:gdLst>
                <a:gd name="csX0" fmla="*/ 0 w 4571995"/>
                <a:gd name="csY0" fmla="*/ 0 h 982395"/>
                <a:gd name="csX1" fmla="*/ 4080798 w 4571995"/>
                <a:gd name="csY1" fmla="*/ 0 h 982395"/>
                <a:gd name="csX2" fmla="*/ 4571995 w 4571995"/>
                <a:gd name="csY2" fmla="*/ 491198 h 982395"/>
                <a:gd name="csX3" fmla="*/ 4080798 w 4571995"/>
                <a:gd name="csY3" fmla="*/ 982395 h 982395"/>
                <a:gd name="csX4" fmla="*/ 0 w 4571995"/>
                <a:gd name="csY4" fmla="*/ 982395 h 982395"/>
                <a:gd name="csX5" fmla="*/ 491198 w 4571995"/>
                <a:gd name="csY5" fmla="*/ 491198 h 982395"/>
                <a:gd name="csX6" fmla="*/ 0 w 4571995"/>
                <a:gd name="csY6" fmla="*/ 0 h 9823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571995" h="982395">
                  <a:moveTo>
                    <a:pt x="0" y="0"/>
                  </a:moveTo>
                  <a:lnTo>
                    <a:pt x="4080798" y="0"/>
                  </a:lnTo>
                  <a:lnTo>
                    <a:pt x="4571995" y="491198"/>
                  </a:lnTo>
                  <a:lnTo>
                    <a:pt x="4080798" y="982395"/>
                  </a:lnTo>
                  <a:lnTo>
                    <a:pt x="0" y="982395"/>
                  </a:lnTo>
                  <a:lnTo>
                    <a:pt x="491198" y="4911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6598" tIns="12700" rIns="491197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Added CGM (growth media)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B21FAA-DC85-06B5-B672-B76943AADD81}"/>
              </a:ext>
            </a:extLst>
          </p:cNvPr>
          <p:cNvGrpSpPr/>
          <p:nvPr/>
        </p:nvGrpSpPr>
        <p:grpSpPr>
          <a:xfrm>
            <a:off x="2744825" y="2989147"/>
            <a:ext cx="7146345" cy="1183609"/>
            <a:chOff x="2744825" y="2989147"/>
            <a:chExt cx="7146345" cy="118360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B9414A4-9C82-0650-4045-EF8904B3B91F}"/>
                </a:ext>
              </a:extLst>
            </p:cNvPr>
            <p:cNvSpPr/>
            <p:nvPr/>
          </p:nvSpPr>
          <p:spPr>
            <a:xfrm>
              <a:off x="2744825" y="2989147"/>
              <a:ext cx="2959023" cy="1183609"/>
            </a:xfrm>
            <a:custGeom>
              <a:avLst/>
              <a:gdLst>
                <a:gd name="csX0" fmla="*/ 0 w 2959023"/>
                <a:gd name="csY0" fmla="*/ 0 h 1183609"/>
                <a:gd name="csX1" fmla="*/ 2367219 w 2959023"/>
                <a:gd name="csY1" fmla="*/ 0 h 1183609"/>
                <a:gd name="csX2" fmla="*/ 2959023 w 2959023"/>
                <a:gd name="csY2" fmla="*/ 591805 h 1183609"/>
                <a:gd name="csX3" fmla="*/ 2367219 w 2959023"/>
                <a:gd name="csY3" fmla="*/ 1183609 h 1183609"/>
                <a:gd name="csX4" fmla="*/ 0 w 2959023"/>
                <a:gd name="csY4" fmla="*/ 1183609 h 1183609"/>
                <a:gd name="csX5" fmla="*/ 591805 w 2959023"/>
                <a:gd name="csY5" fmla="*/ 591805 h 1183609"/>
                <a:gd name="csX6" fmla="*/ 0 w 2959023"/>
                <a:gd name="csY6" fmla="*/ 0 h 11836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959023" h="1183609">
                  <a:moveTo>
                    <a:pt x="0" y="0"/>
                  </a:moveTo>
                  <a:lnTo>
                    <a:pt x="2367219" y="0"/>
                  </a:lnTo>
                  <a:lnTo>
                    <a:pt x="2959023" y="591805"/>
                  </a:lnTo>
                  <a:lnTo>
                    <a:pt x="2367219" y="1183609"/>
                  </a:lnTo>
                  <a:lnTo>
                    <a:pt x="0" y="1183609"/>
                  </a:lnTo>
                  <a:lnTo>
                    <a:pt x="591805" y="5918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64725"/>
                <a:satOff val="15265"/>
                <a:lumOff val="-8137"/>
                <a:alphaOff val="0"/>
              </a:schemeClr>
            </a:fillRef>
            <a:effectRef idx="0">
              <a:schemeClr val="accent5">
                <a:hueOff val="-164725"/>
                <a:satOff val="15265"/>
                <a:lumOff val="-813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8475" tIns="13335" rIns="591804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/>
                <a:t>Differentiated for 10 days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11AC3F4-9FD1-5260-F1F3-67E669DB8E73}"/>
                </a:ext>
              </a:extLst>
            </p:cNvPr>
            <p:cNvSpPr/>
            <p:nvPr/>
          </p:nvSpPr>
          <p:spPr>
            <a:xfrm>
              <a:off x="5319175" y="3089754"/>
              <a:ext cx="4571995" cy="982395"/>
            </a:xfrm>
            <a:custGeom>
              <a:avLst/>
              <a:gdLst>
                <a:gd name="csX0" fmla="*/ 0 w 4571995"/>
                <a:gd name="csY0" fmla="*/ 0 h 982395"/>
                <a:gd name="csX1" fmla="*/ 4080798 w 4571995"/>
                <a:gd name="csY1" fmla="*/ 0 h 982395"/>
                <a:gd name="csX2" fmla="*/ 4571995 w 4571995"/>
                <a:gd name="csY2" fmla="*/ 491198 h 982395"/>
                <a:gd name="csX3" fmla="*/ 4080798 w 4571995"/>
                <a:gd name="csY3" fmla="*/ 982395 h 982395"/>
                <a:gd name="csX4" fmla="*/ 0 w 4571995"/>
                <a:gd name="csY4" fmla="*/ 982395 h 982395"/>
                <a:gd name="csX5" fmla="*/ 491198 w 4571995"/>
                <a:gd name="csY5" fmla="*/ 491198 h 982395"/>
                <a:gd name="csX6" fmla="*/ 0 w 4571995"/>
                <a:gd name="csY6" fmla="*/ 0 h 9823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571995" h="982395">
                  <a:moveTo>
                    <a:pt x="0" y="0"/>
                  </a:moveTo>
                  <a:lnTo>
                    <a:pt x="4080798" y="0"/>
                  </a:lnTo>
                  <a:lnTo>
                    <a:pt x="4571995" y="491198"/>
                  </a:lnTo>
                  <a:lnTo>
                    <a:pt x="4080798" y="982395"/>
                  </a:lnTo>
                  <a:lnTo>
                    <a:pt x="0" y="982395"/>
                  </a:lnTo>
                  <a:lnTo>
                    <a:pt x="491198" y="4911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263256"/>
                <a:satOff val="10650"/>
                <a:lumOff val="-1254"/>
                <a:alphaOff val="0"/>
              </a:schemeClr>
            </a:lnRef>
            <a:fillRef idx="1">
              <a:schemeClr val="accent5">
                <a:tint val="40000"/>
                <a:alpha val="90000"/>
                <a:hueOff val="-263256"/>
                <a:satOff val="10650"/>
                <a:lumOff val="-1254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263256"/>
                <a:satOff val="10650"/>
                <a:lumOff val="-125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6598" tIns="12700" rIns="491197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/>
                <a:t>Added Differentiated media every other day</a:t>
              </a:r>
              <a:r>
                <a:rPr lang="en-US" sz="2000"/>
                <a:t> (Control and ALA Treatment)</a:t>
              </a:r>
              <a:endParaRPr lang="en-US" sz="2000" kern="1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05E045-2449-F1B1-C192-42FC19D0C6FA}"/>
              </a:ext>
            </a:extLst>
          </p:cNvPr>
          <p:cNvGrpSpPr/>
          <p:nvPr/>
        </p:nvGrpSpPr>
        <p:grpSpPr>
          <a:xfrm>
            <a:off x="2744825" y="4338461"/>
            <a:ext cx="7146345" cy="1183609"/>
            <a:chOff x="2744825" y="4338461"/>
            <a:chExt cx="7146345" cy="118360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0A0D378-8811-0436-7AB2-F0B31FD91721}"/>
                </a:ext>
              </a:extLst>
            </p:cNvPr>
            <p:cNvSpPr/>
            <p:nvPr/>
          </p:nvSpPr>
          <p:spPr>
            <a:xfrm>
              <a:off x="2744825" y="4338461"/>
              <a:ext cx="2959023" cy="1183609"/>
            </a:xfrm>
            <a:custGeom>
              <a:avLst/>
              <a:gdLst>
                <a:gd name="csX0" fmla="*/ 0 w 2959023"/>
                <a:gd name="csY0" fmla="*/ 0 h 1183609"/>
                <a:gd name="csX1" fmla="*/ 2367219 w 2959023"/>
                <a:gd name="csY1" fmla="*/ 0 h 1183609"/>
                <a:gd name="csX2" fmla="*/ 2959023 w 2959023"/>
                <a:gd name="csY2" fmla="*/ 591805 h 1183609"/>
                <a:gd name="csX3" fmla="*/ 2367219 w 2959023"/>
                <a:gd name="csY3" fmla="*/ 1183609 h 1183609"/>
                <a:gd name="csX4" fmla="*/ 0 w 2959023"/>
                <a:gd name="csY4" fmla="*/ 1183609 h 1183609"/>
                <a:gd name="csX5" fmla="*/ 591805 w 2959023"/>
                <a:gd name="csY5" fmla="*/ 591805 h 1183609"/>
                <a:gd name="csX6" fmla="*/ 0 w 2959023"/>
                <a:gd name="csY6" fmla="*/ 0 h 11836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959023" h="1183609">
                  <a:moveTo>
                    <a:pt x="0" y="0"/>
                  </a:moveTo>
                  <a:lnTo>
                    <a:pt x="2367219" y="0"/>
                  </a:lnTo>
                  <a:lnTo>
                    <a:pt x="2959023" y="591805"/>
                  </a:lnTo>
                  <a:lnTo>
                    <a:pt x="2367219" y="1183609"/>
                  </a:lnTo>
                  <a:lnTo>
                    <a:pt x="0" y="1183609"/>
                  </a:lnTo>
                  <a:lnTo>
                    <a:pt x="591805" y="5918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29450"/>
                <a:satOff val="30531"/>
                <a:lumOff val="-16274"/>
                <a:alphaOff val="0"/>
              </a:schemeClr>
            </a:fillRef>
            <a:effectRef idx="0">
              <a:schemeClr val="accent5">
                <a:hueOff val="-329450"/>
                <a:satOff val="30531"/>
                <a:lumOff val="-1627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8475" tIns="13335" rIns="591804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/>
                <a:t>Quantified and Measured Protein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DA47B62-035F-E0B9-05F4-065E85250313}"/>
                </a:ext>
              </a:extLst>
            </p:cNvPr>
            <p:cNvSpPr/>
            <p:nvPr/>
          </p:nvSpPr>
          <p:spPr>
            <a:xfrm>
              <a:off x="5319175" y="4439068"/>
              <a:ext cx="4571995" cy="982395"/>
            </a:xfrm>
            <a:custGeom>
              <a:avLst/>
              <a:gdLst>
                <a:gd name="csX0" fmla="*/ 0 w 4571995"/>
                <a:gd name="csY0" fmla="*/ 0 h 982395"/>
                <a:gd name="csX1" fmla="*/ 4080798 w 4571995"/>
                <a:gd name="csY1" fmla="*/ 0 h 982395"/>
                <a:gd name="csX2" fmla="*/ 4571995 w 4571995"/>
                <a:gd name="csY2" fmla="*/ 491198 h 982395"/>
                <a:gd name="csX3" fmla="*/ 4080798 w 4571995"/>
                <a:gd name="csY3" fmla="*/ 982395 h 982395"/>
                <a:gd name="csX4" fmla="*/ 0 w 4571995"/>
                <a:gd name="csY4" fmla="*/ 982395 h 982395"/>
                <a:gd name="csX5" fmla="*/ 491198 w 4571995"/>
                <a:gd name="csY5" fmla="*/ 491198 h 982395"/>
                <a:gd name="csX6" fmla="*/ 0 w 4571995"/>
                <a:gd name="csY6" fmla="*/ 0 h 98239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4571995" h="982395">
                  <a:moveTo>
                    <a:pt x="0" y="0"/>
                  </a:moveTo>
                  <a:lnTo>
                    <a:pt x="4080798" y="0"/>
                  </a:lnTo>
                  <a:lnTo>
                    <a:pt x="4571995" y="491198"/>
                  </a:lnTo>
                  <a:lnTo>
                    <a:pt x="4080798" y="982395"/>
                  </a:lnTo>
                  <a:lnTo>
                    <a:pt x="0" y="982395"/>
                  </a:lnTo>
                  <a:lnTo>
                    <a:pt x="491198" y="4911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-526512"/>
                <a:satOff val="21301"/>
                <a:lumOff val="-2507"/>
                <a:alphaOff val="0"/>
              </a:schemeClr>
            </a:lnRef>
            <a:fillRef idx="1">
              <a:schemeClr val="accent5">
                <a:tint val="40000"/>
                <a:alpha val="90000"/>
                <a:hueOff val="-526512"/>
                <a:satOff val="21301"/>
                <a:lumOff val="-250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526512"/>
                <a:satOff val="21301"/>
                <a:lumOff val="-250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6598" tIns="12700" rIns="491197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Used BCA Protein Assay and Western Blot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99DC6-DAC2-FDB2-EC33-4FF65012CB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7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2A0102-4426-7F86-F19E-AA634AC7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338" y="-1740"/>
            <a:ext cx="9150675" cy="1427585"/>
          </a:xfrm>
        </p:spPr>
        <p:txBody>
          <a:bodyPr/>
          <a:lstStyle/>
          <a:p>
            <a:r>
              <a:rPr lang="en-US"/>
              <a:t>Cell Growth and Differentiation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4C979-7F97-9562-ADD2-249CA2BAC2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D0B490-ABBA-E437-6C51-6691E2D89722}"/>
              </a:ext>
            </a:extLst>
          </p:cNvPr>
          <p:cNvGrpSpPr/>
          <p:nvPr/>
        </p:nvGrpSpPr>
        <p:grpSpPr>
          <a:xfrm>
            <a:off x="1779217" y="3080252"/>
            <a:ext cx="6655177" cy="2917039"/>
            <a:chOff x="3331806" y="1791847"/>
            <a:chExt cx="8718583" cy="385354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E723027-8444-9FA1-64B0-4D957E5B0EA7}"/>
                </a:ext>
              </a:extLst>
            </p:cNvPr>
            <p:cNvSpPr/>
            <p:nvPr/>
          </p:nvSpPr>
          <p:spPr>
            <a:xfrm>
              <a:off x="6128561" y="1791847"/>
              <a:ext cx="1937657" cy="192677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4F433A-A599-7651-D45D-A6364A4D23E2}"/>
                </a:ext>
              </a:extLst>
            </p:cNvPr>
            <p:cNvSpPr/>
            <p:nvPr/>
          </p:nvSpPr>
          <p:spPr>
            <a:xfrm>
              <a:off x="6128561" y="3718619"/>
              <a:ext cx="1937657" cy="19267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0DC8FBD-7A96-655E-ADEA-9CF8350141E8}"/>
                </a:ext>
              </a:extLst>
            </p:cNvPr>
            <p:cNvSpPr/>
            <p:nvPr/>
          </p:nvSpPr>
          <p:spPr>
            <a:xfrm>
              <a:off x="8066218" y="1791847"/>
              <a:ext cx="1937657" cy="192677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03D5DEF-6D33-2B55-C006-A6D673A56776}"/>
                </a:ext>
              </a:extLst>
            </p:cNvPr>
            <p:cNvSpPr/>
            <p:nvPr/>
          </p:nvSpPr>
          <p:spPr>
            <a:xfrm>
              <a:off x="8066218" y="3718619"/>
              <a:ext cx="1937657" cy="19267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D88DE6D-F8D0-D4A7-6935-5B7A01FD1C7D}"/>
                </a:ext>
              </a:extLst>
            </p:cNvPr>
            <p:cNvSpPr/>
            <p:nvPr/>
          </p:nvSpPr>
          <p:spPr>
            <a:xfrm>
              <a:off x="10003875" y="1791847"/>
              <a:ext cx="1937657" cy="192677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064FEB-F6AE-81E1-1F92-BD536DCD8AE5}"/>
                </a:ext>
              </a:extLst>
            </p:cNvPr>
            <p:cNvSpPr/>
            <p:nvPr/>
          </p:nvSpPr>
          <p:spPr>
            <a:xfrm>
              <a:off x="10003875" y="3718619"/>
              <a:ext cx="1937657" cy="19267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45F2E2-2D0D-41FE-3EC0-BBF57EA8BA6C}"/>
                </a:ext>
              </a:extLst>
            </p:cNvPr>
            <p:cNvSpPr/>
            <p:nvPr/>
          </p:nvSpPr>
          <p:spPr>
            <a:xfrm>
              <a:off x="6019704" y="1791847"/>
              <a:ext cx="6030685" cy="3853544"/>
            </a:xfrm>
            <a:prstGeom prst="rect">
              <a:avLst/>
            </a:prstGeom>
            <a:noFill/>
            <a:ln>
              <a:solidFill>
                <a:srgbClr val="58696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E1F01E-06D9-341E-D046-AEA54B921B71}"/>
                </a:ext>
              </a:extLst>
            </p:cNvPr>
            <p:cNvSpPr txBox="1"/>
            <p:nvPr/>
          </p:nvSpPr>
          <p:spPr>
            <a:xfrm>
              <a:off x="4190905" y="2493623"/>
              <a:ext cx="1774370" cy="69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tx2"/>
                  </a:solidFill>
                </a:rPr>
                <a:t>Control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5A0D04-66AD-913F-B852-DC122B6AC25F}"/>
                </a:ext>
              </a:extLst>
            </p:cNvPr>
            <p:cNvSpPr txBox="1"/>
            <p:nvPr/>
          </p:nvSpPr>
          <p:spPr>
            <a:xfrm>
              <a:off x="3331806" y="4420395"/>
              <a:ext cx="2833575" cy="69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6"/>
                  </a:solidFill>
                </a:rPr>
                <a:t>10 </a:t>
              </a:r>
              <a:r>
                <a:rPr lang="en-US" sz="2800" b="1" err="1">
                  <a:solidFill>
                    <a:schemeClr val="accent6"/>
                  </a:solidFill>
                </a:rPr>
                <a:t>uM</a:t>
              </a:r>
              <a:r>
                <a:rPr lang="en-US" sz="2800" b="1">
                  <a:solidFill>
                    <a:schemeClr val="accent6"/>
                  </a:solidFill>
                </a:rPr>
                <a:t> ALA</a:t>
              </a:r>
            </a:p>
          </p:txBody>
        </p:sp>
      </p:grp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E7D06AB-6F61-89C4-F20A-60562ECCA23B}"/>
              </a:ext>
            </a:extLst>
          </p:cNvPr>
          <p:cNvSpPr txBox="1">
            <a:spLocks/>
          </p:cNvSpPr>
          <p:nvPr/>
        </p:nvSpPr>
        <p:spPr>
          <a:xfrm>
            <a:off x="4467302" y="6168094"/>
            <a:ext cx="3257396" cy="52322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Seeded 750K cells / per well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28DA00-F034-E148-217F-D2F5194FC5D7}"/>
              </a:ext>
            </a:extLst>
          </p:cNvPr>
          <p:cNvSpPr txBox="1"/>
          <p:nvPr/>
        </p:nvSpPr>
        <p:spPr>
          <a:xfrm>
            <a:off x="2642614" y="1155124"/>
            <a:ext cx="27814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Growth Media: </a:t>
            </a:r>
          </a:p>
          <a:p>
            <a:pPr marL="285750" indent="-285750">
              <a:buFontTx/>
              <a:buChar char="-"/>
            </a:pPr>
            <a:r>
              <a:rPr lang="en-US"/>
              <a:t>MEM media w/ 1X L-glutamine ( - Ascorbic Acid)</a:t>
            </a:r>
          </a:p>
          <a:p>
            <a:pPr marL="285750" indent="-285750">
              <a:buFontTx/>
              <a:buChar char="-"/>
            </a:pPr>
            <a:r>
              <a:rPr lang="en-US"/>
              <a:t>10% FBS</a:t>
            </a:r>
          </a:p>
          <a:p>
            <a:pPr marL="285750" indent="-285750">
              <a:buFontTx/>
              <a:buChar char="-"/>
            </a:pPr>
            <a:r>
              <a:rPr lang="en-US"/>
              <a:t>1% Pen/Strep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18FF1B-41CB-239B-8BDB-3D3C192481C1}"/>
              </a:ext>
            </a:extLst>
          </p:cNvPr>
          <p:cNvSpPr txBox="1"/>
          <p:nvPr/>
        </p:nvSpPr>
        <p:spPr>
          <a:xfrm>
            <a:off x="6820410" y="1151985"/>
            <a:ext cx="35923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Differentiation Media:</a:t>
            </a:r>
          </a:p>
          <a:p>
            <a:pPr marL="285750" indent="-285750">
              <a:buFontTx/>
              <a:buChar char="-"/>
            </a:pPr>
            <a:r>
              <a:rPr lang="en-US"/>
              <a:t>MEM-ɑ w/ 1X L-glutamine ( + Ascorbic Acid)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accent6"/>
                </a:solidFill>
              </a:rPr>
              <a:t>50 µg / mL ascorbic acid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accent6"/>
                </a:solidFill>
              </a:rPr>
              <a:t>10 mM </a:t>
            </a:r>
            <a:r>
              <a:rPr lang="en-US" err="1">
                <a:solidFill>
                  <a:schemeClr val="accent6"/>
                </a:solidFill>
              </a:rPr>
              <a:t>betaglycerophosphate</a:t>
            </a:r>
            <a:endParaRPr lang="en-US">
              <a:solidFill>
                <a:schemeClr val="accent6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accent6"/>
                </a:solidFill>
              </a:rPr>
              <a:t>10 </a:t>
            </a:r>
            <a:r>
              <a:rPr lang="en-US" err="1">
                <a:solidFill>
                  <a:schemeClr val="accent6"/>
                </a:solidFill>
              </a:rPr>
              <a:t>nM</a:t>
            </a:r>
            <a:r>
              <a:rPr lang="en-US">
                <a:solidFill>
                  <a:schemeClr val="accent6"/>
                </a:solidFill>
              </a:rPr>
              <a:t> dexamethasone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94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2F379-2AB1-E1CB-525E-4ED0CBAE0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27" y="23166"/>
            <a:ext cx="9808773" cy="864704"/>
          </a:xfrm>
        </p:spPr>
        <p:txBody>
          <a:bodyPr/>
          <a:lstStyle/>
          <a:p>
            <a:r>
              <a:rPr lang="en-US"/>
              <a:t>Differentiation: Day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3230C-C901-E22F-E043-57E1787BB35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able Placeholder 2">
            <a:extLst>
              <a:ext uri="{FF2B5EF4-FFF2-40B4-BE49-F238E27FC236}">
                <a16:creationId xmlns:a16="http://schemas.microsoft.com/office/drawing/2014/main" id="{112B5721-35D4-D90C-0AC3-8D92758056C4}"/>
              </a:ext>
            </a:extLst>
          </p:cNvPr>
          <p:cNvSpPr txBox="1">
            <a:spLocks/>
          </p:cNvSpPr>
          <p:nvPr/>
        </p:nvSpPr>
        <p:spPr>
          <a:xfrm>
            <a:off x="3747851" y="782683"/>
            <a:ext cx="1375971" cy="542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Control</a:t>
            </a:r>
          </a:p>
        </p:txBody>
      </p:sp>
      <p:sp>
        <p:nvSpPr>
          <p:cNvPr id="11" name="Table Placeholder 2">
            <a:extLst>
              <a:ext uri="{FF2B5EF4-FFF2-40B4-BE49-F238E27FC236}">
                <a16:creationId xmlns:a16="http://schemas.microsoft.com/office/drawing/2014/main" id="{941307C5-707F-314B-EB2E-9F2A0F980EAC}"/>
              </a:ext>
            </a:extLst>
          </p:cNvPr>
          <p:cNvSpPr txBox="1">
            <a:spLocks/>
          </p:cNvSpPr>
          <p:nvPr/>
        </p:nvSpPr>
        <p:spPr>
          <a:xfrm>
            <a:off x="7405355" y="782683"/>
            <a:ext cx="1871017" cy="542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10 </a:t>
            </a:r>
            <a:r>
              <a:rPr lang="en-US" err="1"/>
              <a:t>uM</a:t>
            </a:r>
            <a:r>
              <a:rPr lang="en-US"/>
              <a:t> ALA</a:t>
            </a:r>
          </a:p>
        </p:txBody>
      </p:sp>
      <p:sp>
        <p:nvSpPr>
          <p:cNvPr id="12" name="Table Placeholder 2">
            <a:extLst>
              <a:ext uri="{FF2B5EF4-FFF2-40B4-BE49-F238E27FC236}">
                <a16:creationId xmlns:a16="http://schemas.microsoft.com/office/drawing/2014/main" id="{8D41A22E-5ED7-4242-0868-F37DA138DAB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001971" y="2270171"/>
            <a:ext cx="715280" cy="54241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4x</a:t>
            </a:r>
          </a:p>
        </p:txBody>
      </p:sp>
      <p:sp>
        <p:nvSpPr>
          <p:cNvPr id="13" name="Table Placeholder 2">
            <a:extLst>
              <a:ext uri="{FF2B5EF4-FFF2-40B4-BE49-F238E27FC236}">
                <a16:creationId xmlns:a16="http://schemas.microsoft.com/office/drawing/2014/main" id="{39F2D667-B186-ACB0-1B92-62EAE6ACE7DA}"/>
              </a:ext>
            </a:extLst>
          </p:cNvPr>
          <p:cNvSpPr txBox="1">
            <a:spLocks/>
          </p:cNvSpPr>
          <p:nvPr/>
        </p:nvSpPr>
        <p:spPr>
          <a:xfrm>
            <a:off x="2001971" y="5059586"/>
            <a:ext cx="715280" cy="542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10x</a:t>
            </a:r>
          </a:p>
        </p:txBody>
      </p:sp>
      <p:pic>
        <p:nvPicPr>
          <p:cNvPr id="15" name="Picture 14" descr="A close-up of a yellow wall&#10;&#10;AI-generated content may be incorrect.">
            <a:extLst>
              <a:ext uri="{FF2B5EF4-FFF2-40B4-BE49-F238E27FC236}">
                <a16:creationId xmlns:a16="http://schemas.microsoft.com/office/drawing/2014/main" id="{14CCB578-ECA6-E022-51A5-B1B6004B5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038" y="1169776"/>
            <a:ext cx="3657600" cy="2743200"/>
          </a:xfrm>
          <a:prstGeom prst="rect">
            <a:avLst/>
          </a:prstGeom>
        </p:spPr>
      </p:pic>
      <p:pic>
        <p:nvPicPr>
          <p:cNvPr id="17" name="Picture 16" descr="A green surface with white spots&#10;&#10;AI-generated content may be incorrect.">
            <a:extLst>
              <a:ext uri="{FF2B5EF4-FFF2-40B4-BE49-F238E27FC236}">
                <a16:creationId xmlns:a16="http://schemas.microsoft.com/office/drawing/2014/main" id="{692E53C3-1147-5FE6-A8B7-B3FBF7FF0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038" y="3959191"/>
            <a:ext cx="3657600" cy="2743200"/>
          </a:xfrm>
          <a:prstGeom prst="rect">
            <a:avLst/>
          </a:prstGeom>
        </p:spPr>
      </p:pic>
      <p:pic>
        <p:nvPicPr>
          <p:cNvPr id="19" name="Picture 18" descr="A close-up of a yellow surface&#10;&#10;AI-generated content may be incorrect.">
            <a:extLst>
              <a:ext uri="{FF2B5EF4-FFF2-40B4-BE49-F238E27FC236}">
                <a16:creationId xmlns:a16="http://schemas.microsoft.com/office/drawing/2014/main" id="{104C7E50-4F1C-A8F9-4D66-A1E878C8D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064" y="1169776"/>
            <a:ext cx="3657600" cy="2743200"/>
          </a:xfrm>
          <a:prstGeom prst="rect">
            <a:avLst/>
          </a:prstGeom>
        </p:spPr>
      </p:pic>
      <p:pic>
        <p:nvPicPr>
          <p:cNvPr id="21" name="Picture 20" descr="A green surface with small spots&#10;&#10;AI-generated content may be incorrect.">
            <a:extLst>
              <a:ext uri="{FF2B5EF4-FFF2-40B4-BE49-F238E27FC236}">
                <a16:creationId xmlns:a16="http://schemas.microsoft.com/office/drawing/2014/main" id="{D109EABF-E527-CEAF-2504-9886C7AD9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064" y="395919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4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74F35C5-6283-E472-4DB6-95F88058A4F6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850542" y="2275995"/>
            <a:ext cx="715280" cy="54241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4x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D6F8D-1DF8-3291-DFB1-4767E52622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A close-up of a yellow surface&#10;&#10;AI-generated content may be incorrect.">
            <a:extLst>
              <a:ext uri="{FF2B5EF4-FFF2-40B4-BE49-F238E27FC236}">
                <a16:creationId xmlns:a16="http://schemas.microsoft.com/office/drawing/2014/main" id="{D92EEA3D-D2CB-0629-6910-5BC8DCFE0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635" y="1175600"/>
            <a:ext cx="3657600" cy="2743200"/>
          </a:xfrm>
          <a:prstGeom prst="rect">
            <a:avLst/>
          </a:prstGeom>
        </p:spPr>
      </p:pic>
      <p:pic>
        <p:nvPicPr>
          <p:cNvPr id="8" name="Picture 7" descr="A close-up of a green surface&#10;&#10;AI-generated content may be incorrect.">
            <a:extLst>
              <a:ext uri="{FF2B5EF4-FFF2-40B4-BE49-F238E27FC236}">
                <a16:creationId xmlns:a16="http://schemas.microsoft.com/office/drawing/2014/main" id="{9611C4D5-AAE9-0DB3-B2DF-97AA04A7B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635" y="3965015"/>
            <a:ext cx="3657600" cy="2743200"/>
          </a:xfrm>
          <a:prstGeom prst="rect">
            <a:avLst/>
          </a:prstGeom>
        </p:spPr>
      </p:pic>
      <p:pic>
        <p:nvPicPr>
          <p:cNvPr id="10" name="Picture 9" descr="A close-up of a green wall&#10;&#10;AI-generated content may be incorrect.">
            <a:extLst>
              <a:ext uri="{FF2B5EF4-FFF2-40B4-BE49-F238E27FC236}">
                <a16:creationId xmlns:a16="http://schemas.microsoft.com/office/drawing/2014/main" id="{3C98F00E-ABAA-6684-FCAB-3CB1882CF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608" y="1175600"/>
            <a:ext cx="3657600" cy="2743200"/>
          </a:xfrm>
          <a:prstGeom prst="rect">
            <a:avLst/>
          </a:prstGeom>
        </p:spPr>
      </p:pic>
      <p:pic>
        <p:nvPicPr>
          <p:cNvPr id="12" name="Picture 11" descr="A green surface with small spots&#10;&#10;AI-generated content may be incorrect.">
            <a:extLst>
              <a:ext uri="{FF2B5EF4-FFF2-40B4-BE49-F238E27FC236}">
                <a16:creationId xmlns:a16="http://schemas.microsoft.com/office/drawing/2014/main" id="{FD5FF31E-ECC0-EB2B-DB11-25362404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609" y="3965015"/>
            <a:ext cx="3657599" cy="2743200"/>
          </a:xfrm>
          <a:prstGeom prst="rect">
            <a:avLst/>
          </a:prstGeom>
        </p:spPr>
      </p:pic>
      <p:sp>
        <p:nvSpPr>
          <p:cNvPr id="13" name="Table Placeholder 2">
            <a:extLst>
              <a:ext uri="{FF2B5EF4-FFF2-40B4-BE49-F238E27FC236}">
                <a16:creationId xmlns:a16="http://schemas.microsoft.com/office/drawing/2014/main" id="{BE848615-92C0-9480-F97B-744BAAA7D5FA}"/>
              </a:ext>
            </a:extLst>
          </p:cNvPr>
          <p:cNvSpPr txBox="1">
            <a:spLocks/>
          </p:cNvSpPr>
          <p:nvPr/>
        </p:nvSpPr>
        <p:spPr>
          <a:xfrm>
            <a:off x="1850542" y="5065410"/>
            <a:ext cx="715280" cy="542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10x</a:t>
            </a:r>
          </a:p>
        </p:txBody>
      </p:sp>
      <p:sp>
        <p:nvSpPr>
          <p:cNvPr id="14" name="Table Placeholder 2">
            <a:extLst>
              <a:ext uri="{FF2B5EF4-FFF2-40B4-BE49-F238E27FC236}">
                <a16:creationId xmlns:a16="http://schemas.microsoft.com/office/drawing/2014/main" id="{FFF01853-55DA-4ED2-3D00-9BB5823D9404}"/>
              </a:ext>
            </a:extLst>
          </p:cNvPr>
          <p:cNvSpPr txBox="1">
            <a:spLocks/>
          </p:cNvSpPr>
          <p:nvPr/>
        </p:nvSpPr>
        <p:spPr>
          <a:xfrm>
            <a:off x="3596422" y="788507"/>
            <a:ext cx="1375971" cy="542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Control</a:t>
            </a:r>
          </a:p>
        </p:txBody>
      </p:sp>
      <p:sp>
        <p:nvSpPr>
          <p:cNvPr id="15" name="Table Placeholder 2">
            <a:extLst>
              <a:ext uri="{FF2B5EF4-FFF2-40B4-BE49-F238E27FC236}">
                <a16:creationId xmlns:a16="http://schemas.microsoft.com/office/drawing/2014/main" id="{D349F732-1D25-F035-D0B6-38BCD68ACE2E}"/>
              </a:ext>
            </a:extLst>
          </p:cNvPr>
          <p:cNvSpPr txBox="1">
            <a:spLocks/>
          </p:cNvSpPr>
          <p:nvPr/>
        </p:nvSpPr>
        <p:spPr>
          <a:xfrm>
            <a:off x="7253926" y="788507"/>
            <a:ext cx="1871017" cy="542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10 </a:t>
            </a:r>
            <a:r>
              <a:rPr lang="en-US" err="1"/>
              <a:t>uM</a:t>
            </a:r>
            <a:r>
              <a:rPr lang="en-US"/>
              <a:t> ALA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00C16C6-9E00-0F1E-A1E4-1CF1030A3E3F}"/>
              </a:ext>
            </a:extLst>
          </p:cNvPr>
          <p:cNvSpPr txBox="1">
            <a:spLocks/>
          </p:cNvSpPr>
          <p:nvPr/>
        </p:nvSpPr>
        <p:spPr>
          <a:xfrm>
            <a:off x="896627" y="0"/>
            <a:ext cx="9808773" cy="864704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Differentiation: Day 10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7A6E64-EE33-53B9-9E3B-DAD48D8254C1}"/>
              </a:ext>
            </a:extLst>
          </p:cNvPr>
          <p:cNvCxnSpPr>
            <a:cxnSpLocks/>
          </p:cNvCxnSpPr>
          <p:nvPr/>
        </p:nvCxnSpPr>
        <p:spPr>
          <a:xfrm flipH="1" flipV="1">
            <a:off x="7670476" y="5404861"/>
            <a:ext cx="530003" cy="314507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5C3FACA-A012-1FFA-846B-9523DD4AD506}"/>
              </a:ext>
            </a:extLst>
          </p:cNvPr>
          <p:cNvCxnSpPr>
            <a:cxnSpLocks/>
          </p:cNvCxnSpPr>
          <p:nvPr/>
        </p:nvCxnSpPr>
        <p:spPr>
          <a:xfrm flipV="1">
            <a:off x="8916856" y="4705956"/>
            <a:ext cx="99982" cy="471761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4AABA8-3C7E-1F51-B2B5-AB412287615C}"/>
              </a:ext>
            </a:extLst>
          </p:cNvPr>
          <p:cNvCxnSpPr>
            <a:cxnSpLocks/>
          </p:cNvCxnSpPr>
          <p:nvPr/>
        </p:nvCxnSpPr>
        <p:spPr>
          <a:xfrm>
            <a:off x="7137442" y="6137246"/>
            <a:ext cx="670506" cy="28374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13023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44816_Win32_SL_V10" id="{8934A6D9-B969-498F-A646-4B502FD69C4E}" vid="{AA78C1C8-456D-41A9-83FC-BC8B9A8EE3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1630db-1fed-4b97-8a20-1646c13f8d8d">
      <Terms xmlns="http://schemas.microsoft.com/office/infopath/2007/PartnerControls"/>
    </lcf76f155ced4ddcb4097134ff3c332f>
    <TaxCatchAll xmlns="b7f8f5b8-6525-4079-ba87-0b1b8376ce0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9BAF3FD56C554A99BAB2AC1D65C100" ma:contentTypeVersion="18" ma:contentTypeDescription="Create a new document." ma:contentTypeScope="" ma:versionID="478f42ec69f5e52aff56231e1ae93c4e">
  <xsd:schema xmlns:xsd="http://www.w3.org/2001/XMLSchema" xmlns:xs="http://www.w3.org/2001/XMLSchema" xmlns:p="http://schemas.microsoft.com/office/2006/metadata/properties" xmlns:ns2="ae1630db-1fed-4b97-8a20-1646c13f8d8d" xmlns:ns3="b7f8f5b8-6525-4079-ba87-0b1b8376ce0d" targetNamespace="http://schemas.microsoft.com/office/2006/metadata/properties" ma:root="true" ma:fieldsID="6700fd0d1fd128d970497705a1c141e1" ns2:_="" ns3:_="">
    <xsd:import namespace="ae1630db-1fed-4b97-8a20-1646c13f8d8d"/>
    <xsd:import namespace="b7f8f5b8-6525-4079-ba87-0b1b8376ce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630db-1fed-4b97-8a20-1646c13f8d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7310ada-04f1-49d1-83c9-5a60708465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f8f5b8-6525-4079-ba87-0b1b8376ce0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ef18690-7cc4-4b67-9f37-9414b078313b}" ma:internalName="TaxCatchAll" ma:showField="CatchAllData" ma:web="b7f8f5b8-6525-4079-ba87-0b1b8376ce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DB7358-0BCB-4DEB-B717-C1D7CC555F05}">
  <ds:schemaRefs>
    <ds:schemaRef ds:uri="1897605e-c8bd-4301-8d85-86a3dfb40858"/>
    <ds:schemaRef ds:uri="4ad6f16b-09f0-43f8-8467-22a218021ad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DE3707C-8CAB-4302-B7E1-D32E1543E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971379-05F1-4DDC-904B-EA2F736CA50F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Application>Microsoft Office PowerPoint</Application>
  <PresentationFormat>Widescreen</PresentationFormat>
  <Slides>15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Custom</vt:lpstr>
      <vt:lpstr>Expression of RUNX2 and SP7 in Osteoblasts</vt:lpstr>
      <vt:lpstr>Bone</vt:lpstr>
      <vt:lpstr>Osteoblasts</vt:lpstr>
      <vt:lpstr>Osteoporosis</vt:lpstr>
      <vt:lpstr>Goal</vt:lpstr>
      <vt:lpstr>Procedure</vt:lpstr>
      <vt:lpstr>Cell Growth and Differentiation</vt:lpstr>
      <vt:lpstr>Differentiation: Day 4</vt:lpstr>
      <vt:lpstr>PowerPoint Presentation</vt:lpstr>
      <vt:lpstr>BCA Protein Quantification Assay </vt:lpstr>
      <vt:lpstr>Western Blot</vt:lpstr>
      <vt:lpstr>Results</vt:lpstr>
      <vt:lpstr>Culture Exchange: Food</vt:lpstr>
      <vt:lpstr>Thank You!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Goucem, Nour El Houda</dc:creator>
  <cp:revision>4</cp:revision>
  <dcterms:created xsi:type="dcterms:W3CDTF">2025-12-05T00:02:30Z</dcterms:created>
  <dcterms:modified xsi:type="dcterms:W3CDTF">2025-12-05T20:02:32Z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0x010100979BAF3FD56C554A99BAB2AC1D65C100</vt:lpwstr>
  </property>
</Properties>
</file>