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2"/>
  </p:notesMasterIdLst>
  <p:sldIdLst>
    <p:sldId id="256" r:id="rId2"/>
    <p:sldId id="258" r:id="rId3"/>
    <p:sldId id="269" r:id="rId4"/>
    <p:sldId id="263" r:id="rId5"/>
    <p:sldId id="257" r:id="rId6"/>
    <p:sldId id="268" r:id="rId7"/>
    <p:sldId id="261" r:id="rId8"/>
    <p:sldId id="262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8662A-6477-2748-B503-9BE8835111C9}" v="16" dt="2025-12-05T22:09:14.135"/>
    <p1510:client id="{174D45E8-7061-A26C-2622-C3B1C4436A82}" v="629" dt="2025-12-05T19:03:57.626"/>
    <p1510:client id="{42928BFF-E272-C17E-FEAC-475772357CFC}" v="193" dt="2025-12-05T16:57:26.540"/>
    <p1510:client id="{6E412C51-9687-DF91-F241-9966F2625CD0}" v="283" dt="2025-12-05T05:15:48.828"/>
    <p1510:client id="{884D771A-BC68-3EAE-73D0-43CF901C419D}" v="1350" dt="2025-12-05T03:12:41.133"/>
    <p1510:client id="{A8A5D79A-3E77-7346-8CA7-6E9C8E4CBC1F}" v="1" dt="2025-12-05T19:38:36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5" autoAdjust="0"/>
    <p:restoredTop sz="96041"/>
  </p:normalViewPr>
  <p:slideViewPr>
    <p:cSldViewPr snapToGrid="0">
      <p:cViewPr varScale="1">
        <p:scale>
          <a:sx n="113" d="100"/>
          <a:sy n="113" d="100"/>
        </p:scale>
        <p:origin x="26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5E48A-BE63-48B7-91F3-B54C58739702}" type="datetimeFigureOut"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9CC67-8D64-447A-A990-004C818B16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4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9CC67-8D64-447A-A990-004C818B16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1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Leukemia- broad category of blood cancers, AML- specific blood cancer w/ an increased number of white blood cells and a decreased healthy red blood cells count; acute refers to the speed of immature white blood cells growing; differs with CLL (chronic lymphatic leukemia) which has very slow growth of immature white blood cells</a:t>
            </a:r>
          </a:p>
          <a:p>
            <a:r>
              <a:rPr lang="en-US" dirty="0"/>
              <a:t>AML leads to low platelet counts in the body allowing easy bruising on the patients of AML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9CC67-8D64-447A-A990-004C818B16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9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Localized in mitochondria inner membrane; interacts with complex 1 of ETC inhibiting it and decreasing ATP production w/ cellular respiration serving as “brakes” of complex 1 Methylation control J protein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9CC67-8D64-447A-A990-004C818B16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2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different flaks as such cells grow with the help of suspension rather than typical adhesion that may take place in the same test tubes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9CC67-8D64-447A-A990-004C818B16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MOLM14 not MOLM 13 &amp; did not do MitoSox assay; drugs used were also different with Venetoclax as the major drug rather than AC220 &amp; plated 500 microliters of solution in each of the 24 wells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9CC67-8D64-447A-A990-004C818B16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3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Venetoclax binds to BCL 2 protein and inhibits it; induces apoptosis by releasing other proteins triggering pore formation in mitochondria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9CC67-8D64-447A-A990-004C818B16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7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9CC67-8D64-447A-A990-004C818B16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9CC67-8D64-447A-A990-004C818B16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8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3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5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8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0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2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9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3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7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6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1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927" y="935276"/>
            <a:ext cx="8196432" cy="960120"/>
          </a:xfrm>
        </p:spPr>
        <p:txBody>
          <a:bodyPr anchor="ctr">
            <a:no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Targeting Mitochondrial Respiration to Overcome Therapy Resistance in Acute Myeloid Leukemia (AML)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190" y="4833410"/>
            <a:ext cx="3402123" cy="1362686"/>
          </a:xfrm>
        </p:spPr>
        <p:txBody>
          <a:bodyPr anchor="ctr">
            <a:normAutofit fontScale="92500" lnSpcReduction="20000"/>
          </a:bodyPr>
          <a:lstStyle/>
          <a:p>
            <a:pPr algn="r"/>
            <a:r>
              <a:rPr lang="en-US" sz="1900" dirty="0"/>
              <a:t>Aditya Singh Jaiswar</a:t>
            </a:r>
            <a:endParaRPr lang="en-US" dirty="0"/>
          </a:p>
          <a:p>
            <a:pPr algn="r"/>
            <a:r>
              <a:rPr lang="en-US" sz="1900" dirty="0"/>
              <a:t>Dr. Felipe Valenca Pereira</a:t>
            </a:r>
            <a:endParaRPr lang="en-US" dirty="0"/>
          </a:p>
          <a:p>
            <a:pPr algn="r"/>
            <a:r>
              <a:rPr lang="en-US" sz="1900" dirty="0"/>
              <a:t>Dr. Mercedes Rincon</a:t>
            </a:r>
            <a:br>
              <a:rPr lang="en-US" sz="1900" dirty="0"/>
            </a:br>
            <a:r>
              <a:rPr lang="en-US" sz="1900" dirty="0"/>
              <a:t>Dr. Rincon's Lab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FD04A-B84F-8AF5-7A65-38C5B46B7808}"/>
              </a:ext>
            </a:extLst>
          </p:cNvPr>
          <p:cNvSpPr txBox="1"/>
          <p:nvPr/>
        </p:nvSpPr>
        <p:spPr>
          <a:xfrm>
            <a:off x="4666379" y="5059513"/>
            <a:ext cx="53882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Analyzing the effects of drugs </a:t>
            </a:r>
            <a:r>
              <a:rPr lang="en-US"/>
              <a:t>targeting mitochondria </a:t>
            </a:r>
            <a:r>
              <a:rPr lang="en-US" dirty="0"/>
              <a:t>on the </a:t>
            </a:r>
            <a:r>
              <a:rPr lang="en-US"/>
              <a:t>viability </a:t>
            </a:r>
            <a:r>
              <a:rPr lang="en-US" dirty="0"/>
              <a:t>of </a:t>
            </a:r>
            <a:r>
              <a:rPr lang="en-US"/>
              <a:t>AML cells</a:t>
            </a:r>
          </a:p>
        </p:txBody>
      </p:sp>
      <p:pic>
        <p:nvPicPr>
          <p:cNvPr id="4" name="Picture 3" descr="Rincon_IMG_5781_151x210">
            <a:extLst>
              <a:ext uri="{FF2B5EF4-FFF2-40B4-BE49-F238E27FC236}">
                <a16:creationId xmlns:a16="http://schemas.microsoft.com/office/drawing/2014/main" id="{90FD2031-D164-8C5D-96AB-8CB4E7F39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3" y="2380195"/>
            <a:ext cx="2074127" cy="2023738"/>
          </a:xfrm>
          <a:prstGeom prst="rect">
            <a:avLst/>
          </a:prstGeom>
        </p:spPr>
      </p:pic>
      <p:pic>
        <p:nvPicPr>
          <p:cNvPr id="8" name="Picture 7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0E6A89C0-6754-D95D-1B5C-8A0319C25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538" y="2476500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5C9B84-C14F-BCC1-C934-27370FA14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361" y="2310167"/>
            <a:ext cx="3261277" cy="22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0D63-5025-C358-6B7E-3C396594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A99A8-0596-E039-15D9-DE0EB886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5854921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Special thank you to: Dr. Mercedes Rincon, Dr. Felipe Pereira,  Qian Fang, Dr. Maureen Hoen, and Dr. Cristina </a:t>
            </a:r>
            <a:r>
              <a:rPr lang="en-US" dirty="0" err="1"/>
              <a:t>Cenciarelli</a:t>
            </a:r>
            <a:r>
              <a:rPr lang="en-US" dirty="0"/>
              <a:t> for making this a very memorable experience!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A959A-A332-E58B-FF23-781EC2A4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D343-2437-4D80-A99A-189F516F8298}" type="datetime1">
              <a:rPr lang="en-US"/>
              <a:t>12/8/2025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020B-6737-DBDD-CD4D-21CB9125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4ACB6-7422-8A34-C276-21264236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1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5FCCD-D950-8615-F014-9751B894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BFF34-746F-A225-86A9-1E6D0B921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Acute Myeloid Leukemia (AML): Most common adult acute leukemia where immature white blood cells (myeloblasts) rapidly grow while decreasing the count of healthy red blood cells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Frontline treatment for AML is currently Chemotherapy which is ineffective as nearly 75-80% of the adults will either not respond to therapy or relapse after the initial therapy</a:t>
            </a:r>
          </a:p>
        </p:txBody>
      </p:sp>
      <p:pic>
        <p:nvPicPr>
          <p:cNvPr id="1026" name="Picture 2" descr="What Is Acute Myeloid Leukemia (AML)? Symptoms, Causes, Diagnosis,  Treatment, and Prevention">
            <a:extLst>
              <a:ext uri="{FF2B5EF4-FFF2-40B4-BE49-F238E27FC236}">
                <a16:creationId xmlns:a16="http://schemas.microsoft.com/office/drawing/2014/main" id="{F0670EEC-EA48-519A-482F-E14AFF669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13104" b="3"/>
          <a:stretch>
            <a:fillRect/>
          </a:stretch>
        </p:blipFill>
        <p:spPr bwMode="auto">
          <a:xfrm>
            <a:off x="6345936" y="2478024"/>
            <a:ext cx="4937760" cy="36941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Date Placeholder 4">
            <a:extLst>
              <a:ext uri="{FF2B5EF4-FFF2-40B4-BE49-F238E27FC236}">
                <a16:creationId xmlns:a16="http://schemas.microsoft.com/office/drawing/2014/main" id="{F6391D87-D144-8467-30CA-4BE80064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FD0EDEB-5AAD-48CE-AEA1-605FDDCF6E36}" type="datetime1">
              <a:rPr lang="en-US"/>
              <a:pPr>
                <a:spcAft>
                  <a:spcPts val="600"/>
                </a:spcAft>
              </a:pPr>
              <a:t>12/8/2025</a:t>
            </a:fld>
            <a:endParaRPr lang="en-US"/>
          </a:p>
        </p:txBody>
      </p:sp>
      <p:sp>
        <p:nvSpPr>
          <p:cNvPr id="1033" name="Footer Placeholder 5">
            <a:extLst>
              <a:ext uri="{FF2B5EF4-FFF2-40B4-BE49-F238E27FC236}">
                <a16:creationId xmlns:a16="http://schemas.microsoft.com/office/drawing/2014/main" id="{5459AA33-CDA5-20E8-E845-2B2DCBF0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3096" y="6355221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1. Comparisons of individuals with and without AML in the composition of their blood </a:t>
            </a:r>
          </a:p>
        </p:txBody>
      </p:sp>
      <p:sp>
        <p:nvSpPr>
          <p:cNvPr id="1035" name="Slide Number Placeholder 6">
            <a:extLst>
              <a:ext uri="{FF2B5EF4-FFF2-40B4-BE49-F238E27FC236}">
                <a16:creationId xmlns:a16="http://schemas.microsoft.com/office/drawing/2014/main" id="{2067D0E9-4B58-41DC-5F79-0E581AC9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9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0A5D4C-C85F-4391-9EE2-A1764770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C165-F7BC-6940-81F0-DD54EA67AFB3}" type="datetime1">
              <a:rPr lang="en-US" smtClean="0"/>
              <a:t>12/8/2025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978CE-DF31-14AE-1E0C-791F4D39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00848-8BBD-355F-6D16-837200C8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04F5C61-8DEA-60FA-8F3E-83DC2320C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97" y="319025"/>
            <a:ext cx="10846347" cy="60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C1A2-76AE-E373-7375-E3D16E31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Hypothesis and Objective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E706-A38D-3E16-BE94-14FE7ED7F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9203416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Times New Roman"/>
                <a:ea typeface="+mn-lt"/>
                <a:cs typeface="Times New Roman"/>
              </a:rPr>
              <a:t>A loss of MCJ expression correlates with the resistance to chemotherapy experienced by several AML patients. The integration of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+mn-lt"/>
                <a:cs typeface="Times New Roman"/>
              </a:rPr>
              <a:t>MCJ mimetics</a:t>
            </a:r>
            <a:r>
              <a:rPr lang="en-US" sz="2000" dirty="0">
                <a:latin typeface="Times New Roman"/>
                <a:ea typeface="+mn-lt"/>
                <a:cs typeface="Times New Roman"/>
              </a:rPr>
              <a:t> will restore MCJ function and augment the effectiveness of the chemotherapeutic drugs, such as Venetoclax thereby reducing associated resistance </a:t>
            </a:r>
            <a:endParaRPr lang="en-US" sz="2000" dirty="0">
              <a:solidFill>
                <a:srgbClr val="000000"/>
              </a:solidFill>
              <a:latin typeface="Times New Roman"/>
              <a:ea typeface="+mn-lt"/>
              <a:cs typeface="Times New Roman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Analyze the effects of the respective drugs (Venetoclax &amp; MCJ Peptide) on the viability of treated MOLM 13 and MOL 14 cells over 24 hours and 48 hours.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3B1C0-7F44-4C12-6C66-C204DA4F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976B-9E53-4B79-BBA2-BFDC1092676B}" type="datetime1">
              <a:rPr lang="en-US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8C64F-9BEE-EFC5-D361-5F51C1D7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9D2B1-F4A7-6D92-2DC5-C6A5A2AD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6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9F9C-F0B5-EB6E-45AB-8917BE2C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en-US"/>
              <a:t>Methods 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7232C-04F2-A7AA-DCDC-04EFE7D2A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7901" y="2107607"/>
            <a:ext cx="4937760" cy="36941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cs typeface="Times New Roman"/>
              </a:rPr>
              <a:t>Cell culture techniques</a:t>
            </a:r>
            <a:r>
              <a:rPr lang="en-US" sz="2000" dirty="0">
                <a:latin typeface="Times New Roman"/>
                <a:ea typeface="+mn-lt"/>
                <a:cs typeface="+mn-lt"/>
              </a:rPr>
              <a:t>:</a:t>
            </a:r>
            <a:endParaRPr lang="en-US" sz="2000" dirty="0">
              <a:latin typeface="Times New Roman"/>
              <a:ea typeface="+mn-lt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/>
                <a:ea typeface="+mn-lt"/>
                <a:cs typeface="+mn-lt"/>
              </a:rPr>
              <a:t>   1) Thawing cell lines from N2,  2) cultivating the cells in the appropriate culture flasks  3) Preparing cell culture medium and freezing medium.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cs typeface="Times New Roman"/>
              </a:rPr>
              <a:t>MOLM 13 &amp; 14 cells were both cultured, with MOLM 14 cells being used for the viability experiment. 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cs typeface="Times New Roman"/>
              </a:rPr>
              <a:t>Drug treating the cells: Venetoclax &amp; MitoX30 peptide</a:t>
            </a:r>
          </a:p>
        </p:txBody>
      </p:sp>
      <p:pic>
        <p:nvPicPr>
          <p:cNvPr id="4" name="Picture 3" descr="A notebook with writing on it&#10;&#10;AI-generated content may be incorrect.">
            <a:extLst>
              <a:ext uri="{FF2B5EF4-FFF2-40B4-BE49-F238E27FC236}">
                <a16:creationId xmlns:a16="http://schemas.microsoft.com/office/drawing/2014/main" id="{2496D01D-AA15-667D-6544-DA061F528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644" y="2478024"/>
            <a:ext cx="3112343" cy="3694176"/>
          </a:xfrm>
          <a:prstGeom prst="rect">
            <a:avLst/>
          </a:prstGeom>
          <a:noFill/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4D60E90-9AE4-C23D-0E2A-C94BA572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90EA8A-E49E-487C-8013-E4505E386B96}" type="datetime1">
              <a:rPr lang="en-US"/>
              <a:pPr>
                <a:spcAft>
                  <a:spcPts val="600"/>
                </a:spcAft>
              </a:pPr>
              <a:t>12/8/2025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8FE16E9C-EFF3-65AA-D5F7-0A457C59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433FE47-BBD9-256C-6BC2-4175A01B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8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42A9-74C1-03C5-C56B-70745AEE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 model: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69C2B1-F0FA-7273-216A-FD11D95BA4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4451" y="3043725"/>
            <a:ext cx="9343683" cy="208606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E553A-AF03-0C58-3F36-F96A1982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3A9F-3E96-456C-B9CC-84775A8AFA50}" type="datetime1">
              <a:rPr lang="en-US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C5FEB-C6F1-A1C7-4AF6-CC6D667A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BEB4E-B363-339F-120F-8A1F07FE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A570C-2B43-C4E8-EBC7-66CA958A991B}"/>
              </a:ext>
            </a:extLst>
          </p:cNvPr>
          <p:cNvSpPr txBox="1"/>
          <p:nvPr/>
        </p:nvSpPr>
        <p:spPr>
          <a:xfrm>
            <a:off x="5200650" y="4452337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MOLM14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B3DD4-6893-D388-9FB7-E6014E91853F}"/>
              </a:ext>
            </a:extLst>
          </p:cNvPr>
          <p:cNvSpPr txBox="1"/>
          <p:nvPr/>
        </p:nvSpPr>
        <p:spPr>
          <a:xfrm>
            <a:off x="5602197" y="3136828"/>
            <a:ext cx="152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Venetoclax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DFB3A8-A8B2-D3C7-165D-47B2986A0DD7}"/>
              </a:ext>
            </a:extLst>
          </p:cNvPr>
          <p:cNvSpPr/>
          <p:nvPr/>
        </p:nvSpPr>
        <p:spPr>
          <a:xfrm>
            <a:off x="5144785" y="4777827"/>
            <a:ext cx="1019528" cy="2883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3FBEE3-ADF8-D2A8-5421-74EE82B49C82}"/>
              </a:ext>
            </a:extLst>
          </p:cNvPr>
          <p:cNvSpPr/>
          <p:nvPr/>
        </p:nvSpPr>
        <p:spPr>
          <a:xfrm>
            <a:off x="5678311" y="3429000"/>
            <a:ext cx="869245" cy="228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A9A45C-8398-A4E3-B22E-F141C5508FBD}"/>
              </a:ext>
            </a:extLst>
          </p:cNvPr>
          <p:cNvSpPr/>
          <p:nvPr/>
        </p:nvSpPr>
        <p:spPr>
          <a:xfrm>
            <a:off x="7665156" y="3984979"/>
            <a:ext cx="2754488" cy="9934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6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9EE4-E71E-EA11-8F7A-1D1EA6AA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8BEC7-0ED7-5ED3-AE53-B109DF1CA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3072384"/>
            <a:ext cx="4201613" cy="196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dirty="0"/>
              <a:t>Venetoclax: Venetoclax treated MOLM14 cells exhibited a lower numbers, on average, of cells present in the culture wells 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The combination of Venetoclax with the MCJ peptide (Mitox30) significantly decreases the cell viability. </a:t>
            </a:r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  <p:pic>
        <p:nvPicPr>
          <p:cNvPr id="8" name="Picture 7" descr="A group of colorful objects&#10;&#10;AI-generated content may be incorrect.">
            <a:extLst>
              <a:ext uri="{FF2B5EF4-FFF2-40B4-BE49-F238E27FC236}">
                <a16:creationId xmlns:a16="http://schemas.microsoft.com/office/drawing/2014/main" id="{135F74FE-7F9A-0214-7CD3-609D01D63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820" y="2044366"/>
            <a:ext cx="3334819" cy="3694176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406FD-0389-3FD4-7AF8-430626DE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B2BDB4-6111-4CA8-ABAB-9AF918EBC302}" type="datetime1">
              <a:rPr lang="en-US"/>
              <a:pPr>
                <a:spcAft>
                  <a:spcPts val="600"/>
                </a:spcAft>
              </a:pPr>
              <a:t>12/8/2025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AD9CACCD-F087-4948-A5FF-76309CDA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5E699-E5A5-FA1D-0F54-9FE86FF9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DFB374-B799-2C0D-8B4B-14BE1E9D8621}"/>
              </a:ext>
            </a:extLst>
          </p:cNvPr>
          <p:cNvSpPr txBox="1"/>
          <p:nvPr/>
        </p:nvSpPr>
        <p:spPr>
          <a:xfrm>
            <a:off x="6876584" y="5736682"/>
            <a:ext cx="40516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Figure 2. Results of MOLM 14 cell count with the respective drugs after 24 hours.</a:t>
            </a:r>
          </a:p>
        </p:txBody>
      </p:sp>
    </p:spTree>
    <p:extLst>
      <p:ext uri="{BB962C8B-B14F-4D97-AF65-F5344CB8AC3E}">
        <p14:creationId xmlns:p14="http://schemas.microsoft.com/office/powerpoint/2010/main" val="343286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73B5-A17D-BDFD-D510-3CBCD36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A13FC-7D05-93C7-FFAA-C6AC7573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2641" y="2564756"/>
            <a:ext cx="5075738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cs typeface="Times New Roman"/>
              </a:rPr>
              <a:t>Combo of MCJ Peptide &amp; Venetoclax consistently had less cells (over a period of 24 &amp; 48 hours) as compared to the MCJ peptide </a:t>
            </a:r>
            <a:r>
              <a:rPr lang="en-US" sz="2000">
                <a:latin typeface="Times New Roman"/>
                <a:cs typeface="Times New Roman"/>
              </a:rPr>
              <a:t>and Venetoclax </a:t>
            </a:r>
            <a:r>
              <a:rPr lang="en-US" sz="2000" dirty="0">
                <a:latin typeface="Times New Roman"/>
                <a:cs typeface="Times New Roman"/>
              </a:rPr>
              <a:t>alone</a:t>
            </a:r>
            <a:r>
              <a:rPr lang="en-US" sz="2000">
                <a:latin typeface="Times New Roman"/>
                <a:cs typeface="Times New Roman"/>
              </a:rPr>
              <a:t>. </a:t>
            </a:r>
            <a:endParaRPr lang="en-US"/>
          </a:p>
        </p:txBody>
      </p:sp>
      <p:pic>
        <p:nvPicPr>
          <p:cNvPr id="8" name="Picture 7" descr="A group of colorful rectangular objects&#10;&#10;AI-generated content may be incorrect.">
            <a:extLst>
              <a:ext uri="{FF2B5EF4-FFF2-40B4-BE49-F238E27FC236}">
                <a16:creationId xmlns:a16="http://schemas.microsoft.com/office/drawing/2014/main" id="{7E422E90-B6E9-4B8B-CBD8-F32508B31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189" y="2069146"/>
            <a:ext cx="3196084" cy="3694176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B9E48-ABC4-A479-56B9-0E50C02B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B988E0E-9E6D-447E-BCA6-90ACFCBAEC44}" type="datetime1">
              <a:rPr lang="en-US"/>
              <a:pPr>
                <a:spcAft>
                  <a:spcPts val="600"/>
                </a:spcAft>
              </a:pPr>
              <a:t>12/8/2025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0F95635-38C7-333B-7532-AB6D15C7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E6466-1DF4-F5B0-7F41-8C873CCA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7EFB4-34E4-D79B-A4C5-F2D8C1C98407}"/>
              </a:ext>
            </a:extLst>
          </p:cNvPr>
          <p:cNvSpPr txBox="1"/>
          <p:nvPr/>
        </p:nvSpPr>
        <p:spPr>
          <a:xfrm>
            <a:off x="6188927" y="5584902"/>
            <a:ext cx="60960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aseline="0" dirty="0">
                <a:latin typeface="Times New Roman"/>
                <a:ea typeface="Segoe UI"/>
                <a:cs typeface="Segoe UI"/>
              </a:rPr>
              <a:t>Figure 3. Results of MOLM 14 cell count with </a:t>
            </a:r>
            <a:r>
              <a:rPr lang="en-US" sz="1400" dirty="0">
                <a:latin typeface="Times New Roman"/>
                <a:ea typeface="Segoe UI"/>
                <a:cs typeface="Segoe UI"/>
              </a:rPr>
              <a:t>the respective</a:t>
            </a:r>
            <a:r>
              <a:rPr lang="en-US" sz="1400" baseline="0" dirty="0">
                <a:latin typeface="Times New Roman"/>
                <a:ea typeface="Segoe UI"/>
                <a:cs typeface="Segoe UI"/>
              </a:rPr>
              <a:t> drugs after </a:t>
            </a:r>
            <a:r>
              <a:rPr lang="en-US" sz="1400" dirty="0">
                <a:latin typeface="Times New Roman"/>
                <a:ea typeface="Segoe UI"/>
                <a:cs typeface="Segoe UI"/>
              </a:rPr>
              <a:t>48</a:t>
            </a:r>
            <a:r>
              <a:rPr lang="en-US" sz="1400" baseline="0" dirty="0">
                <a:latin typeface="Times New Roman"/>
                <a:ea typeface="Segoe UI"/>
                <a:cs typeface="Segoe UI"/>
              </a:rPr>
              <a:t> hours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​</a:t>
            </a:r>
            <a:r>
              <a:rPr lang="en-US" sz="1400" dirty="0">
                <a:latin typeface="Times New Roman"/>
                <a:ea typeface="Times New Roman"/>
                <a:cs typeface="Times New Roman"/>
              </a:rPr>
              <a:t> , demonstrating a decrease in the number of cells per well.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1F83-D7E1-3DBF-7CCD-1793FEEF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8E91-291A-2641-56B1-37C308E6B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5096545" cy="36222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>
                <a:latin typeface="Times New Roman"/>
                <a:ea typeface="+mn-lt"/>
                <a:cs typeface="Times New Roman"/>
              </a:rPr>
              <a:t>The individuals within the lab share diverse ethnicities/backgrounds including Brazilian with Dr. Felipe, Spanish with Dr. Rincon, and Chinese and American with Qian Fang, Dr. Maureen Hoen, and Fahima</a:t>
            </a:r>
          </a:p>
          <a:p>
            <a:r>
              <a:rPr lang="en-US" sz="2000" dirty="0">
                <a:latin typeface="Times New Roman"/>
                <a:ea typeface="+mn-lt"/>
                <a:cs typeface="Times New Roman"/>
              </a:rPr>
              <a:t>A difference in education is also present with some of the countries employing retention techniques including rote while other countries prioritizing critical thinking over memory retention</a:t>
            </a:r>
          </a:p>
          <a:p>
            <a:r>
              <a:rPr lang="en-US" sz="2000" dirty="0">
                <a:latin typeface="Times New Roman"/>
                <a:ea typeface="+mn-lt"/>
                <a:cs typeface="Times New Roman"/>
              </a:rPr>
              <a:t>Very different!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C9623-2039-CB77-BF85-4BE8DD41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70E5-FE11-4CCC-BCF1-79507FB59296}" type="datetime1">
              <a:rPr lang="en-US"/>
              <a:t>12/8/2025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CFA74-2C6D-1C0C-1B09-26761347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87064-82CA-667D-8334-892B615C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6430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9BAF3FD56C554A99BAB2AC1D65C100" ma:contentTypeVersion="18" ma:contentTypeDescription="Create a new document." ma:contentTypeScope="" ma:versionID="478f42ec69f5e52aff56231e1ae93c4e">
  <xsd:schema xmlns:xsd="http://www.w3.org/2001/XMLSchema" xmlns:xs="http://www.w3.org/2001/XMLSchema" xmlns:p="http://schemas.microsoft.com/office/2006/metadata/properties" xmlns:ns2="ae1630db-1fed-4b97-8a20-1646c13f8d8d" xmlns:ns3="b7f8f5b8-6525-4079-ba87-0b1b8376ce0d" targetNamespace="http://schemas.microsoft.com/office/2006/metadata/properties" ma:root="true" ma:fieldsID="6700fd0d1fd128d970497705a1c141e1" ns2:_="" ns3:_="">
    <xsd:import namespace="ae1630db-1fed-4b97-8a20-1646c13f8d8d"/>
    <xsd:import namespace="b7f8f5b8-6525-4079-ba87-0b1b8376ce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630db-1fed-4b97-8a20-1646c13f8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7310ada-04f1-49d1-83c9-5a60708465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8f5b8-6525-4079-ba87-0b1b8376ce0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ef18690-7cc4-4b67-9f37-9414b078313b}" ma:internalName="TaxCatchAll" ma:showField="CatchAllData" ma:web="b7f8f5b8-6525-4079-ba87-0b1b8376ce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1630db-1fed-4b97-8a20-1646c13f8d8d">
      <Terms xmlns="http://schemas.microsoft.com/office/infopath/2007/PartnerControls"/>
    </lcf76f155ced4ddcb4097134ff3c332f>
    <TaxCatchAll xmlns="b7f8f5b8-6525-4079-ba87-0b1b8376ce0d" xsi:nil="true"/>
  </documentManagement>
</p:properties>
</file>

<file path=customXml/itemProps1.xml><?xml version="1.0" encoding="utf-8"?>
<ds:datastoreItem xmlns:ds="http://schemas.openxmlformats.org/officeDocument/2006/customXml" ds:itemID="{1E279F7F-047C-40B5-BFF4-B6331BBC56F2}"/>
</file>

<file path=customXml/itemProps2.xml><?xml version="1.0" encoding="utf-8"?>
<ds:datastoreItem xmlns:ds="http://schemas.openxmlformats.org/officeDocument/2006/customXml" ds:itemID="{7059B653-CCA8-4D5F-9B3E-B6DCB411CAF2}"/>
</file>

<file path=customXml/itemProps3.xml><?xml version="1.0" encoding="utf-8"?>
<ds:datastoreItem xmlns:ds="http://schemas.openxmlformats.org/officeDocument/2006/customXml" ds:itemID="{BF7CF7BE-2179-40F1-9DB6-8FC7FEE7A2C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707</Words>
  <Application>Microsoft Office PowerPoint</Application>
  <PresentationFormat>Widescreen</PresentationFormat>
  <Paragraphs>65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AccentBoxVTI</vt:lpstr>
      <vt:lpstr>Targeting Mitochondrial Respiration to Overcome Therapy Resistance in Acute Myeloid Leukemia (AML)</vt:lpstr>
      <vt:lpstr>Introduction </vt:lpstr>
      <vt:lpstr>PowerPoint Presentation</vt:lpstr>
      <vt:lpstr>Hypothesis and Objective </vt:lpstr>
      <vt:lpstr>Methods </vt:lpstr>
      <vt:lpstr>Experimental model:</vt:lpstr>
      <vt:lpstr>Results </vt:lpstr>
      <vt:lpstr>Results </vt:lpstr>
      <vt:lpstr>Cultural exchange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Targeting Mitochondrial Respiration to Overcome Therapy Resistance in Acute Myeloid Leukemia (AML)</dc:title>
  <dc:creator/>
  <cp:lastModifiedBy>Jaiswar, Aditya</cp:lastModifiedBy>
  <cp:revision>493</cp:revision>
  <cp:lastPrinted>2025-12-05T22:11:22Z</cp:lastPrinted>
  <dcterms:created xsi:type="dcterms:W3CDTF">2025-12-01T04:52:03Z</dcterms:created>
  <dcterms:modified xsi:type="dcterms:W3CDTF">2025-12-08T15:20:17Z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0x010100979BAF3FD56C554A99BAB2AC1D65C100</vt:lpwstr>
  </property>
</Properties>
</file>