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Lobster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obster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5b0db81d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25b0db81d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5b0db81d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25b0db81d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5b0db81d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25b0db81d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7db950f9b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d7db950f9b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f3e6fb9eb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1f3e6fb9eb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7db950f9b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d7db950f9b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f3e6fb9eb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f3e6fb9eb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25b0db81d4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25b0db81d4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6c0ae5be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26c0ae5be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f3e6fb9eb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1f3e6fb9eb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86e44d919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86e44d919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f3e6fb9eb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1f3e6fb9eb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6c0ae5be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26c0ae5be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5b0db81d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25b0db81d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5b0db81d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25b0db81d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5b0db81d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5b0db81d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5b0db81d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5b0db81d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5b0db81d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25b0db81d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79ba17a80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79ba17a80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9ba17a80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9ba17a80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86e44d919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786e44d919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3.jpg"/><Relationship Id="rId5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811013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24">
                <a:latin typeface="Times New Roman"/>
                <a:ea typeface="Times New Roman"/>
                <a:cs typeface="Times New Roman"/>
                <a:sym typeface="Times New Roman"/>
              </a:rPr>
              <a:t>Understanding Vital Signaling Pathways and Mechanisms in Idiopathic Pulmonary Fibrosis (IPF)</a:t>
            </a:r>
            <a:endParaRPr sz="312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24">
                <a:latin typeface="Times New Roman"/>
                <a:ea typeface="Times New Roman"/>
                <a:cs typeface="Times New Roman"/>
                <a:sym typeface="Times New Roman"/>
              </a:rPr>
              <a:t>SCORE 2025</a:t>
            </a:r>
            <a:r>
              <a:rPr lang="en" sz="3124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20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0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060">
                <a:latin typeface="Times New Roman"/>
                <a:ea typeface="Times New Roman"/>
                <a:cs typeface="Times New Roman"/>
                <a:sym typeface="Times New Roman"/>
              </a:rPr>
              <a:t>Department of Pediatrics | Pulmonary and Sleep Medicine</a:t>
            </a:r>
            <a:endParaRPr sz="10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060">
                <a:latin typeface="Times New Roman"/>
                <a:ea typeface="Times New Roman"/>
                <a:cs typeface="Times New Roman"/>
                <a:sym typeface="Times New Roman"/>
              </a:rPr>
              <a:t>Fall 2024</a:t>
            </a:r>
            <a:endParaRPr sz="10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060">
                <a:latin typeface="Times New Roman"/>
                <a:ea typeface="Times New Roman"/>
                <a:cs typeface="Times New Roman"/>
                <a:sym typeface="Times New Roman"/>
              </a:rPr>
              <a:t>Slideshow and Data by Stephanie White and Eli</a:t>
            </a:r>
            <a:endParaRPr sz="10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060">
                <a:latin typeface="Times New Roman"/>
                <a:ea typeface="Times New Roman"/>
                <a:cs typeface="Times New Roman"/>
                <a:sym typeface="Times New Roman"/>
              </a:rPr>
              <a:t>Mentor</a:t>
            </a:r>
            <a:r>
              <a:rPr lang="en" sz="106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" sz="1060">
                <a:latin typeface="Times New Roman"/>
                <a:ea typeface="Times New Roman"/>
                <a:cs typeface="Times New Roman"/>
                <a:sym typeface="Times New Roman"/>
              </a:rPr>
              <a:t>Kushal Kandhari</a:t>
            </a:r>
            <a:endParaRPr sz="10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1060">
                <a:latin typeface="Times New Roman"/>
                <a:ea typeface="Times New Roman"/>
                <a:cs typeface="Times New Roman"/>
                <a:sym typeface="Times New Roman"/>
              </a:rPr>
              <a:t>Postdoctoral Fellow | Ph.D.</a:t>
            </a:r>
            <a:endParaRPr sz="106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2723400" y="2218375"/>
            <a:ext cx="369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/>
              <a:t>Work in the Lab</a:t>
            </a:r>
            <a:endParaRPr b="1"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9924"/>
            <a:ext cx="6464874" cy="3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14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Cell Culture</a:t>
            </a:r>
            <a:endParaRPr b="1" u="sng"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311700" y="774975"/>
            <a:ext cx="5146500" cy="38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</a:rPr>
              <a:t>Cells when surgically or enzymatically removed from an organism and placed in suitable culture environment will attach and grow are called as primary culture.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</a:rPr>
              <a:t>Primary cells have a finite life span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</a:rPr>
              <a:t>Cell lines have limited life span, they passage several times before they become senescent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</a:rPr>
              <a:t>Choice of media depends on the type of cell being cultured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</a:rPr>
              <a:t>For our work we used BEGM media from Lonza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</a:rPr>
              <a:t>Media is supplemented with antibiotics and different growth factors to support lung epithelial cell growth. 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</a:rPr>
              <a:t>We also learned how to cryopreserve the cells in liquid nitrogen using DMSO as cryopreservant.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5046375" y="4467775"/>
            <a:ext cx="379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Figure Eight: </a:t>
            </a:r>
            <a:r>
              <a:rPr lang="en">
                <a:solidFill>
                  <a:schemeClr val="dk2"/>
                </a:solidFill>
              </a:rPr>
              <a:t>Primary Human Bronchial Epithelial Cells (</a:t>
            </a:r>
            <a:r>
              <a:rPr lang="en">
                <a:solidFill>
                  <a:schemeClr val="dk2"/>
                </a:solidFill>
              </a:rPr>
              <a:t>phBECs)</a:t>
            </a:r>
            <a:r>
              <a:rPr lang="en">
                <a:solidFill>
                  <a:schemeClr val="dk2"/>
                </a:solidFill>
              </a:rPr>
              <a:t>.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913" y="493775"/>
            <a:ext cx="2550474" cy="19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9913" y="2500438"/>
            <a:ext cx="2550474" cy="1912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8160363" y="1219350"/>
            <a:ext cx="67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10X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8201413" y="3169475"/>
            <a:ext cx="67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</a:t>
            </a:r>
            <a:r>
              <a:rPr lang="en" sz="1800">
                <a:solidFill>
                  <a:schemeClr val="dk2"/>
                </a:solidFill>
              </a:rPr>
              <a:t>0X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Cell Culture Important </a:t>
            </a:r>
            <a:r>
              <a:rPr b="1" lang="en" u="sng"/>
              <a:t>Information</a:t>
            </a:r>
            <a:r>
              <a:rPr b="1" lang="en" u="sng"/>
              <a:t> Learned</a:t>
            </a:r>
            <a:endParaRPr b="1" u="sng"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1152475"/>
            <a:ext cx="4621800" cy="3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That 70% </a:t>
            </a:r>
            <a:r>
              <a:rPr lang="en" sz="1600">
                <a:solidFill>
                  <a:schemeClr val="dk1"/>
                </a:solidFill>
              </a:rPr>
              <a:t>Ethanol</a:t>
            </a:r>
            <a:r>
              <a:rPr lang="en" sz="1600">
                <a:solidFill>
                  <a:schemeClr val="dk1"/>
                </a:solidFill>
              </a:rPr>
              <a:t> is used instead of 100% to provide enough time to react with pathogens and disinfect the surfaces.</a:t>
            </a:r>
            <a:endParaRPr sz="1600">
              <a:solidFill>
                <a:schemeClr val="dk1"/>
              </a:solidFill>
            </a:endParaRPr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The incubator is at 5% Carbon Dioxide and 95% </a:t>
            </a:r>
            <a:r>
              <a:rPr lang="en" sz="1600">
                <a:solidFill>
                  <a:schemeClr val="dk1"/>
                </a:solidFill>
              </a:rPr>
              <a:t>humidity</a:t>
            </a:r>
            <a:r>
              <a:rPr lang="en" sz="1600">
                <a:solidFill>
                  <a:schemeClr val="dk1"/>
                </a:solidFill>
              </a:rPr>
              <a:t> to </a:t>
            </a:r>
            <a:r>
              <a:rPr lang="en" sz="1600">
                <a:solidFill>
                  <a:schemeClr val="dk1"/>
                </a:solidFill>
              </a:rPr>
              <a:t>replicate</a:t>
            </a:r>
            <a:r>
              <a:rPr lang="en" sz="1600">
                <a:solidFill>
                  <a:schemeClr val="dk1"/>
                </a:solidFill>
              </a:rPr>
              <a:t> the </a:t>
            </a:r>
            <a:r>
              <a:rPr lang="en" sz="1600">
                <a:solidFill>
                  <a:schemeClr val="dk1"/>
                </a:solidFill>
              </a:rPr>
              <a:t>conditions</a:t>
            </a:r>
            <a:r>
              <a:rPr lang="en" sz="1600">
                <a:solidFill>
                  <a:schemeClr val="dk1"/>
                </a:solidFill>
              </a:rPr>
              <a:t> of the human body.</a:t>
            </a:r>
            <a:endParaRPr sz="1600">
              <a:solidFill>
                <a:schemeClr val="dk1"/>
              </a:solidFill>
            </a:endParaRPr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That 37°C is normal human body </a:t>
            </a:r>
            <a:r>
              <a:rPr lang="en" sz="1600">
                <a:solidFill>
                  <a:schemeClr val="dk1"/>
                </a:solidFill>
              </a:rPr>
              <a:t>temperature</a:t>
            </a:r>
            <a:r>
              <a:rPr lang="en" sz="1600">
                <a:solidFill>
                  <a:schemeClr val="dk1"/>
                </a:solidFill>
              </a:rPr>
              <a:t> ideal for growth.</a:t>
            </a:r>
            <a:endParaRPr sz="1600">
              <a:solidFill>
                <a:schemeClr val="dk1"/>
              </a:solidFill>
            </a:endParaRPr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That </a:t>
            </a:r>
            <a:r>
              <a:rPr lang="en" sz="1600">
                <a:solidFill>
                  <a:schemeClr val="dk1"/>
                </a:solidFill>
              </a:rPr>
              <a:t>trypsin</a:t>
            </a:r>
            <a:r>
              <a:rPr lang="en" sz="1600">
                <a:solidFill>
                  <a:schemeClr val="dk1"/>
                </a:solidFill>
              </a:rPr>
              <a:t> can not be left in cells long because it stresses them.</a:t>
            </a:r>
            <a:endParaRPr sz="1600">
              <a:solidFill>
                <a:schemeClr val="dk1"/>
              </a:solidFill>
            </a:endParaRPr>
          </a:p>
          <a:p>
            <a:pPr indent="-31496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We observed human bronchial epithelial cell isolation from human lung received from National Jewish Health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4980650" y="4182000"/>
            <a:ext cx="37905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Figure Eight.</a:t>
            </a:r>
            <a:r>
              <a:rPr lang="en">
                <a:solidFill>
                  <a:schemeClr val="dk2"/>
                </a:solidFill>
              </a:rPr>
              <a:t> Incubator Used In lab.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900" y="1170125"/>
            <a:ext cx="3243325" cy="30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311700" y="1152475"/>
            <a:ext cx="456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W</a:t>
            </a:r>
            <a:r>
              <a:rPr lang="en" sz="1400">
                <a:solidFill>
                  <a:schemeClr val="dk1"/>
                </a:solidFill>
              </a:rPr>
              <a:t>e also performed protein estimation in cell lysate samples to determine the amount of protein.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The DC Protein Assay is a colorimetric assay that measures protein concentration in a solution. It uses a reaction between a protein, an alkaline copper tartrate solution, and a Folin reagent to produce a blue product. The darker the blue, the more protein is present.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2265025" y="251675"/>
            <a:ext cx="453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Protein Estimation using DC Assay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12462" y="616888"/>
            <a:ext cx="2547050" cy="39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SDS PAGE and western blot</a:t>
            </a:r>
            <a:endParaRPr b="1" u="sng"/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157300" y="1152475"/>
            <a:ext cx="510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802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"/>
              <a:buChar char="●"/>
            </a:pPr>
            <a:r>
              <a:rPr lang="en" sz="1408">
                <a:solidFill>
                  <a:schemeClr val="dk1"/>
                </a:solidFill>
              </a:rPr>
              <a:t>Sodium Dodecyl Sulfate-Polyacrylamide gel Electrophoresis (SDS-PAGE), is a technique widely used in biochemistry, forensics, genetics and molecular biology to separate and identify proteins according to their molecular weight.</a:t>
            </a:r>
            <a:endParaRPr sz="1408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8">
              <a:solidFill>
                <a:schemeClr val="dk1"/>
              </a:solidFill>
            </a:endParaRPr>
          </a:p>
          <a:p>
            <a:pPr indent="-31802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"/>
              <a:buChar char="●"/>
            </a:pPr>
            <a:r>
              <a:rPr lang="en" sz="1408">
                <a:solidFill>
                  <a:schemeClr val="dk1"/>
                </a:solidFill>
              </a:rPr>
              <a:t>This method separates proteins based primarily on their molecular weights.</a:t>
            </a:r>
            <a:endParaRPr sz="1408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8">
              <a:solidFill>
                <a:schemeClr val="dk1"/>
              </a:solidFill>
            </a:endParaRPr>
          </a:p>
          <a:p>
            <a:pPr indent="-31802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"/>
              <a:buChar char="●"/>
            </a:pPr>
            <a:r>
              <a:rPr lang="en" sz="1408">
                <a:solidFill>
                  <a:schemeClr val="dk1"/>
                </a:solidFill>
              </a:rPr>
              <a:t>After gel running, the proteins are transferred to a sheet of special blotting paper called nitrocellulose. </a:t>
            </a:r>
            <a:endParaRPr sz="1408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8">
              <a:solidFill>
                <a:schemeClr val="dk1"/>
              </a:solidFill>
            </a:endParaRPr>
          </a:p>
          <a:p>
            <a:pPr indent="-31802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"/>
              <a:buChar char="●"/>
            </a:pPr>
            <a:r>
              <a:rPr lang="en" sz="1408">
                <a:solidFill>
                  <a:schemeClr val="dk1"/>
                </a:solidFill>
              </a:rPr>
              <a:t>The proteins retain the same pattern of separation they had on the gel.</a:t>
            </a:r>
            <a:endParaRPr sz="1408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08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08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08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08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408"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500" y="1203275"/>
            <a:ext cx="3839225" cy="252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5869800" y="3510700"/>
            <a:ext cx="2962500" cy="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Figure Nine. </a:t>
            </a:r>
            <a:r>
              <a:rPr lang="en">
                <a:solidFill>
                  <a:schemeClr val="dk2"/>
                </a:solidFill>
              </a:rPr>
              <a:t>SDS PAGE Diagram.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311700" y="534800"/>
            <a:ext cx="4878900" cy="40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The blot is incubated with a generic protein (such as milk proteins) to bind to any remaining sticky places on the nitrocellulose.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An antibody is then added to the solution which is able to bind to its specific protein.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The antibody has an enzyme (e.g. horseradish peroxidase) or dye attached to it which cannot be seen at this time.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The location of the antibody is revealed by incubating it with a colorless substrate that the attached enzyme converts to a colored product that can be seen and photographed.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250" y="128825"/>
            <a:ext cx="3648600" cy="272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975" y="2932633"/>
            <a:ext cx="1758950" cy="203294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/>
        </p:nvSpPr>
        <p:spPr>
          <a:xfrm>
            <a:off x="7416375" y="3602750"/>
            <a:ext cx="1549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Example of final image captured by detection machine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Introduction to Working with Lab Mice</a:t>
            </a:r>
            <a:endParaRPr b="1" u="sng"/>
          </a:p>
        </p:txBody>
      </p:sp>
      <p:sp>
        <p:nvSpPr>
          <p:cNvPr id="187" name="Google Shape;187;p28"/>
          <p:cNvSpPr txBox="1"/>
          <p:nvPr>
            <p:ph idx="1" type="body"/>
          </p:nvPr>
        </p:nvSpPr>
        <p:spPr>
          <a:xfrm>
            <a:off x="311700" y="1152475"/>
            <a:ext cx="461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4">
                <a:solidFill>
                  <a:schemeClr val="dk1"/>
                </a:solidFill>
              </a:rPr>
              <a:t>We Got to Learn by Observing:</a:t>
            </a:r>
            <a:endParaRPr sz="216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64">
                <a:solidFill>
                  <a:schemeClr val="dk1"/>
                </a:solidFill>
              </a:rPr>
              <a:t>-Proper </a:t>
            </a:r>
            <a:r>
              <a:rPr lang="en" sz="2164">
                <a:solidFill>
                  <a:schemeClr val="dk1"/>
                </a:solidFill>
              </a:rPr>
              <a:t>protocol</a:t>
            </a:r>
            <a:r>
              <a:rPr lang="en" sz="2164">
                <a:solidFill>
                  <a:schemeClr val="dk1"/>
                </a:solidFill>
              </a:rPr>
              <a:t> on </a:t>
            </a:r>
            <a:r>
              <a:rPr lang="en" sz="2164">
                <a:solidFill>
                  <a:schemeClr val="dk1"/>
                </a:solidFill>
              </a:rPr>
              <a:t>harvesting</a:t>
            </a:r>
            <a:r>
              <a:rPr lang="en" sz="2164">
                <a:solidFill>
                  <a:schemeClr val="dk1"/>
                </a:solidFill>
              </a:rPr>
              <a:t> lungs.</a:t>
            </a:r>
            <a:endParaRPr sz="216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64">
                <a:solidFill>
                  <a:schemeClr val="dk1"/>
                </a:solidFill>
              </a:rPr>
              <a:t>-Proper handling.</a:t>
            </a:r>
            <a:endParaRPr sz="216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64">
                <a:solidFill>
                  <a:schemeClr val="dk1"/>
                </a:solidFill>
              </a:rPr>
              <a:t>-Getting </a:t>
            </a:r>
            <a:r>
              <a:rPr lang="en" sz="2164">
                <a:solidFill>
                  <a:schemeClr val="dk1"/>
                </a:solidFill>
              </a:rPr>
              <a:t>vital</a:t>
            </a:r>
            <a:r>
              <a:rPr lang="en" sz="2164">
                <a:solidFill>
                  <a:schemeClr val="dk1"/>
                </a:solidFill>
              </a:rPr>
              <a:t> signs to monitor them. </a:t>
            </a:r>
            <a:endParaRPr sz="216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6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64">
                <a:solidFill>
                  <a:schemeClr val="dk1"/>
                </a:solidFill>
              </a:rPr>
              <a:t>Overall got introduced to what working with rats and mice can look like</a:t>
            </a:r>
            <a:endParaRPr sz="216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5016075" y="3828325"/>
            <a:ext cx="40509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</a:rPr>
              <a:t>Figure Ten.</a:t>
            </a:r>
            <a:r>
              <a:rPr lang="en" sz="1300">
                <a:solidFill>
                  <a:schemeClr val="dk2"/>
                </a:solidFill>
              </a:rPr>
              <a:t> Lab Mouse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075" y="1170125"/>
            <a:ext cx="3486925" cy="26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Autoclave Sterilization</a:t>
            </a:r>
            <a:endParaRPr b="1" u="sng"/>
          </a:p>
        </p:txBody>
      </p:sp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311700" y="1152475"/>
            <a:ext cx="461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4">
                <a:solidFill>
                  <a:schemeClr val="dk1"/>
                </a:solidFill>
              </a:rPr>
              <a:t>What is it?</a:t>
            </a:r>
            <a:endParaRPr sz="216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64">
                <a:solidFill>
                  <a:schemeClr val="dk1"/>
                </a:solidFill>
              </a:rPr>
              <a:t>K</a:t>
            </a:r>
            <a:r>
              <a:rPr lang="en" sz="2164">
                <a:solidFill>
                  <a:schemeClr val="dk1"/>
                </a:solidFill>
              </a:rPr>
              <a:t>ills harmful bacteria through high heat and pressure.</a:t>
            </a:r>
            <a:endParaRPr sz="216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64">
                <a:solidFill>
                  <a:schemeClr val="dk1"/>
                </a:solidFill>
              </a:rPr>
              <a:t>*Prevents contamination</a:t>
            </a:r>
            <a:endParaRPr sz="216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6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64">
                <a:solidFill>
                  <a:schemeClr val="dk1"/>
                </a:solidFill>
              </a:rPr>
              <a:t>-Proper </a:t>
            </a:r>
            <a:r>
              <a:rPr lang="en" sz="2164">
                <a:solidFill>
                  <a:schemeClr val="dk1"/>
                </a:solidFill>
              </a:rPr>
              <a:t>safety</a:t>
            </a:r>
            <a:r>
              <a:rPr lang="en" sz="2164">
                <a:solidFill>
                  <a:schemeClr val="dk1"/>
                </a:solidFill>
              </a:rPr>
              <a:t> and technique taught through </a:t>
            </a:r>
            <a:r>
              <a:rPr lang="en" sz="2164">
                <a:solidFill>
                  <a:schemeClr val="dk1"/>
                </a:solidFill>
              </a:rPr>
              <a:t>sterilizing</a:t>
            </a:r>
            <a:r>
              <a:rPr lang="en" sz="2164">
                <a:solidFill>
                  <a:schemeClr val="dk1"/>
                </a:solidFill>
              </a:rPr>
              <a:t> </a:t>
            </a:r>
            <a:r>
              <a:rPr lang="en" sz="2164">
                <a:solidFill>
                  <a:schemeClr val="dk1"/>
                </a:solidFill>
              </a:rPr>
              <a:t>some</a:t>
            </a:r>
            <a:r>
              <a:rPr lang="en" sz="2164">
                <a:solidFill>
                  <a:schemeClr val="dk1"/>
                </a:solidFill>
              </a:rPr>
              <a:t> </a:t>
            </a:r>
            <a:r>
              <a:rPr lang="en" sz="2164">
                <a:solidFill>
                  <a:schemeClr val="dk1"/>
                </a:solidFill>
              </a:rPr>
              <a:t>equipment</a:t>
            </a:r>
            <a:r>
              <a:rPr lang="en" sz="2164">
                <a:solidFill>
                  <a:schemeClr val="dk1"/>
                </a:solidFill>
              </a:rPr>
              <a:t>.</a:t>
            </a:r>
            <a:endParaRPr sz="216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4830725" y="3654575"/>
            <a:ext cx="40509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</a:rPr>
              <a:t>Figure Eleven.</a:t>
            </a:r>
            <a:r>
              <a:rPr lang="en" sz="1300">
                <a:solidFill>
                  <a:schemeClr val="dk2"/>
                </a:solidFill>
              </a:rPr>
              <a:t> </a:t>
            </a:r>
            <a:r>
              <a:rPr lang="en" sz="1300">
                <a:solidFill>
                  <a:schemeClr val="dk2"/>
                </a:solidFill>
              </a:rPr>
              <a:t>Autoclave Tape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100" y="1152475"/>
            <a:ext cx="3754800" cy="24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Goals:</a:t>
            </a:r>
            <a:endParaRPr/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Discover what proteins are being affected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the levels of said protein rising or falling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Discover what pathway is being affected by said proteins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the first to publish findings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Future: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a possible solution for determined pathway </a:t>
            </a:r>
            <a:r>
              <a:rPr lang="en"/>
              <a:t>malfunction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Demonstrate </a:t>
            </a:r>
            <a:r>
              <a:rPr lang="en"/>
              <a:t>enough evidence to support theory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Human testing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2723400" y="2218375"/>
            <a:ext cx="418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"/>
              <a:t>Learning outside the lab</a:t>
            </a:r>
            <a:r>
              <a:rPr b="1" lang="en"/>
              <a:t> </a:t>
            </a:r>
            <a:endParaRPr b="1"/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9924"/>
            <a:ext cx="6464874" cy="3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78075" y="220100"/>
            <a:ext cx="4367400" cy="46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209"/>
              <a:buFont typeface="Arial"/>
              <a:buNone/>
            </a:pPr>
            <a:r>
              <a:t/>
            </a:r>
            <a:endParaRPr b="1" sz="31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209"/>
              <a:buFont typeface="Arial"/>
              <a:buNone/>
            </a:pPr>
            <a:r>
              <a:rPr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Chemical agent-induced toxicity</a:t>
            </a:r>
            <a:r>
              <a:rPr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1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209"/>
              <a:buFont typeface="Arial"/>
              <a:buNone/>
            </a:pPr>
            <a:r>
              <a:rPr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</a:t>
            </a:r>
            <a:r>
              <a:rPr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Cancer Biology</a:t>
            </a:r>
            <a:r>
              <a:rPr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1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5209"/>
              <a:buFont typeface="Arial"/>
              <a:buNone/>
            </a:pPr>
            <a:r>
              <a:rPr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3.) D</a:t>
            </a:r>
            <a:r>
              <a:rPr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evelopment of a comprehensive understanding of the vital signaling pathways and mechanisms in Idiopathic Pulmonary Fibrosis (IPF)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03400" y="4568875"/>
            <a:ext cx="545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425" y="1031963"/>
            <a:ext cx="3438075" cy="34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12775" y="150600"/>
            <a:ext cx="66726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Mentor: Kushal Kandhari PhD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Important Cultural Exchange</a:t>
            </a:r>
            <a:endParaRPr b="1" u="sng"/>
          </a:p>
        </p:txBody>
      </p:sp>
      <p:sp>
        <p:nvSpPr>
          <p:cNvPr id="217" name="Google Shape;217;p32"/>
          <p:cNvSpPr txBox="1"/>
          <p:nvPr>
            <p:ph idx="1" type="body"/>
          </p:nvPr>
        </p:nvSpPr>
        <p:spPr>
          <a:xfrm>
            <a:off x="311700" y="1152475"/>
            <a:ext cx="4621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Through </a:t>
            </a:r>
            <a:r>
              <a:rPr lang="en">
                <a:solidFill>
                  <a:schemeClr val="dk1"/>
                </a:solidFill>
              </a:rPr>
              <a:t>lunches</a:t>
            </a:r>
            <a:r>
              <a:rPr lang="en">
                <a:solidFill>
                  <a:schemeClr val="dk1"/>
                </a:solidFill>
              </a:rPr>
              <a:t> and coffee breaks we shared our </a:t>
            </a:r>
            <a:r>
              <a:rPr lang="en">
                <a:solidFill>
                  <a:schemeClr val="dk1"/>
                </a:solidFill>
              </a:rPr>
              <a:t>experiences</a:t>
            </a:r>
            <a:r>
              <a:rPr lang="en">
                <a:solidFill>
                  <a:schemeClr val="dk1"/>
                </a:solidFill>
              </a:rPr>
              <a:t> with: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-How we grew up.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-Our core values.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-How our cultures see certain things.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-What we would change about the world and the political climate.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-Got to share our cultures dishes.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500" y="1168663"/>
            <a:ext cx="3746400" cy="280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Ground:</a:t>
            </a:r>
            <a:endParaRPr/>
          </a:p>
        </p:txBody>
      </p:sp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311700" y="1017725"/>
            <a:ext cx="4260300" cy="17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Interest in movies (Marvel was a big one)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Hiking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Interest in research and science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College experience </a:t>
            </a:r>
            <a:endParaRPr/>
          </a:p>
        </p:txBody>
      </p:sp>
      <p:sp>
        <p:nvSpPr>
          <p:cNvPr id="226" name="Google Shape;226;p33"/>
          <p:cNvSpPr txBox="1"/>
          <p:nvPr>
            <p:ph type="title"/>
          </p:nvPr>
        </p:nvSpPr>
        <p:spPr>
          <a:xfrm>
            <a:off x="262600" y="2571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takeaways:</a:t>
            </a:r>
            <a:endParaRPr/>
          </a:p>
        </p:txBody>
      </p:sp>
      <p:sp>
        <p:nvSpPr>
          <p:cNvPr id="227" name="Google Shape;227;p33"/>
          <p:cNvSpPr txBox="1"/>
          <p:nvPr>
            <p:ph idx="1" type="body"/>
          </p:nvPr>
        </p:nvSpPr>
        <p:spPr>
          <a:xfrm>
            <a:off x="358050" y="3144475"/>
            <a:ext cx="8520600" cy="17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Gender Identity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Struggles of being an immigrant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Differences in american familial tendencies and asian 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Many things about American research and how the </a:t>
            </a:r>
            <a:r>
              <a:rPr lang="en"/>
              <a:t>majority</a:t>
            </a:r>
            <a:r>
              <a:rPr lang="en"/>
              <a:t> of researchers are immigrants in part because schooling in America is so expensive</a:t>
            </a:r>
            <a:endParaRPr/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425" y="78497"/>
            <a:ext cx="4559174" cy="35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9924"/>
            <a:ext cx="6464874" cy="37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4"/>
          <p:cNvSpPr txBox="1"/>
          <p:nvPr/>
        </p:nvSpPr>
        <p:spPr>
          <a:xfrm>
            <a:off x="2224050" y="2022750"/>
            <a:ext cx="4695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Thank You!</a:t>
            </a:r>
            <a:endParaRPr sz="680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213775"/>
            <a:ext cx="8520600" cy="43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209"/>
              <a:buFont typeface="Arial"/>
              <a:buNone/>
            </a:pPr>
            <a:r>
              <a:t/>
            </a:r>
            <a:endParaRPr b="1" sz="31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209"/>
              <a:buFont typeface="Arial"/>
              <a:buNone/>
            </a:pPr>
            <a:r>
              <a:rPr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Chemical agent-induced toxicity.</a:t>
            </a:r>
            <a:endParaRPr sz="31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209"/>
              <a:buFont typeface="Arial"/>
              <a:buNone/>
            </a:pPr>
            <a:r>
              <a:rPr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Cancer Biology. </a:t>
            </a:r>
            <a:endParaRPr sz="31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209"/>
              <a:buFont typeface="Arial"/>
              <a:buNone/>
            </a:pPr>
            <a:r>
              <a:rPr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3.) Development of a comprehensive understanding of the vital signaling pathways and mechanisms </a:t>
            </a:r>
            <a:r>
              <a:rPr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Idiopathic Pulmonary Fibrosis (IPF)</a:t>
            </a:r>
            <a:endParaRPr sz="31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5209"/>
              <a:buFont typeface="Arial"/>
              <a:buNone/>
            </a:pPr>
            <a:r>
              <a:rPr b="1"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</a:t>
            </a:r>
            <a:r>
              <a:rPr b="1"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Interest</a:t>
            </a:r>
            <a:r>
              <a:rPr b="1"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sz="31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35209"/>
              <a:buFont typeface="Arial"/>
              <a:buNone/>
            </a:pPr>
            <a:r>
              <a:rPr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Understanding Idiopathic Pulmonary Fibrosis mechanisms and exploring links between chronic lung diseases and lung cancer</a:t>
            </a:r>
            <a:endParaRPr sz="31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03400" y="4568875"/>
            <a:ext cx="545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311700" y="104250"/>
            <a:ext cx="73329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Kushal Kandhari PhD: Areas of Interest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2430350" y="1949450"/>
            <a:ext cx="416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77">
                <a:latin typeface="Times New Roman"/>
                <a:ea typeface="Times New Roman"/>
                <a:cs typeface="Times New Roman"/>
                <a:sym typeface="Times New Roman"/>
              </a:rPr>
              <a:t>Mentees</a:t>
            </a:r>
            <a:r>
              <a:rPr lang="en" sz="4577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/>
              <a:t> 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278075" y="220100"/>
            <a:ext cx="4367400" cy="46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2534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24"/>
              <a:buFont typeface="Times New Roman"/>
              <a:buChar char="➢"/>
            </a:pPr>
            <a:r>
              <a:rPr lang="en" sz="24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Undergraduate Research Assistant interested in Biology and Biochemistry.</a:t>
            </a:r>
            <a:endParaRPr sz="24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253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4"/>
              <a:buFont typeface="Times New Roman"/>
              <a:buChar char="➢"/>
            </a:pPr>
            <a:r>
              <a:rPr lang="en" sz="24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Junior at University of Colorado Denver</a:t>
            </a:r>
            <a:endParaRPr sz="24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253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4"/>
              <a:buFont typeface="Times New Roman"/>
              <a:buChar char="➢"/>
            </a:pPr>
            <a:r>
              <a:rPr lang="en" sz="24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Pre-Med Student</a:t>
            </a:r>
            <a:endParaRPr sz="24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403400" y="4568875"/>
            <a:ext cx="545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761" y="815811"/>
            <a:ext cx="3509975" cy="35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278075" y="118350"/>
            <a:ext cx="68232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Mentee: Stephanie White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278075" y="220100"/>
            <a:ext cx="4367400" cy="46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1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Mentee: Eli</a:t>
            </a:r>
            <a:endParaRPr b="1" sz="31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2534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24"/>
              <a:buFont typeface="Times New Roman"/>
              <a:buChar char="➢"/>
            </a:pPr>
            <a:r>
              <a:rPr lang="en" sz="24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Undergraduate Research </a:t>
            </a:r>
            <a:r>
              <a:rPr lang="en" sz="24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Assistant</a:t>
            </a:r>
            <a:r>
              <a:rPr lang="en" sz="24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interested</a:t>
            </a:r>
            <a:r>
              <a:rPr lang="en" sz="24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" sz="24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Biology and Leadership</a:t>
            </a:r>
            <a:endParaRPr sz="24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253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4"/>
              <a:buFont typeface="Times New Roman"/>
              <a:buChar char="➢"/>
            </a:pPr>
            <a:r>
              <a:rPr lang="en" sz="24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Junior at University of Colorado Denver</a:t>
            </a:r>
            <a:endParaRPr sz="24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2534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24"/>
              <a:buFont typeface="Times New Roman"/>
              <a:buChar char="➢"/>
            </a:pPr>
            <a:r>
              <a:rPr lang="en" sz="242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Pre-med student</a:t>
            </a:r>
            <a:endParaRPr sz="242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403400" y="4568875"/>
            <a:ext cx="545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4">
            <a:alphaModFix/>
          </a:blip>
          <a:srcRect b="0" l="32569" r="0" t="0"/>
          <a:stretch/>
        </p:blipFill>
        <p:spPr>
          <a:xfrm>
            <a:off x="5569825" y="64563"/>
            <a:ext cx="2502801" cy="494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275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Background-What 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Idiopathic Pulmonary Fibrosis?</a:t>
            </a:r>
            <a:endParaRPr b="1" u="sng"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244450" y="572700"/>
            <a:ext cx="4554600" cy="48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Idiopathic Pulmonary Fibrosis</a:t>
            </a:r>
            <a:r>
              <a:rPr b="1" lang="en" sz="25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-Disease that causes scarring (fibrosis) of the lungs.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Idiopathic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-Idiopathic means that there is no clear cause.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*There is currently no cure 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996675" y="3707025"/>
            <a:ext cx="36726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One.</a:t>
            </a:r>
            <a:r>
              <a:rPr lang="en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Breakdown of Name.</a:t>
            </a:r>
            <a:endParaRPr sz="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59075"/>
            <a:ext cx="1151400" cy="4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700" y="848363"/>
            <a:ext cx="4054550" cy="285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293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Background-O</a:t>
            </a: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verexpression of Collagen Peptides</a:t>
            </a:r>
            <a:endParaRPr b="1" u="sng"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244450" y="572700"/>
            <a:ext cx="4554600" cy="48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-Overproduction of collagen and other ECM components leads to the development of pulmonary fibrosis.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What's</a:t>
            </a:r>
            <a:r>
              <a:rPr b="1" lang="e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Needed</a:t>
            </a:r>
            <a:endParaRPr b="1"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 way to inhibit over expression. 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-495875" y="4950900"/>
            <a:ext cx="545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4799050" y="3934100"/>
            <a:ext cx="3815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Two. </a:t>
            </a:r>
            <a:r>
              <a:rPr lang="en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between IPF lungs and Normal Lungs. 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24698" l="35397" r="3414" t="0"/>
          <a:stretch/>
        </p:blipFill>
        <p:spPr>
          <a:xfrm>
            <a:off x="4799050" y="1028200"/>
            <a:ext cx="3983176" cy="290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Times New Roman"/>
                <a:ea typeface="Times New Roman"/>
                <a:cs typeface="Times New Roman"/>
                <a:sym typeface="Times New Roman"/>
              </a:rPr>
              <a:t>Background-Why is This Important?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210850" y="572700"/>
            <a:ext cx="4537500" cy="42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Stages of IPF: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Stage 1: Recently Diagnosed.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Stage 2: Needing Oxygen with Activity.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Stage 3: Needing Oxygen 24 Hours a Day.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Stage 4: Advanced Oxygen Needs.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*Not a formal staging system, but what progression may look like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Leading for a need of a Lung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transplant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4925000" y="3778200"/>
            <a:ext cx="4007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Four. </a:t>
            </a:r>
            <a:r>
              <a:rPr lang="en" sz="9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Xray of IPF.</a:t>
            </a: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57925" y="4517988"/>
            <a:ext cx="62094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Citation: National Jewish </a:t>
            </a:r>
            <a:r>
              <a:rPr lang="en" sz="1600">
                <a:solidFill>
                  <a:schemeClr val="dk2"/>
                </a:solidFill>
              </a:rPr>
              <a:t>Hospital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51936" r="0" t="0"/>
          <a:stretch/>
        </p:blipFill>
        <p:spPr>
          <a:xfrm>
            <a:off x="5294100" y="619275"/>
            <a:ext cx="3152600" cy="32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73675"/>
            <a:ext cx="4669472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