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63" r:id="rId3"/>
    <p:sldId id="260" r:id="rId4"/>
    <p:sldId id="272" r:id="rId5"/>
    <p:sldId id="270" r:id="rId6"/>
    <p:sldId id="271" r:id="rId7"/>
    <p:sldId id="264" r:id="rId8"/>
    <p:sldId id="265" r:id="rId9"/>
    <p:sldId id="26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501BD-1E0D-D147-A347-D7FE615573D1}" v="164" dt="2025-02-14T17:44:44.6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96197"/>
  </p:normalViewPr>
  <p:slideViewPr>
    <p:cSldViewPr snapToGrid="0">
      <p:cViewPr varScale="1">
        <p:scale>
          <a:sx n="115" d="100"/>
          <a:sy n="115" d="100"/>
        </p:scale>
        <p:origin x="22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522E7-9742-1444-A2A3-A598C2ADDF9E}" type="datetimeFigureOut">
              <a:rPr lang="en-GB" smtClean="0"/>
              <a:t>26/02/2025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CBE2BC-B2F2-C44F-8B40-675116AB8F5D}" type="slidenum">
              <a:rPr lang="en-GB" smtClean="0"/>
              <a:t>‹#›</a:t>
            </a:fld>
            <a:endParaRPr lang="en-GB"/>
          </a:p>
        </p:txBody>
      </p:sp>
    </p:spTree>
    <p:extLst>
      <p:ext uri="{BB962C8B-B14F-4D97-AF65-F5344CB8AC3E}">
        <p14:creationId xmlns:p14="http://schemas.microsoft.com/office/powerpoint/2010/main" val="1764023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390EC-20CA-0743-9CDE-CA726FE64B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55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390EC-20CA-0743-9CDE-CA726FE64B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126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effectLst/>
                <a:latin typeface="Google Sans Text"/>
              </a:rPr>
              <a:t>This study identified nine major cell types in the human heart, </a:t>
            </a:r>
            <a:r>
              <a:rPr lang="en-GB" sz="1200" i="0" dirty="0">
                <a:effectLst/>
                <a:latin typeface="Times New Roman" panose="02020603050405020304" pitchFamily="18" charset="0"/>
                <a:cs typeface="Times New Roman" panose="02020603050405020304" pitchFamily="18" charset="0"/>
              </a:rPr>
              <a:t>and over 20 cell subtypes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390EC-20CA-0743-9CDE-CA726FE64B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58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131314"/>
                </a:solidFill>
                <a:effectLst/>
                <a:latin typeface="Google Sans Text"/>
              </a:rPr>
              <a:t>While the study was somewhat limited in power to detect sex-specific differences due to sample size, it did identify a small number of genes with differential expression between male and female hearts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390EC-20CA-0743-9CDE-CA726FE64B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05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31314"/>
                </a:solidFill>
                <a:effectLst/>
                <a:latin typeface="Google Sans Text"/>
              </a:rPr>
              <a:t>This comprehensive analysis of the human heart transcriptome provides a valuable resource for future cardiovascular research</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390EC-20CA-0743-9CDE-CA726FE64B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96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31314"/>
                </a:solidFill>
                <a:effectLst/>
                <a:latin typeface="Google Sans Text"/>
              </a:rPr>
              <a:t>This comprehensive analysis of the human heart transcriptome provides a valuable resource for future cardiovascular research</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390EC-20CA-0743-9CDE-CA726FE64B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62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31314"/>
                </a:solidFill>
                <a:effectLst/>
                <a:latin typeface="Google Sans Text"/>
              </a:rPr>
              <a:t>This comprehensive analysis of the human heart transcriptome provides a valuable resource for future cardiovascular research</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390EC-20CA-0743-9CDE-CA726FE64B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130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99684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53718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983597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290440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204891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550122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418200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9370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86080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214447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2/26/25</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69022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2/26/25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2/26/25</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58313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ommons.wikimedia.org/wiki/File:Heart_oblique_external.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human heart with blood vessels&#10;&#10;Description automatically generated">
            <a:extLst>
              <a:ext uri="{FF2B5EF4-FFF2-40B4-BE49-F238E27FC236}">
                <a16:creationId xmlns:a16="http://schemas.microsoft.com/office/drawing/2014/main" id="{D3FDCD94-5C23-055A-7C3B-2728369A170E}"/>
              </a:ext>
            </a:extLst>
          </p:cNvPr>
          <p:cNvPicPr>
            <a:picLocks noChangeAspect="1"/>
          </p:cNvPicPr>
          <p:nvPr/>
        </p:nvPicPr>
        <p:blipFill>
          <a:blip r:embed="rId2">
            <a:extLst>
              <a:ext uri="{837473B0-CC2E-450A-ABE3-18F120FF3D39}">
                <a1611:picAttrSrcUrl xmlns:a1611="http://schemas.microsoft.com/office/drawing/2016/11/main" r:id="rId3"/>
              </a:ext>
            </a:extLst>
          </a:blip>
          <a:srcRect t="14071" b="5572"/>
          <a:stretch/>
        </p:blipFill>
        <p:spPr>
          <a:xfrm>
            <a:off x="-4441" y="1"/>
            <a:ext cx="12281934" cy="6908598"/>
          </a:xfrm>
          <a:prstGeom prst="rect">
            <a:avLst/>
          </a:prstGeom>
        </p:spPr>
      </p:pic>
      <p:sp>
        <p:nvSpPr>
          <p:cNvPr id="8" name="Subtitle 7">
            <a:extLst>
              <a:ext uri="{FF2B5EF4-FFF2-40B4-BE49-F238E27FC236}">
                <a16:creationId xmlns:a16="http://schemas.microsoft.com/office/drawing/2014/main" id="{631FA4AF-1F83-0CAE-D413-CA364ADEA623}"/>
              </a:ext>
            </a:extLst>
          </p:cNvPr>
          <p:cNvSpPr>
            <a:spLocks noGrp="1"/>
          </p:cNvSpPr>
          <p:nvPr>
            <p:ph type="subTitle" idx="1"/>
          </p:nvPr>
        </p:nvSpPr>
        <p:spPr>
          <a:xfrm>
            <a:off x="3729002" y="3434574"/>
            <a:ext cx="3367858" cy="612755"/>
          </a:xfrm>
        </p:spPr>
        <p:txBody>
          <a:bodyPr vert="horz" lIns="91440" tIns="45720" rIns="91440" bIns="45720" rtlCol="0" anchor="t">
            <a:normAutofit/>
          </a:bodyPr>
          <a:lstStyle/>
          <a:p>
            <a:r>
              <a:rPr lang="en-US" dirty="0">
                <a:solidFill>
                  <a:schemeClr val="bg1"/>
                </a:solidFill>
                <a:latin typeface="Times New Roman"/>
                <a:ea typeface="Times New Roman"/>
                <a:cs typeface="Times New Roman"/>
              </a:rPr>
              <a:t>(Tucker et al. 2020)</a:t>
            </a:r>
            <a:endParaRPr lang="en-US" dirty="0">
              <a:solidFill>
                <a:schemeClr val="bg1"/>
              </a:solidFill>
            </a:endParaRPr>
          </a:p>
        </p:txBody>
      </p:sp>
      <p:sp>
        <p:nvSpPr>
          <p:cNvPr id="7" name="Title 1">
            <a:extLst>
              <a:ext uri="{FF2B5EF4-FFF2-40B4-BE49-F238E27FC236}">
                <a16:creationId xmlns:a16="http://schemas.microsoft.com/office/drawing/2014/main" id="{5B7136D7-C27B-FAAE-A357-0EEE464D357D}"/>
              </a:ext>
            </a:extLst>
          </p:cNvPr>
          <p:cNvSpPr>
            <a:spLocks noGrp="1"/>
          </p:cNvSpPr>
          <p:nvPr/>
        </p:nvSpPr>
        <p:spPr>
          <a:xfrm>
            <a:off x="980708" y="1939275"/>
            <a:ext cx="6925507" cy="185430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a:lnSpc>
                <a:spcPct val="110000"/>
              </a:lnSpc>
            </a:pPr>
            <a:r>
              <a:rPr lang="en-US" sz="4000" dirty="0"/>
              <a:t>Transcriptional and Cellular Diversity of the Human Heart</a:t>
            </a:r>
            <a:br>
              <a:rPr lang="en-US" sz="3400" dirty="0"/>
            </a:br>
            <a:endParaRPr lang="en-US" sz="3400" dirty="0"/>
          </a:p>
        </p:txBody>
      </p:sp>
      <p:pic>
        <p:nvPicPr>
          <p:cNvPr id="13" name="Picture 12">
            <a:extLst>
              <a:ext uri="{FF2B5EF4-FFF2-40B4-BE49-F238E27FC236}">
                <a16:creationId xmlns:a16="http://schemas.microsoft.com/office/drawing/2014/main" id="{1C09D8DC-5D1F-59C2-70E5-14427D0D433B}"/>
              </a:ext>
            </a:extLst>
          </p:cNvPr>
          <p:cNvPicPr>
            <a:picLocks noChangeAspect="1"/>
          </p:cNvPicPr>
          <p:nvPr/>
        </p:nvPicPr>
        <p:blipFill>
          <a:blip r:embed="rId4"/>
          <a:srcRect t="16912" r="3064" b="10110"/>
          <a:stretch/>
        </p:blipFill>
        <p:spPr>
          <a:xfrm>
            <a:off x="9666514" y="3840991"/>
            <a:ext cx="1202838" cy="1366629"/>
          </a:xfrm>
          <a:prstGeom prst="rect">
            <a:avLst/>
          </a:prstGeom>
        </p:spPr>
      </p:pic>
      <p:sp>
        <p:nvSpPr>
          <p:cNvPr id="2" name="Subtitle 7">
            <a:extLst>
              <a:ext uri="{FF2B5EF4-FFF2-40B4-BE49-F238E27FC236}">
                <a16:creationId xmlns:a16="http://schemas.microsoft.com/office/drawing/2014/main" id="{7CE54D68-E5E8-2691-482E-BBFFB99E24AE}"/>
              </a:ext>
            </a:extLst>
          </p:cNvPr>
          <p:cNvSpPr txBox="1">
            <a:spLocks/>
          </p:cNvSpPr>
          <p:nvPr/>
        </p:nvSpPr>
        <p:spPr>
          <a:xfrm>
            <a:off x="9420392" y="5299342"/>
            <a:ext cx="1757353" cy="34317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latin typeface="Times New Roman"/>
                <a:cs typeface="Times New Roman"/>
              </a:rPr>
              <a:t>Tsenaat Hadgu</a:t>
            </a:r>
            <a:endParaRPr lang="en-US" sz="2000" dirty="0">
              <a:solidFill>
                <a:schemeClr val="bg1"/>
              </a:solidFill>
            </a:endParaRPr>
          </a:p>
        </p:txBody>
      </p:sp>
    </p:spTree>
    <p:extLst>
      <p:ext uri="{BB962C8B-B14F-4D97-AF65-F5344CB8AC3E}">
        <p14:creationId xmlns:p14="http://schemas.microsoft.com/office/powerpoint/2010/main" val="1974559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7">
            <a:extLst>
              <a:ext uri="{FF2B5EF4-FFF2-40B4-BE49-F238E27FC236}">
                <a16:creationId xmlns:a16="http://schemas.microsoft.com/office/drawing/2014/main" id="{65191775-8008-4201-9F98-B55A5286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033" descr="Close-up of purple cells">
            <a:extLst>
              <a:ext uri="{FF2B5EF4-FFF2-40B4-BE49-F238E27FC236}">
                <a16:creationId xmlns:a16="http://schemas.microsoft.com/office/drawing/2014/main" id="{AD040ECA-25D2-3393-0E2C-519B3F44968A}"/>
              </a:ext>
            </a:extLst>
          </p:cNvPr>
          <p:cNvPicPr>
            <a:picLocks noChangeAspect="1"/>
          </p:cNvPicPr>
          <p:nvPr/>
        </p:nvPicPr>
        <p:blipFill>
          <a:blip r:embed="rId3"/>
          <a:srcRect t="13104" b="2901"/>
          <a:stretch/>
        </p:blipFill>
        <p:spPr>
          <a:xfrm>
            <a:off x="20" y="914400"/>
            <a:ext cx="6108420" cy="3848099"/>
          </a:xfrm>
          <a:prstGeom prst="rect">
            <a:avLst/>
          </a:prstGeom>
        </p:spPr>
      </p:pic>
      <p:sp>
        <p:nvSpPr>
          <p:cNvPr id="2" name="Title 1">
            <a:extLst>
              <a:ext uri="{FF2B5EF4-FFF2-40B4-BE49-F238E27FC236}">
                <a16:creationId xmlns:a16="http://schemas.microsoft.com/office/drawing/2014/main" id="{0E0DEC63-7D9B-426F-62FD-21957DF9C5D0}"/>
              </a:ext>
            </a:extLst>
          </p:cNvPr>
          <p:cNvSpPr>
            <a:spLocks noGrp="1"/>
          </p:cNvSpPr>
          <p:nvPr>
            <p:ph type="title"/>
          </p:nvPr>
        </p:nvSpPr>
        <p:spPr>
          <a:xfrm>
            <a:off x="414895" y="3787112"/>
            <a:ext cx="5584957" cy="1590431"/>
          </a:xfrm>
        </p:spPr>
        <p:txBody>
          <a:bodyPr anchor="t">
            <a:normAutofit/>
          </a:bodyPr>
          <a:lstStyle/>
          <a:p>
            <a:pPr algn="r"/>
            <a:r>
              <a:rPr lang="en-GB" dirty="0"/>
              <a:t>Aim</a:t>
            </a:r>
          </a:p>
        </p:txBody>
      </p:sp>
      <p:sp>
        <p:nvSpPr>
          <p:cNvPr id="18" name="Content Placeholder 2">
            <a:extLst>
              <a:ext uri="{FF2B5EF4-FFF2-40B4-BE49-F238E27FC236}">
                <a16:creationId xmlns:a16="http://schemas.microsoft.com/office/drawing/2014/main" id="{8FB83D21-3D88-BA75-7E88-3CCBFA5CBD0B}"/>
              </a:ext>
            </a:extLst>
          </p:cNvPr>
          <p:cNvSpPr>
            <a:spLocks noGrp="1"/>
          </p:cNvSpPr>
          <p:nvPr>
            <p:ph idx="1"/>
          </p:nvPr>
        </p:nvSpPr>
        <p:spPr>
          <a:xfrm>
            <a:off x="7353301" y="810492"/>
            <a:ext cx="3924300" cy="5399808"/>
          </a:xfrm>
        </p:spPr>
        <p:txBody>
          <a:bodyPr>
            <a:normAutofit/>
          </a:bodyPr>
          <a:lstStyle/>
          <a:p>
            <a:pPr>
              <a:spcBef>
                <a:spcPts val="0"/>
              </a:spcBef>
              <a:spcAft>
                <a:spcPts val="600"/>
              </a:spcAft>
            </a:pPr>
            <a:r>
              <a:rPr lang="en-GB" i="0" dirty="0">
                <a:effectLst/>
                <a:latin typeface="Times New Roman" panose="02020603050405020304" pitchFamily="18" charset="0"/>
                <a:cs typeface="Times New Roman" panose="02020603050405020304" pitchFamily="18" charset="0"/>
              </a:rPr>
              <a:t>To understand the cellular and transcriptional diversity of the non-failing human heart, researchers conducted single-nucleus RNA sequencing (snRNA-</a:t>
            </a:r>
            <a:r>
              <a:rPr lang="en-GB" i="0" dirty="0" err="1">
                <a:effectLst/>
                <a:latin typeface="Times New Roman" panose="02020603050405020304" pitchFamily="18" charset="0"/>
                <a:cs typeface="Times New Roman" panose="02020603050405020304" pitchFamily="18" charset="0"/>
              </a:rPr>
              <a:t>seq</a:t>
            </a:r>
            <a:r>
              <a:rPr lang="en-GB" i="0" dirty="0">
                <a:effectLst/>
                <a:latin typeface="Times New Roman" panose="02020603050405020304" pitchFamily="18" charset="0"/>
                <a:cs typeface="Times New Roman" panose="02020603050405020304" pitchFamily="18" charset="0"/>
              </a:rPr>
              <a:t>) on samples from seven human donors with no history of heart disease. </a:t>
            </a:r>
          </a:p>
          <a:p>
            <a:pPr>
              <a:spcBef>
                <a:spcPts val="0"/>
              </a:spcBef>
              <a:spcAft>
                <a:spcPts val="600"/>
              </a:spcAft>
            </a:pPr>
            <a:r>
              <a:rPr lang="en-GB" i="0" dirty="0">
                <a:effectLst/>
                <a:latin typeface="Times New Roman" panose="02020603050405020304" pitchFamily="18" charset="0"/>
                <a:cs typeface="Times New Roman" panose="02020603050405020304" pitchFamily="18" charset="0"/>
              </a:rPr>
              <a:t>The study used a large-scale snRNA-</a:t>
            </a:r>
            <a:r>
              <a:rPr lang="en-GB" i="0" dirty="0" err="1">
                <a:effectLst/>
                <a:latin typeface="Times New Roman" panose="02020603050405020304" pitchFamily="18" charset="0"/>
                <a:cs typeface="Times New Roman" panose="02020603050405020304" pitchFamily="18" charset="0"/>
              </a:rPr>
              <a:t>seq</a:t>
            </a:r>
            <a:r>
              <a:rPr lang="en-GB" i="0" dirty="0">
                <a:effectLst/>
                <a:latin typeface="Times New Roman" panose="02020603050405020304" pitchFamily="18" charset="0"/>
                <a:cs typeface="Times New Roman" panose="02020603050405020304" pitchFamily="18" charset="0"/>
              </a:rPr>
              <a:t> analysis of ~280,000 nuclei from the four chambers of the human heart </a:t>
            </a:r>
            <a:r>
              <a:rPr lang="en-GB" b="0" i="0" dirty="0">
                <a:solidFill>
                  <a:srgbClr val="000000"/>
                </a:solidFill>
                <a:effectLst/>
                <a:latin typeface="Times New Roman" panose="02020603050405020304" pitchFamily="18" charset="0"/>
              </a:rPr>
              <a:t>(Tucker et al. 2020)</a:t>
            </a:r>
            <a:r>
              <a:rPr lang="en-GB" i="0" dirty="0">
                <a:effectLst/>
                <a:latin typeface="Times New Roman" panose="02020603050405020304" pitchFamily="18" charset="0"/>
                <a:cs typeface="Times New Roman" panose="02020603050405020304" pitchFamily="18" charset="0"/>
              </a:rPr>
              <a:t>. </a:t>
            </a:r>
          </a:p>
          <a:p>
            <a:pPr marL="0" indent="0">
              <a:spcBef>
                <a:spcPts val="0"/>
              </a:spcBef>
              <a:spcAft>
                <a:spcPts val="600"/>
              </a:spcAft>
              <a:buNone/>
            </a:pPr>
            <a:endParaRPr lang="en-GB" dirty="0"/>
          </a:p>
        </p:txBody>
      </p:sp>
    </p:spTree>
    <p:extLst>
      <p:ext uri="{BB962C8B-B14F-4D97-AF65-F5344CB8AC3E}">
        <p14:creationId xmlns:p14="http://schemas.microsoft.com/office/powerpoint/2010/main" val="22656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B56980C8-BD66-4F9D-B57F-FD47067EA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hematic workflow of sc/snRNA-seq in cardiovascular research. A Sample...  | Download Scientific Diagram">
            <a:extLst>
              <a:ext uri="{FF2B5EF4-FFF2-40B4-BE49-F238E27FC236}">
                <a16:creationId xmlns:a16="http://schemas.microsoft.com/office/drawing/2014/main" id="{CAEE6EF8-73D0-EE45-6014-9972DDFF8E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62702" y="1311916"/>
            <a:ext cx="6258938" cy="3379826"/>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a:extLst>
              <a:ext uri="{FF2B5EF4-FFF2-40B4-BE49-F238E27FC236}">
                <a16:creationId xmlns:a16="http://schemas.microsoft.com/office/drawing/2014/main" id="{8FB83D21-3D88-BA75-7E88-3CCBFA5CBD0B}"/>
              </a:ext>
            </a:extLst>
          </p:cNvPr>
          <p:cNvSpPr>
            <a:spLocks noGrp="1"/>
          </p:cNvSpPr>
          <p:nvPr>
            <p:ph idx="1"/>
          </p:nvPr>
        </p:nvSpPr>
        <p:spPr>
          <a:xfrm>
            <a:off x="834382" y="914399"/>
            <a:ext cx="4157960" cy="5029201"/>
          </a:xfrm>
        </p:spPr>
        <p:txBody>
          <a:bodyPr>
            <a:normAutofit/>
          </a:bodyPr>
          <a:lstStyle/>
          <a:p>
            <a:pPr>
              <a:lnSpc>
                <a:spcPct val="110000"/>
              </a:lnSpc>
              <a:spcBef>
                <a:spcPts val="0"/>
              </a:spcBef>
              <a:spcAft>
                <a:spcPts val="600"/>
              </a:spcAft>
            </a:pPr>
            <a:r>
              <a:rPr lang="en-GB" sz="1700" i="0" dirty="0">
                <a:effectLst/>
                <a:latin typeface="Times New Roman" panose="02020603050405020304" pitchFamily="18" charset="0"/>
                <a:cs typeface="Times New Roman" panose="02020603050405020304" pitchFamily="18" charset="0"/>
              </a:rPr>
              <a:t>Single nucleus RNA sequencing (snRNA-</a:t>
            </a:r>
            <a:r>
              <a:rPr lang="en-GB" sz="1700" i="0" dirty="0" err="1">
                <a:effectLst/>
                <a:latin typeface="Times New Roman" panose="02020603050405020304" pitchFamily="18" charset="0"/>
                <a:cs typeface="Times New Roman" panose="02020603050405020304" pitchFamily="18" charset="0"/>
              </a:rPr>
              <a:t>seq</a:t>
            </a:r>
            <a:r>
              <a:rPr lang="en-GB" sz="1700" i="0" dirty="0">
                <a:effectLst/>
                <a:latin typeface="Times New Roman" panose="02020603050405020304" pitchFamily="18" charset="0"/>
                <a:cs typeface="Times New Roman" panose="02020603050405020304" pitchFamily="18" charset="0"/>
              </a:rPr>
              <a:t>) analyses gene expression in cells that are difficult to isolate, such as those from archived tissues. Traditional methods only provide a bulk overview of gene expression in a tissue sample, masking the crucial differences between individual cell types.</a:t>
            </a:r>
          </a:p>
          <a:p>
            <a:pPr>
              <a:lnSpc>
                <a:spcPct val="110000"/>
              </a:lnSpc>
              <a:spcBef>
                <a:spcPts val="0"/>
              </a:spcBef>
              <a:spcAft>
                <a:spcPts val="600"/>
              </a:spcAft>
            </a:pPr>
            <a:r>
              <a:rPr lang="en-GB" sz="1700" b="0" i="0" dirty="0">
                <a:effectLst/>
                <a:latin typeface="Times New Roman" panose="02020603050405020304" pitchFamily="18" charset="0"/>
                <a:cs typeface="Times New Roman" panose="02020603050405020304" pitchFamily="18" charset="0"/>
              </a:rPr>
              <a:t>Applied to the heart, snRNA-</a:t>
            </a:r>
            <a:r>
              <a:rPr lang="en-GB" sz="1700" b="0" i="0" dirty="0" err="1">
                <a:effectLst/>
                <a:latin typeface="Times New Roman" panose="02020603050405020304" pitchFamily="18" charset="0"/>
                <a:cs typeface="Times New Roman" panose="02020603050405020304" pitchFamily="18" charset="0"/>
              </a:rPr>
              <a:t>seq</a:t>
            </a:r>
            <a:r>
              <a:rPr lang="en-GB" sz="1700" b="0" i="0" dirty="0">
                <a:effectLst/>
                <a:latin typeface="Times New Roman" panose="02020603050405020304" pitchFamily="18" charset="0"/>
                <a:cs typeface="Times New Roman" panose="02020603050405020304" pitchFamily="18" charset="0"/>
              </a:rPr>
              <a:t> provides an unprecedented view of the cellular diversity and the unique roles different cell types play in heart function (Tucker et al. 2020). This knowledge is critical to understanding both normal heart physiology and the development of heart disease.</a:t>
            </a:r>
          </a:p>
          <a:p>
            <a:pPr marL="0" indent="0">
              <a:lnSpc>
                <a:spcPct val="110000"/>
              </a:lnSpc>
              <a:spcBef>
                <a:spcPts val="0"/>
              </a:spcBef>
              <a:spcAft>
                <a:spcPts val="600"/>
              </a:spcAft>
              <a:buNone/>
            </a:pPr>
            <a:endParaRPr lang="en-GB" sz="1700" dirty="0"/>
          </a:p>
        </p:txBody>
      </p:sp>
    </p:spTree>
    <p:extLst>
      <p:ext uri="{BB962C8B-B14F-4D97-AF65-F5344CB8AC3E}">
        <p14:creationId xmlns:p14="http://schemas.microsoft.com/office/powerpoint/2010/main" val="133601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descr="Microscopic view of cells">
            <a:extLst>
              <a:ext uri="{FF2B5EF4-FFF2-40B4-BE49-F238E27FC236}">
                <a16:creationId xmlns:a16="http://schemas.microsoft.com/office/drawing/2014/main" id="{AAA99EB4-DCCD-A5E5-85BB-8CB7BB88CB15}"/>
              </a:ext>
            </a:extLst>
          </p:cNvPr>
          <p:cNvPicPr>
            <a:picLocks noChangeAspect="1"/>
          </p:cNvPicPr>
          <p:nvPr/>
        </p:nvPicPr>
        <p:blipFill>
          <a:blip r:embed="rId3"/>
          <a:srcRect l="4113" r="17196"/>
          <a:stretch/>
        </p:blipFill>
        <p:spPr>
          <a:xfrm>
            <a:off x="249882" y="115747"/>
            <a:ext cx="7243162" cy="6458673"/>
          </a:xfrm>
          <a:prstGeom prst="rect">
            <a:avLst/>
          </a:prstGeom>
        </p:spPr>
      </p:pic>
      <p:sp>
        <p:nvSpPr>
          <p:cNvPr id="2" name="Title 1">
            <a:extLst>
              <a:ext uri="{FF2B5EF4-FFF2-40B4-BE49-F238E27FC236}">
                <a16:creationId xmlns:a16="http://schemas.microsoft.com/office/drawing/2014/main" id="{0E0DEC63-7D9B-426F-62FD-21957DF9C5D0}"/>
              </a:ext>
            </a:extLst>
          </p:cNvPr>
          <p:cNvSpPr>
            <a:spLocks noGrp="1"/>
          </p:cNvSpPr>
          <p:nvPr>
            <p:ph type="title"/>
          </p:nvPr>
        </p:nvSpPr>
        <p:spPr>
          <a:xfrm>
            <a:off x="401172" y="968284"/>
            <a:ext cx="5974163" cy="1623227"/>
          </a:xfrm>
        </p:spPr>
        <p:txBody>
          <a:bodyPr anchor="t">
            <a:noAutofit/>
          </a:bodyPr>
          <a:lstStyle/>
          <a:p>
            <a:r>
              <a:rPr lang="en-GB" sz="2800" b="0" i="0" dirty="0">
                <a:effectLst/>
                <a:latin typeface="Google Sans Text"/>
              </a:rPr>
              <a:t>nine major cell types in the human heart (Tucker et al. 2020):</a:t>
            </a:r>
            <a:endParaRPr lang="en-GB" sz="2800" dirty="0"/>
          </a:p>
        </p:txBody>
      </p:sp>
      <p:sp>
        <p:nvSpPr>
          <p:cNvPr id="3" name="Content Placeholder 2">
            <a:extLst>
              <a:ext uri="{FF2B5EF4-FFF2-40B4-BE49-F238E27FC236}">
                <a16:creationId xmlns:a16="http://schemas.microsoft.com/office/drawing/2014/main" id="{8FB83D21-3D88-BA75-7E88-3CCBFA5CBD0B}"/>
              </a:ext>
            </a:extLst>
          </p:cNvPr>
          <p:cNvSpPr>
            <a:spLocks noGrp="1"/>
          </p:cNvSpPr>
          <p:nvPr>
            <p:ph idx="1"/>
          </p:nvPr>
        </p:nvSpPr>
        <p:spPr>
          <a:xfrm>
            <a:off x="7557214" y="648121"/>
            <a:ext cx="4384904" cy="5393923"/>
          </a:xfrm>
        </p:spPr>
        <p:txBody>
          <a:bodyPr>
            <a:normAutofit fontScale="92500" lnSpcReduction="10000"/>
          </a:bodyPr>
          <a:lstStyle/>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Cardiomyocytes:</a:t>
            </a:r>
            <a:r>
              <a:rPr lang="en-GB" b="0" i="0" dirty="0">
                <a:effectLst/>
                <a:latin typeface="Times New Roman" panose="02020603050405020304" pitchFamily="18" charset="0"/>
                <a:cs typeface="Times New Roman" panose="02020603050405020304" pitchFamily="18" charset="0"/>
              </a:rPr>
              <a:t> The muscle cells responsible for contraction.</a:t>
            </a:r>
          </a:p>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Fibroblasts:</a:t>
            </a:r>
            <a:r>
              <a:rPr lang="en-GB" b="0" i="0" dirty="0">
                <a:effectLst/>
                <a:latin typeface="Times New Roman" panose="02020603050405020304" pitchFamily="18" charset="0"/>
                <a:cs typeface="Times New Roman" panose="02020603050405020304" pitchFamily="18" charset="0"/>
              </a:rPr>
              <a:t> Cells involved in maintaining the structural integrity of the heart.</a:t>
            </a:r>
          </a:p>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Endothelial cells:</a:t>
            </a:r>
            <a:r>
              <a:rPr lang="en-GB" b="0" i="0" dirty="0">
                <a:effectLst/>
                <a:latin typeface="Times New Roman" panose="02020603050405020304" pitchFamily="18" charset="0"/>
                <a:cs typeface="Times New Roman" panose="02020603050405020304" pitchFamily="18" charset="0"/>
              </a:rPr>
              <a:t> Cells lining blood vessels and the heart chambers.</a:t>
            </a:r>
          </a:p>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Pericytes:</a:t>
            </a:r>
            <a:r>
              <a:rPr lang="en-GB" b="0" i="0" dirty="0">
                <a:effectLst/>
                <a:latin typeface="Times New Roman" panose="02020603050405020304" pitchFamily="18" charset="0"/>
                <a:cs typeface="Times New Roman" panose="02020603050405020304" pitchFamily="18" charset="0"/>
              </a:rPr>
              <a:t> Cells supporting small blood vessels.</a:t>
            </a:r>
          </a:p>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Vascular smooth muscle cells:</a:t>
            </a:r>
            <a:r>
              <a:rPr lang="en-GB" b="0" i="0" dirty="0">
                <a:effectLst/>
                <a:latin typeface="Times New Roman" panose="02020603050405020304" pitchFamily="18" charset="0"/>
                <a:cs typeface="Times New Roman" panose="02020603050405020304" pitchFamily="18" charset="0"/>
              </a:rPr>
              <a:t> Cells supporting larger blood vessels.</a:t>
            </a:r>
          </a:p>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Macrophages:</a:t>
            </a:r>
            <a:r>
              <a:rPr lang="en-GB" b="0" i="0" dirty="0">
                <a:effectLst/>
                <a:latin typeface="Times New Roman" panose="02020603050405020304" pitchFamily="18" charset="0"/>
                <a:cs typeface="Times New Roman" panose="02020603050405020304" pitchFamily="18" charset="0"/>
              </a:rPr>
              <a:t> Immune cells involved in tissue repair and </a:t>
            </a:r>
            <a:r>
              <a:rPr lang="en-GB" b="0" i="0" dirty="0" err="1">
                <a:effectLst/>
                <a:latin typeface="Times New Roman" panose="02020603050405020304" pitchFamily="18" charset="0"/>
                <a:cs typeface="Times New Roman" panose="02020603050405020304" pitchFamily="18" charset="0"/>
              </a:rPr>
              <a:t>defense</a:t>
            </a:r>
            <a:r>
              <a:rPr lang="en-GB" b="0" i="0" dirty="0">
                <a:effectLst/>
                <a:latin typeface="Times New Roman" panose="02020603050405020304" pitchFamily="18" charset="0"/>
                <a:cs typeface="Times New Roman" panose="02020603050405020304" pitchFamily="18" charset="0"/>
              </a:rPr>
              <a:t>.</a:t>
            </a:r>
          </a:p>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Lymphocytes:</a:t>
            </a:r>
            <a:r>
              <a:rPr lang="en-GB" b="0" i="0" dirty="0">
                <a:effectLst/>
                <a:latin typeface="Times New Roman" panose="02020603050405020304" pitchFamily="18" charset="0"/>
                <a:cs typeface="Times New Roman" panose="02020603050405020304" pitchFamily="18" charset="0"/>
              </a:rPr>
              <a:t> Immune cells involved in targeted immune responses.</a:t>
            </a:r>
          </a:p>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Adipocytes:</a:t>
            </a:r>
            <a:r>
              <a:rPr lang="en-GB" b="0" i="0" dirty="0">
                <a:effectLst/>
                <a:latin typeface="Times New Roman" panose="02020603050405020304" pitchFamily="18" charset="0"/>
                <a:cs typeface="Times New Roman" panose="02020603050405020304" pitchFamily="18" charset="0"/>
              </a:rPr>
              <a:t> Fat cells, mainly found in the epicardial fat surrounding the heart.</a:t>
            </a:r>
          </a:p>
          <a:p>
            <a:pPr marL="0" indent="0">
              <a:lnSpc>
                <a:spcPct val="110000"/>
              </a:lnSpc>
              <a:spcBef>
                <a:spcPts val="0"/>
              </a:spcBef>
              <a:buNone/>
            </a:pPr>
            <a:r>
              <a:rPr lang="en-GB" b="1" i="0" dirty="0">
                <a:effectLst/>
                <a:latin typeface="Times New Roman" panose="02020603050405020304" pitchFamily="18" charset="0"/>
                <a:cs typeface="Times New Roman" panose="02020603050405020304" pitchFamily="18" charset="0"/>
              </a:rPr>
              <a:t>Neuronal cells:</a:t>
            </a:r>
            <a:r>
              <a:rPr lang="en-GB" b="0" i="0" dirty="0">
                <a:effectLst/>
                <a:latin typeface="Times New Roman" panose="02020603050405020304" pitchFamily="18" charset="0"/>
                <a:cs typeface="Times New Roman" panose="02020603050405020304" pitchFamily="18" charset="0"/>
              </a:rPr>
              <a:t> Cells of the intrinsic cardiac nervous system.</a:t>
            </a:r>
          </a:p>
        </p:txBody>
      </p:sp>
    </p:spTree>
    <p:extLst>
      <p:ext uri="{BB962C8B-B14F-4D97-AF65-F5344CB8AC3E}">
        <p14:creationId xmlns:p14="http://schemas.microsoft.com/office/powerpoint/2010/main" val="151951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A8A5B-146E-9970-E76E-F32644DC6E07}"/>
              </a:ext>
            </a:extLst>
          </p:cNvPr>
          <p:cNvSpPr>
            <a:spLocks noGrp="1"/>
          </p:cNvSpPr>
          <p:nvPr>
            <p:ph type="title"/>
          </p:nvPr>
        </p:nvSpPr>
        <p:spPr>
          <a:xfrm>
            <a:off x="652371" y="422099"/>
            <a:ext cx="10620855" cy="1147053"/>
          </a:xfrm>
        </p:spPr>
        <p:txBody>
          <a:bodyPr/>
          <a:lstStyle/>
          <a:p>
            <a:r>
              <a:rPr lang="en-GB" dirty="0"/>
              <a:t>Findings (Tucker et al. 2020)</a:t>
            </a:r>
          </a:p>
        </p:txBody>
      </p:sp>
      <p:sp>
        <p:nvSpPr>
          <p:cNvPr id="3" name="Content Placeholder 2">
            <a:extLst>
              <a:ext uri="{FF2B5EF4-FFF2-40B4-BE49-F238E27FC236}">
                <a16:creationId xmlns:a16="http://schemas.microsoft.com/office/drawing/2014/main" id="{60316679-BB0A-DC93-D33C-7002A3A345C7}"/>
              </a:ext>
            </a:extLst>
          </p:cNvPr>
          <p:cNvSpPr>
            <a:spLocks noGrp="1"/>
          </p:cNvSpPr>
          <p:nvPr>
            <p:ph idx="1"/>
          </p:nvPr>
        </p:nvSpPr>
        <p:spPr>
          <a:xfrm>
            <a:off x="652371" y="1655662"/>
            <a:ext cx="10620855" cy="4514022"/>
          </a:xfrm>
        </p:spPr>
        <p:txBody>
          <a:bodyPr>
            <a:normAutofit/>
          </a:bodyPr>
          <a:lstStyle/>
          <a:p>
            <a:pPr algn="l">
              <a:spcBef>
                <a:spcPts val="0"/>
              </a:spcBef>
              <a:buFont typeface="Wingdings" pitchFamily="2" charset="2"/>
              <a:buChar char="Ø"/>
            </a:pPr>
            <a:r>
              <a:rPr lang="en-GB" dirty="0">
                <a:solidFill>
                  <a:srgbClr val="131314"/>
                </a:solidFill>
                <a:latin typeface="Times New Roman" panose="02020603050405020304" pitchFamily="18" charset="0"/>
                <a:cs typeface="Times New Roman" panose="02020603050405020304" pitchFamily="18" charset="0"/>
              </a:rPr>
              <a:t>C</a:t>
            </a:r>
            <a:r>
              <a:rPr lang="en-GB" i="0" dirty="0">
                <a:solidFill>
                  <a:srgbClr val="131314"/>
                </a:solidFill>
                <a:effectLst/>
                <a:latin typeface="Times New Roman" panose="02020603050405020304" pitchFamily="18" charset="0"/>
                <a:cs typeface="Times New Roman" panose="02020603050405020304" pitchFamily="18" charset="0"/>
              </a:rPr>
              <a:t>hamber-specific differences in gene expression</a:t>
            </a:r>
          </a:p>
          <a:p>
            <a:pPr marL="0" indent="0" algn="l">
              <a:spcBef>
                <a:spcPts val="0"/>
              </a:spcBef>
              <a:buNone/>
            </a:pPr>
            <a:r>
              <a:rPr lang="en-GB" i="0" dirty="0">
                <a:solidFill>
                  <a:srgbClr val="131314"/>
                </a:solidFill>
                <a:effectLst/>
                <a:latin typeface="Times New Roman" panose="02020603050405020304" pitchFamily="18" charset="0"/>
                <a:cs typeface="Times New Roman" panose="02020603050405020304" pitchFamily="18" charset="0"/>
              </a:rPr>
              <a:t>The study identified differences in the atrial and ventricular cells: where atrial cardiomyocytes showed higher expression of genes involved in electrical conduction and hormone production, while ventricular cardiomyocytes showed higher expression of genes related to contractile function, larg</a:t>
            </a:r>
            <a:r>
              <a:rPr lang="en-GB" dirty="0">
                <a:solidFill>
                  <a:srgbClr val="131314"/>
                </a:solidFill>
                <a:latin typeface="Times New Roman" panose="02020603050405020304" pitchFamily="18" charset="0"/>
                <a:cs typeface="Times New Roman" panose="02020603050405020304" pitchFamily="18" charset="0"/>
              </a:rPr>
              <a:t>ely</a:t>
            </a:r>
            <a:r>
              <a:rPr lang="en-GB" i="0" dirty="0">
                <a:solidFill>
                  <a:srgbClr val="131314"/>
                </a:solidFill>
                <a:effectLst/>
                <a:latin typeface="Times New Roman" panose="02020603050405020304" pitchFamily="18" charset="0"/>
                <a:cs typeface="Times New Roman" panose="02020603050405020304" pitchFamily="18" charset="0"/>
              </a:rPr>
              <a:t> found in the right ventricle. Lymphocytes were also found in the left ventricle (possibly due to stress)</a:t>
            </a:r>
          </a:p>
          <a:p>
            <a:pPr marL="0" indent="0" algn="l">
              <a:spcBef>
                <a:spcPts val="0"/>
              </a:spcBef>
              <a:buNone/>
            </a:pPr>
            <a:endParaRPr lang="en-GB" i="0" dirty="0">
              <a:solidFill>
                <a:srgbClr val="131314"/>
              </a:solidFill>
              <a:effectLst/>
              <a:latin typeface="Times New Roman" panose="02020603050405020304" pitchFamily="18" charset="0"/>
              <a:cs typeface="Times New Roman" panose="02020603050405020304" pitchFamily="18" charset="0"/>
            </a:endParaRPr>
          </a:p>
          <a:p>
            <a:pPr>
              <a:spcBef>
                <a:spcPts val="0"/>
              </a:spcBef>
              <a:buFont typeface="Wingdings" pitchFamily="2" charset="2"/>
              <a:buChar char="Ø"/>
            </a:pPr>
            <a:r>
              <a:rPr lang="en-GB" i="0" dirty="0">
                <a:solidFill>
                  <a:srgbClr val="131314"/>
                </a:solidFill>
                <a:effectLst/>
                <a:latin typeface="Times New Roman" panose="02020603050405020304" pitchFamily="18" charset="0"/>
                <a:cs typeface="Times New Roman" panose="02020603050405020304" pitchFamily="18" charset="0"/>
              </a:rPr>
              <a:t>Sex-differences</a:t>
            </a:r>
          </a:p>
          <a:p>
            <a:pPr marL="0" indent="0" algn="l">
              <a:spcBef>
                <a:spcPts val="0"/>
              </a:spcBef>
              <a:buNone/>
            </a:pPr>
            <a:r>
              <a:rPr lang="en-GB" i="0" dirty="0">
                <a:solidFill>
                  <a:srgbClr val="131314"/>
                </a:solidFill>
                <a:effectLst/>
                <a:latin typeface="Times New Roman" panose="02020603050405020304" pitchFamily="18" charset="0"/>
                <a:cs typeface="Times New Roman" panose="02020603050405020304" pitchFamily="18" charset="0"/>
              </a:rPr>
              <a:t>Males: </a:t>
            </a:r>
            <a:r>
              <a:rPr lang="en-GB" i="1" dirty="0">
                <a:solidFill>
                  <a:srgbClr val="131314"/>
                </a:solidFill>
                <a:effectLst/>
                <a:latin typeface="Times New Roman" panose="02020603050405020304" pitchFamily="18" charset="0"/>
                <a:cs typeface="Times New Roman" panose="02020603050405020304" pitchFamily="18" charset="0"/>
              </a:rPr>
              <a:t>NEB</a:t>
            </a:r>
            <a:r>
              <a:rPr lang="en-GB" i="0" dirty="0">
                <a:solidFill>
                  <a:srgbClr val="131314"/>
                </a:solidFill>
                <a:effectLst/>
                <a:latin typeface="Times New Roman" panose="02020603050405020304" pitchFamily="18" charset="0"/>
                <a:cs typeface="Times New Roman" panose="02020603050405020304" pitchFamily="18" charset="0"/>
              </a:rPr>
              <a:t>, which encodes the </a:t>
            </a:r>
            <a:r>
              <a:rPr lang="en-GB" i="0" dirty="0" err="1">
                <a:solidFill>
                  <a:srgbClr val="131314"/>
                </a:solidFill>
                <a:effectLst/>
                <a:latin typeface="Times New Roman" panose="02020603050405020304" pitchFamily="18" charset="0"/>
                <a:cs typeface="Times New Roman" panose="02020603050405020304" pitchFamily="18" charset="0"/>
              </a:rPr>
              <a:t>sarcomeric</a:t>
            </a:r>
            <a:r>
              <a:rPr lang="en-GB" i="0" dirty="0">
                <a:solidFill>
                  <a:srgbClr val="131314"/>
                </a:solidFill>
                <a:effectLst/>
                <a:latin typeface="Times New Roman" panose="02020603050405020304" pitchFamily="18" charset="0"/>
                <a:cs typeface="Times New Roman" panose="02020603050405020304" pitchFamily="18" charset="0"/>
              </a:rPr>
              <a:t> structural protein nebulin, is expressed at higher levels in the left ventricle of male hearts. </a:t>
            </a:r>
          </a:p>
          <a:p>
            <a:pPr marL="0" indent="0" algn="l">
              <a:spcBef>
                <a:spcPts val="0"/>
              </a:spcBef>
              <a:buNone/>
            </a:pPr>
            <a:r>
              <a:rPr lang="en-GB" i="0" dirty="0">
                <a:solidFill>
                  <a:srgbClr val="131314"/>
                </a:solidFill>
                <a:effectLst/>
                <a:latin typeface="Times New Roman" panose="02020603050405020304" pitchFamily="18" charset="0"/>
                <a:cs typeface="Times New Roman" panose="02020603050405020304" pitchFamily="18" charset="0"/>
              </a:rPr>
              <a:t>Females: </a:t>
            </a:r>
            <a:r>
              <a:rPr lang="en-GB" i="1" dirty="0">
                <a:solidFill>
                  <a:srgbClr val="131314"/>
                </a:solidFill>
                <a:effectLst/>
                <a:latin typeface="Times New Roman" panose="02020603050405020304" pitchFamily="18" charset="0"/>
                <a:cs typeface="Times New Roman" panose="02020603050405020304" pitchFamily="18" charset="0"/>
              </a:rPr>
              <a:t>ZNF827</a:t>
            </a:r>
            <a:r>
              <a:rPr lang="en-GB" i="0" dirty="0">
                <a:solidFill>
                  <a:srgbClr val="131314"/>
                </a:solidFill>
                <a:effectLst/>
                <a:latin typeface="Times New Roman" panose="02020603050405020304" pitchFamily="18" charset="0"/>
                <a:cs typeface="Times New Roman" panose="02020603050405020304" pitchFamily="18" charset="0"/>
              </a:rPr>
              <a:t>, located near a locus associated with coronary artery disease, is expressed more in female hearts, particularly in the right atrium.</a:t>
            </a:r>
          </a:p>
          <a:p>
            <a:pPr marL="0" indent="0" algn="l">
              <a:spcBef>
                <a:spcPts val="0"/>
              </a:spcBef>
              <a:buNone/>
            </a:pPr>
            <a:r>
              <a:rPr lang="en-GB" dirty="0">
                <a:solidFill>
                  <a:srgbClr val="131314"/>
                </a:solidFill>
                <a:latin typeface="Times New Roman" panose="02020603050405020304" pitchFamily="18" charset="0"/>
                <a:cs typeface="Times New Roman" panose="02020603050405020304" pitchFamily="18" charset="0"/>
              </a:rPr>
              <a:t>These findings are relevant in understanding the sex differences in heart disease susceptibility.</a:t>
            </a:r>
            <a:endParaRPr lang="en-GB" i="0" dirty="0">
              <a:solidFill>
                <a:srgbClr val="13131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354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AFECC-9C80-E55D-D8B2-D3030EDCAD03}"/>
              </a:ext>
            </a:extLst>
          </p:cNvPr>
          <p:cNvSpPr>
            <a:spLocks noGrp="1"/>
          </p:cNvSpPr>
          <p:nvPr>
            <p:ph type="title"/>
          </p:nvPr>
        </p:nvSpPr>
        <p:spPr>
          <a:xfrm>
            <a:off x="652371" y="914400"/>
            <a:ext cx="3424329" cy="5029200"/>
          </a:xfrm>
        </p:spPr>
        <p:txBody>
          <a:bodyPr anchor="t">
            <a:normAutofit/>
          </a:bodyPr>
          <a:lstStyle/>
          <a:p>
            <a:r>
              <a:rPr lang="en-GB" sz="3200"/>
              <a:t>Significance</a:t>
            </a:r>
          </a:p>
        </p:txBody>
      </p:sp>
      <p:sp>
        <p:nvSpPr>
          <p:cNvPr id="3" name="Content Placeholder 2">
            <a:extLst>
              <a:ext uri="{FF2B5EF4-FFF2-40B4-BE49-F238E27FC236}">
                <a16:creationId xmlns:a16="http://schemas.microsoft.com/office/drawing/2014/main" id="{BF9888B5-632E-D02B-49DA-43258FF5A8AB}"/>
              </a:ext>
            </a:extLst>
          </p:cNvPr>
          <p:cNvSpPr>
            <a:spLocks noGrp="1"/>
          </p:cNvSpPr>
          <p:nvPr>
            <p:ph idx="1"/>
          </p:nvPr>
        </p:nvSpPr>
        <p:spPr>
          <a:xfrm>
            <a:off x="4425043" y="914400"/>
            <a:ext cx="7200900" cy="5029200"/>
          </a:xfrm>
        </p:spPr>
        <p:txBody>
          <a:bodyPr>
            <a:normAutofit/>
          </a:bodyPr>
          <a:lstStyle/>
          <a:p>
            <a:r>
              <a:rPr lang="en-GB" dirty="0">
                <a:latin typeface="Times New Roman" panose="02020603050405020304" pitchFamily="18" charset="0"/>
                <a:cs typeface="Times New Roman" panose="02020603050405020304" pitchFamily="18" charset="0"/>
              </a:rPr>
              <a:t>R</a:t>
            </a:r>
            <a:r>
              <a:rPr lang="en-GB" b="0" i="0" dirty="0">
                <a:effectLst/>
                <a:latin typeface="Times New Roman" panose="02020603050405020304" pitchFamily="18" charset="0"/>
                <a:cs typeface="Times New Roman" panose="02020603050405020304" pitchFamily="18" charset="0"/>
              </a:rPr>
              <a:t>esource for future cardiovascular research: The identification of specific cell types and their unique gene expression profiles enhances our understanding of cardiac function, disease mechanisms, and potential therapeutic targets. </a:t>
            </a:r>
          </a:p>
          <a:p>
            <a:r>
              <a:rPr lang="en-GB" b="0" i="0" dirty="0">
                <a:effectLst/>
                <a:latin typeface="Times New Roman" panose="02020603050405020304" pitchFamily="18" charset="0"/>
                <a:cs typeface="Times New Roman" panose="02020603050405020304" pitchFamily="18" charset="0"/>
              </a:rPr>
              <a:t>By moving beyond the traditional focus on cardiomyocytes, this study illuminates the importance of other cell types in maintaining cardiac health and contributing to disease pathogenesis.</a:t>
            </a:r>
          </a:p>
          <a:p>
            <a:pPr marL="0" indent="0">
              <a:buNone/>
            </a:pPr>
            <a:r>
              <a:rPr lang="en-GB" b="1" i="0" dirty="0">
                <a:effectLst/>
                <a:latin typeface="Times New Roman" panose="02020603050405020304" pitchFamily="18" charset="0"/>
                <a:cs typeface="Times New Roman" panose="02020603050405020304" pitchFamily="18" charset="0"/>
              </a:rPr>
              <a:t>Cardiovascular disease continues to be the leading cause of death among women in the United States, accounting for ~1 of every 3 female deaths</a:t>
            </a:r>
            <a:r>
              <a:rPr lang="en-GB" b="1" i="0" baseline="30000" dirty="0">
                <a:effectLst/>
                <a:latin typeface="Times New Roman" panose="02020603050405020304" pitchFamily="18" charset="0"/>
                <a:cs typeface="Times New Roman" panose="02020603050405020304" pitchFamily="18" charset="0"/>
              </a:rPr>
              <a:t>1</a:t>
            </a:r>
          </a:p>
          <a:p>
            <a:endParaRPr lang="en-GB" dirty="0"/>
          </a:p>
        </p:txBody>
      </p:sp>
    </p:spTree>
    <p:extLst>
      <p:ext uri="{BB962C8B-B14F-4D97-AF65-F5344CB8AC3E}">
        <p14:creationId xmlns:p14="http://schemas.microsoft.com/office/powerpoint/2010/main" val="2895789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7">
            <a:extLst>
              <a:ext uri="{FF2B5EF4-FFF2-40B4-BE49-F238E27FC236}">
                <a16:creationId xmlns:a16="http://schemas.microsoft.com/office/drawing/2014/main" id="{D7F35258-C290-422B-86B5-4FD73A97D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large screen with a picture of a sunset&#10;&#10;Description automatically generated">
            <a:extLst>
              <a:ext uri="{FF2B5EF4-FFF2-40B4-BE49-F238E27FC236}">
                <a16:creationId xmlns:a16="http://schemas.microsoft.com/office/drawing/2014/main" id="{FACE2D1B-52CA-98F2-F0A9-8D1BE6E367D8}"/>
              </a:ext>
            </a:extLst>
          </p:cNvPr>
          <p:cNvPicPr>
            <a:picLocks noChangeAspect="1"/>
          </p:cNvPicPr>
          <p:nvPr/>
        </p:nvPicPr>
        <p:blipFill>
          <a:blip r:embed="rId3">
            <a:extLst>
              <a:ext uri="{28A0092B-C50C-407E-A947-70E740481C1C}">
                <a14:useLocalDpi xmlns:a14="http://schemas.microsoft.com/office/drawing/2010/main" val="0"/>
              </a:ext>
            </a:extLst>
          </a:blip>
          <a:srcRect r="20774" b="-2"/>
          <a:stretch/>
        </p:blipFill>
        <p:spPr>
          <a:xfrm rot="5400000">
            <a:off x="4001083" y="75616"/>
            <a:ext cx="2836282" cy="2685052"/>
          </a:xfrm>
          <a:prstGeom prst="rect">
            <a:avLst/>
          </a:prstGeom>
        </p:spPr>
      </p:pic>
      <p:sp>
        <p:nvSpPr>
          <p:cNvPr id="2" name="Title 1">
            <a:extLst>
              <a:ext uri="{FF2B5EF4-FFF2-40B4-BE49-F238E27FC236}">
                <a16:creationId xmlns:a16="http://schemas.microsoft.com/office/drawing/2014/main" id="{55CAFECC-9C80-E55D-D8B2-D3030EDCAD03}"/>
              </a:ext>
            </a:extLst>
          </p:cNvPr>
          <p:cNvSpPr>
            <a:spLocks noGrp="1"/>
          </p:cNvSpPr>
          <p:nvPr>
            <p:ph type="title"/>
          </p:nvPr>
        </p:nvSpPr>
        <p:spPr>
          <a:xfrm>
            <a:off x="652372" y="647701"/>
            <a:ext cx="6495188" cy="1880754"/>
          </a:xfrm>
        </p:spPr>
        <p:txBody>
          <a:bodyPr anchor="t">
            <a:normAutofit/>
          </a:bodyPr>
          <a:lstStyle/>
          <a:p>
            <a:pPr>
              <a:lnSpc>
                <a:spcPct val="110000"/>
              </a:lnSpc>
            </a:pPr>
            <a:r>
              <a:rPr lang="en-US" dirty="0"/>
              <a:t>Cultural Exchange and Skills</a:t>
            </a:r>
            <a:endParaRPr lang="en-GB" dirty="0"/>
          </a:p>
        </p:txBody>
      </p:sp>
      <p:pic>
        <p:nvPicPr>
          <p:cNvPr id="7" name="Picture 6" descr="Several electronic devices on a table&#10;&#10;Description automatically generated">
            <a:extLst>
              <a:ext uri="{FF2B5EF4-FFF2-40B4-BE49-F238E27FC236}">
                <a16:creationId xmlns:a16="http://schemas.microsoft.com/office/drawing/2014/main" id="{E1A68607-2D0C-AC41-7414-7F487CA8AC12}"/>
              </a:ext>
            </a:extLst>
          </p:cNvPr>
          <p:cNvPicPr>
            <a:picLocks noChangeAspect="1"/>
          </p:cNvPicPr>
          <p:nvPr/>
        </p:nvPicPr>
        <p:blipFill>
          <a:blip r:embed="rId4">
            <a:extLst>
              <a:ext uri="{28A0092B-C50C-407E-A947-70E740481C1C}">
                <a14:useLocalDpi xmlns:a14="http://schemas.microsoft.com/office/drawing/2010/main" val="0"/>
              </a:ext>
            </a:extLst>
          </a:blip>
          <a:srcRect l="781" r="39803" b="4"/>
          <a:stretch/>
        </p:blipFill>
        <p:spPr>
          <a:xfrm rot="5400000">
            <a:off x="6717458" y="75616"/>
            <a:ext cx="2836283" cy="2685051"/>
          </a:xfrm>
          <a:prstGeom prst="rect">
            <a:avLst/>
          </a:prstGeom>
        </p:spPr>
      </p:pic>
      <p:pic>
        <p:nvPicPr>
          <p:cNvPr id="5" name="Picture 4" descr="A blue rectangular object on a blue surface&#10;&#10;Description automatically generated">
            <a:extLst>
              <a:ext uri="{FF2B5EF4-FFF2-40B4-BE49-F238E27FC236}">
                <a16:creationId xmlns:a16="http://schemas.microsoft.com/office/drawing/2014/main" id="{AC51007E-E7CE-15BE-ECA6-16CB43025794}"/>
              </a:ext>
            </a:extLst>
          </p:cNvPr>
          <p:cNvPicPr>
            <a:picLocks noChangeAspect="1"/>
          </p:cNvPicPr>
          <p:nvPr/>
        </p:nvPicPr>
        <p:blipFill>
          <a:blip r:embed="rId5">
            <a:extLst>
              <a:ext uri="{28A0092B-C50C-407E-A947-70E740481C1C}">
                <a14:useLocalDpi xmlns:a14="http://schemas.microsoft.com/office/drawing/2010/main" val="0"/>
              </a:ext>
            </a:extLst>
          </a:blip>
          <a:srcRect r="20774" b="-2"/>
          <a:stretch/>
        </p:blipFill>
        <p:spPr>
          <a:xfrm rot="5400000">
            <a:off x="9435110" y="75616"/>
            <a:ext cx="2836283" cy="2685051"/>
          </a:xfrm>
          <a:prstGeom prst="rect">
            <a:avLst/>
          </a:prstGeom>
        </p:spPr>
      </p:pic>
      <p:sp>
        <p:nvSpPr>
          <p:cNvPr id="3" name="Content Placeholder 2">
            <a:extLst>
              <a:ext uri="{FF2B5EF4-FFF2-40B4-BE49-F238E27FC236}">
                <a16:creationId xmlns:a16="http://schemas.microsoft.com/office/drawing/2014/main" id="{BF9888B5-632E-D02B-49DA-43258FF5A8AB}"/>
              </a:ext>
            </a:extLst>
          </p:cNvPr>
          <p:cNvSpPr>
            <a:spLocks noGrp="1"/>
          </p:cNvSpPr>
          <p:nvPr>
            <p:ph idx="1"/>
          </p:nvPr>
        </p:nvSpPr>
        <p:spPr>
          <a:xfrm>
            <a:off x="4060275" y="3429000"/>
            <a:ext cx="6096000" cy="2781300"/>
          </a:xfrm>
        </p:spPr>
        <p:txBody>
          <a:bodyPr anchor="t">
            <a:normAutofit/>
          </a:bodyPr>
          <a:lstStyle/>
          <a:p>
            <a:pPr>
              <a:lnSpc>
                <a:spcPct val="110000"/>
              </a:lnSpc>
            </a:pPr>
            <a:r>
              <a:rPr lang="en-GB" dirty="0">
                <a:latin typeface="Times New Roman" panose="02020603050405020304" pitchFamily="18" charset="0"/>
                <a:cs typeface="Times New Roman" panose="02020603050405020304" pitchFamily="18" charset="0"/>
              </a:rPr>
              <a:t>Growth mindset- I learned to embrace challenges as opportunities for growth, motivating me to keep trying and refining my approach. </a:t>
            </a:r>
          </a:p>
          <a:p>
            <a:pPr>
              <a:lnSpc>
                <a:spcPct val="110000"/>
              </a:lnSpc>
            </a:pPr>
            <a:r>
              <a:rPr lang="en-GB" dirty="0">
                <a:latin typeface="Times New Roman" panose="02020603050405020304" pitchFamily="18" charset="0"/>
                <a:cs typeface="Times New Roman" panose="02020603050405020304" pitchFamily="18" charset="0"/>
              </a:rPr>
              <a:t>Celebration of achievements.</a:t>
            </a:r>
            <a:endParaRPr lang="en-GB" b="1" i="0" baseline="30000" dirty="0">
              <a:effectLst/>
              <a:latin typeface="Times New Roman" panose="02020603050405020304" pitchFamily="18" charset="0"/>
              <a:cs typeface="Times New Roman" panose="02020603050405020304" pitchFamily="18" charset="0"/>
            </a:endParaRPr>
          </a:p>
          <a:p>
            <a:pPr>
              <a:lnSpc>
                <a:spcPct val="110000"/>
              </a:lnSpc>
            </a:pPr>
            <a:endParaRPr lang="en-GB" sz="1400" dirty="0"/>
          </a:p>
        </p:txBody>
      </p:sp>
    </p:spTree>
    <p:extLst>
      <p:ext uri="{BB962C8B-B14F-4D97-AF65-F5344CB8AC3E}">
        <p14:creationId xmlns:p14="http://schemas.microsoft.com/office/powerpoint/2010/main" val="72045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AFECC-9C80-E55D-D8B2-D3030EDCAD03}"/>
              </a:ext>
            </a:extLst>
          </p:cNvPr>
          <p:cNvSpPr>
            <a:spLocks noGrp="1"/>
          </p:cNvSpPr>
          <p:nvPr>
            <p:ph type="title"/>
          </p:nvPr>
        </p:nvSpPr>
        <p:spPr>
          <a:xfrm>
            <a:off x="2983707" y="1255059"/>
            <a:ext cx="6224587" cy="1451816"/>
          </a:xfrm>
        </p:spPr>
        <p:txBody>
          <a:bodyPr anchor="b">
            <a:normAutofit/>
          </a:bodyPr>
          <a:lstStyle/>
          <a:p>
            <a:r>
              <a:rPr lang="en-US" dirty="0"/>
              <a:t>Acknowledgements </a:t>
            </a:r>
            <a:endParaRPr lang="en-GB" dirty="0"/>
          </a:p>
        </p:txBody>
      </p:sp>
      <p:sp>
        <p:nvSpPr>
          <p:cNvPr id="3" name="Content Placeholder 2">
            <a:extLst>
              <a:ext uri="{FF2B5EF4-FFF2-40B4-BE49-F238E27FC236}">
                <a16:creationId xmlns:a16="http://schemas.microsoft.com/office/drawing/2014/main" id="{BF9888B5-632E-D02B-49DA-43258FF5A8AB}"/>
              </a:ext>
            </a:extLst>
          </p:cNvPr>
          <p:cNvSpPr>
            <a:spLocks noGrp="1"/>
          </p:cNvSpPr>
          <p:nvPr>
            <p:ph idx="1"/>
          </p:nvPr>
        </p:nvSpPr>
        <p:spPr>
          <a:xfrm>
            <a:off x="2983707" y="3071906"/>
            <a:ext cx="6224587" cy="2871695"/>
          </a:xfrm>
        </p:spPr>
        <p:txBody>
          <a:bodyPr>
            <a:normAutofit/>
          </a:bodyPr>
          <a:lstStyle/>
          <a:p>
            <a:pPr marL="0" indent="0">
              <a:buNone/>
            </a:pPr>
            <a:r>
              <a:rPr lang="en-GB" dirty="0">
                <a:latin typeface="Times New Roman" panose="02020603050405020304" pitchFamily="18" charset="0"/>
                <a:cs typeface="Times New Roman" panose="02020603050405020304" pitchFamily="18" charset="0"/>
              </a:rPr>
              <a:t>I would like to express my sincere gratitude to the ISCORE Coordinators, Dr. Cristina </a:t>
            </a:r>
            <a:r>
              <a:rPr lang="en-GB" dirty="0" err="1">
                <a:latin typeface="Times New Roman" panose="02020603050405020304" pitchFamily="18" charset="0"/>
                <a:cs typeface="Times New Roman" panose="02020603050405020304" pitchFamily="18" charset="0"/>
              </a:rPr>
              <a:t>Cenciarelli</a:t>
            </a:r>
            <a:r>
              <a:rPr lang="en-GB" dirty="0">
                <a:latin typeface="Times New Roman" panose="02020603050405020304" pitchFamily="18" charset="0"/>
                <a:cs typeface="Times New Roman" panose="02020603050405020304" pitchFamily="18" charset="0"/>
              </a:rPr>
              <a:t>, Elizabeth Evans, and the Chen Lab for their invaluable support and mentorship throughout this research journey. Your guidance and encouragement have been instrumental in my growth, and I truly appreciate the opportunity to learn from you.</a:t>
            </a:r>
          </a:p>
        </p:txBody>
      </p:sp>
    </p:spTree>
    <p:extLst>
      <p:ext uri="{BB962C8B-B14F-4D97-AF65-F5344CB8AC3E}">
        <p14:creationId xmlns:p14="http://schemas.microsoft.com/office/powerpoint/2010/main" val="385590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6E63E38-D4B0-494B-9C7F-0ECA5A413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19B1BEBE-5CB7-C1C0-EF3C-21FD8DA1650C}"/>
              </a:ext>
            </a:extLst>
          </p:cNvPr>
          <p:cNvSpPr>
            <a:spLocks noGrp="1"/>
          </p:cNvSpPr>
          <p:nvPr>
            <p:ph type="title"/>
          </p:nvPr>
        </p:nvSpPr>
        <p:spPr>
          <a:xfrm>
            <a:off x="1981200" y="914400"/>
            <a:ext cx="8191500" cy="1447800"/>
          </a:xfrm>
        </p:spPr>
        <p:txBody>
          <a:bodyPr>
            <a:normAutofit/>
          </a:bodyPr>
          <a:lstStyle/>
          <a:p>
            <a:r>
              <a:rPr lang="en-GB" dirty="0"/>
              <a:t>References</a:t>
            </a:r>
          </a:p>
        </p:txBody>
      </p:sp>
      <p:sp>
        <p:nvSpPr>
          <p:cNvPr id="3" name="Content Placeholder 2">
            <a:extLst>
              <a:ext uri="{FF2B5EF4-FFF2-40B4-BE49-F238E27FC236}">
                <a16:creationId xmlns:a16="http://schemas.microsoft.com/office/drawing/2014/main" id="{C1D619BD-5979-0937-41D5-BF4B473E45F7}"/>
              </a:ext>
            </a:extLst>
          </p:cNvPr>
          <p:cNvSpPr>
            <a:spLocks noGrp="1"/>
          </p:cNvSpPr>
          <p:nvPr>
            <p:ph idx="1"/>
          </p:nvPr>
        </p:nvSpPr>
        <p:spPr>
          <a:xfrm>
            <a:off x="1981201" y="2767748"/>
            <a:ext cx="8191500" cy="3442552"/>
          </a:xfrm>
        </p:spPr>
        <p:txBody>
          <a:bodyPr>
            <a:normAutofit/>
          </a:bodyPr>
          <a:lstStyle/>
          <a:p>
            <a:pPr marL="0" indent="0">
              <a:lnSpc>
                <a:spcPct val="110000"/>
              </a:lnSpc>
              <a:buNone/>
            </a:pPr>
            <a:r>
              <a:rPr lang="en-GB" sz="1700" b="0" i="0" dirty="0">
                <a:effectLst/>
                <a:latin typeface="Times New Roman" panose="02020603050405020304" pitchFamily="18" charset="0"/>
              </a:rPr>
              <a:t>(1)</a:t>
            </a:r>
          </a:p>
          <a:p>
            <a:pPr marL="0" indent="0">
              <a:lnSpc>
                <a:spcPct val="110000"/>
              </a:lnSpc>
              <a:buNone/>
            </a:pPr>
            <a:r>
              <a:rPr lang="en-GB" sz="1700" b="0" i="0" dirty="0">
                <a:effectLst/>
                <a:latin typeface="Times New Roman" panose="02020603050405020304" pitchFamily="18" charset="0"/>
              </a:rPr>
              <a:t>Garcia, M.; </a:t>
            </a:r>
            <a:r>
              <a:rPr lang="en-GB" sz="1700" b="0" i="0" dirty="0" err="1">
                <a:effectLst/>
                <a:latin typeface="Times New Roman" panose="02020603050405020304" pitchFamily="18" charset="0"/>
              </a:rPr>
              <a:t>Mulvagh</a:t>
            </a:r>
            <a:r>
              <a:rPr lang="en-GB" sz="1700" b="0" i="0" dirty="0">
                <a:effectLst/>
                <a:latin typeface="Times New Roman" panose="02020603050405020304" pitchFamily="18" charset="0"/>
              </a:rPr>
              <a:t>, S. L.; </a:t>
            </a:r>
            <a:r>
              <a:rPr lang="en-GB" sz="1700" b="0" i="0" dirty="0" err="1">
                <a:effectLst/>
                <a:latin typeface="Times New Roman" panose="02020603050405020304" pitchFamily="18" charset="0"/>
              </a:rPr>
              <a:t>Bairey</a:t>
            </a:r>
            <a:r>
              <a:rPr lang="en-GB" sz="1700" b="0" i="0" dirty="0">
                <a:effectLst/>
                <a:latin typeface="Times New Roman" panose="02020603050405020304" pitchFamily="18" charset="0"/>
              </a:rPr>
              <a:t> Merz, C. N.; </a:t>
            </a:r>
            <a:r>
              <a:rPr lang="en-GB" sz="1700" b="0" i="0" dirty="0" err="1">
                <a:effectLst/>
                <a:latin typeface="Times New Roman" panose="02020603050405020304" pitchFamily="18" charset="0"/>
              </a:rPr>
              <a:t>Buring</a:t>
            </a:r>
            <a:r>
              <a:rPr lang="en-GB" sz="1700" b="0" i="0" dirty="0">
                <a:effectLst/>
                <a:latin typeface="Times New Roman" panose="02020603050405020304" pitchFamily="18" charset="0"/>
              </a:rPr>
              <a:t>, J. E.; Manson, J. E. Cardiovascular Disease 	in Women. </a:t>
            </a:r>
            <a:r>
              <a:rPr lang="en-GB" sz="1700" b="0" i="1" dirty="0">
                <a:effectLst/>
                <a:latin typeface="Times New Roman" panose="02020603050405020304" pitchFamily="18" charset="0"/>
              </a:rPr>
              <a:t>Circulation Research</a:t>
            </a:r>
            <a:r>
              <a:rPr lang="en-GB" sz="1700" b="0" i="0" dirty="0">
                <a:effectLst/>
                <a:latin typeface="Times New Roman" panose="02020603050405020304" pitchFamily="18" charset="0"/>
              </a:rPr>
              <a:t> </a:t>
            </a:r>
            <a:r>
              <a:rPr lang="en-GB" sz="1700" b="1" i="0" dirty="0">
                <a:effectLst/>
                <a:latin typeface="Times New Roman" panose="02020603050405020304" pitchFamily="18" charset="0"/>
              </a:rPr>
              <a:t>2016</a:t>
            </a:r>
            <a:r>
              <a:rPr lang="en-GB" sz="1700" b="0" i="0" dirty="0">
                <a:effectLst/>
                <a:latin typeface="Times New Roman" panose="02020603050405020304" pitchFamily="18" charset="0"/>
              </a:rPr>
              <a:t>, </a:t>
            </a:r>
            <a:r>
              <a:rPr lang="en-GB" sz="1700" b="0" i="1" dirty="0">
                <a:effectLst/>
                <a:latin typeface="Times New Roman" panose="02020603050405020304" pitchFamily="18" charset="0"/>
              </a:rPr>
              <a:t>118</a:t>
            </a:r>
            <a:r>
              <a:rPr lang="en-GB" sz="1700" b="0" i="0" dirty="0">
                <a:effectLst/>
                <a:latin typeface="Times New Roman" panose="02020603050405020304" pitchFamily="18" charset="0"/>
              </a:rPr>
              <a:t> (8), 1273–1293. </a:t>
            </a:r>
            <a:endParaRPr lang="en-GB" sz="1700" dirty="0">
              <a:latin typeface="Times New Roman" panose="02020603050405020304" pitchFamily="18" charset="0"/>
            </a:endParaRPr>
          </a:p>
          <a:p>
            <a:pPr marL="0" indent="0">
              <a:lnSpc>
                <a:spcPct val="110000"/>
              </a:lnSpc>
              <a:buNone/>
            </a:pPr>
            <a:r>
              <a:rPr lang="en-GB" sz="1700" b="0" i="0" dirty="0">
                <a:effectLst/>
                <a:latin typeface="Times New Roman" panose="02020603050405020304" pitchFamily="18" charset="0"/>
              </a:rPr>
              <a:t>(2)</a:t>
            </a:r>
          </a:p>
          <a:p>
            <a:pPr marL="0" indent="0">
              <a:lnSpc>
                <a:spcPct val="110000"/>
              </a:lnSpc>
              <a:buNone/>
            </a:pPr>
            <a:r>
              <a:rPr lang="en-GB" sz="1700" b="0" i="0" dirty="0">
                <a:effectLst/>
                <a:latin typeface="Times New Roman" panose="02020603050405020304" pitchFamily="18" charset="0"/>
              </a:rPr>
              <a:t>Tucker, N. R.; Chaffin, M.; Fleming, S. J.; Hall, A. W.; Parsons, V. A.; </a:t>
            </a:r>
            <a:r>
              <a:rPr lang="en-GB" sz="1700" b="0" i="0" dirty="0" err="1">
                <a:effectLst/>
                <a:latin typeface="Times New Roman" panose="02020603050405020304" pitchFamily="18" charset="0"/>
              </a:rPr>
              <a:t>Bedi</a:t>
            </a:r>
            <a:r>
              <a:rPr lang="en-GB" sz="1700" b="0" i="0" dirty="0">
                <a:effectLst/>
                <a:latin typeface="Times New Roman" panose="02020603050405020304" pitchFamily="18" charset="0"/>
              </a:rPr>
              <a:t>, K. C.; Amer-Denis 	Akkad; Herndon, C. N.; </a:t>
            </a:r>
            <a:r>
              <a:rPr lang="en-GB" sz="1700" b="0" i="0" dirty="0" err="1">
                <a:effectLst/>
                <a:latin typeface="Times New Roman" panose="02020603050405020304" pitchFamily="18" charset="0"/>
              </a:rPr>
              <a:t>Arduini</a:t>
            </a:r>
            <a:r>
              <a:rPr lang="en-GB" sz="1700" b="0" i="0" dirty="0">
                <a:effectLst/>
                <a:latin typeface="Times New Roman" panose="02020603050405020304" pitchFamily="18" charset="0"/>
              </a:rPr>
              <a:t>, A.; </a:t>
            </a:r>
            <a:r>
              <a:rPr lang="en-GB" sz="1700" b="0" i="0" dirty="0" err="1">
                <a:effectLst/>
                <a:latin typeface="Times New Roman" panose="02020603050405020304" pitchFamily="18" charset="0"/>
              </a:rPr>
              <a:t>Irinna</a:t>
            </a:r>
            <a:r>
              <a:rPr lang="en-GB" sz="1700" b="0" i="0" dirty="0">
                <a:effectLst/>
                <a:latin typeface="Times New Roman" panose="02020603050405020304" pitchFamily="18" charset="0"/>
              </a:rPr>
              <a:t> </a:t>
            </a:r>
            <a:r>
              <a:rPr lang="en-GB" sz="1700" b="0" i="0" dirty="0" err="1">
                <a:effectLst/>
                <a:latin typeface="Times New Roman" panose="02020603050405020304" pitchFamily="18" charset="0"/>
              </a:rPr>
              <a:t>Papangeli</a:t>
            </a:r>
            <a:r>
              <a:rPr lang="en-GB" sz="1700" b="0" i="0" dirty="0">
                <a:effectLst/>
                <a:latin typeface="Times New Roman" panose="02020603050405020304" pitchFamily="18" charset="0"/>
              </a:rPr>
              <a:t>; </a:t>
            </a:r>
            <a:r>
              <a:rPr lang="en-GB" sz="1700" b="0" i="0" dirty="0" err="1">
                <a:effectLst/>
                <a:latin typeface="Times New Roman" panose="02020603050405020304" pitchFamily="18" charset="0"/>
              </a:rPr>
              <a:t>Roselli</a:t>
            </a:r>
            <a:r>
              <a:rPr lang="en-GB" sz="1700" b="0" i="0" dirty="0">
                <a:effectLst/>
                <a:latin typeface="Times New Roman" panose="02020603050405020304" pitchFamily="18" charset="0"/>
              </a:rPr>
              <a:t>, C.; François </a:t>
            </a:r>
            <a:r>
              <a:rPr lang="en-GB" sz="1700" b="0" i="0" dirty="0" err="1">
                <a:effectLst/>
                <a:latin typeface="Times New Roman" panose="02020603050405020304" pitchFamily="18" charset="0"/>
              </a:rPr>
              <a:t>Aguet</a:t>
            </a:r>
            <a:r>
              <a:rPr lang="en-GB" sz="1700" b="0" i="0" dirty="0">
                <a:effectLst/>
                <a:latin typeface="Times New Roman" panose="02020603050405020304" pitchFamily="18" charset="0"/>
              </a:rPr>
              <a:t>; Choi, S. 	H.; </a:t>
            </a:r>
            <a:r>
              <a:rPr lang="en-GB" sz="1700" b="0" i="0" dirty="0" err="1">
                <a:effectLst/>
                <a:latin typeface="Times New Roman" panose="02020603050405020304" pitchFamily="18" charset="0"/>
              </a:rPr>
              <a:t>Ardlie</a:t>
            </a:r>
            <a:r>
              <a:rPr lang="en-GB" sz="1700" b="0" i="0" dirty="0">
                <a:effectLst/>
                <a:latin typeface="Times New Roman" panose="02020603050405020304" pitchFamily="18" charset="0"/>
              </a:rPr>
              <a:t>, K. G.; </a:t>
            </a:r>
            <a:r>
              <a:rPr lang="en-GB" sz="1700" b="0" i="0" dirty="0" err="1">
                <a:effectLst/>
                <a:latin typeface="Times New Roman" panose="02020603050405020304" pitchFamily="18" charset="0"/>
              </a:rPr>
              <a:t>Mehrtash</a:t>
            </a:r>
            <a:r>
              <a:rPr lang="en-GB" sz="1700" b="0" i="0" dirty="0">
                <a:effectLst/>
                <a:latin typeface="Times New Roman" panose="02020603050405020304" pitchFamily="18" charset="0"/>
              </a:rPr>
              <a:t> </a:t>
            </a:r>
            <a:r>
              <a:rPr lang="en-GB" sz="1700" b="0" i="0" dirty="0" err="1">
                <a:effectLst/>
                <a:latin typeface="Times New Roman" panose="02020603050405020304" pitchFamily="18" charset="0"/>
              </a:rPr>
              <a:t>Babadi</a:t>
            </a:r>
            <a:r>
              <a:rPr lang="en-GB" sz="1700" b="0" i="0" dirty="0">
                <a:effectLst/>
                <a:latin typeface="Times New Roman" panose="02020603050405020304" pitchFamily="18" charset="0"/>
              </a:rPr>
              <a:t>; Margulies, K. B.; Stegmann, C. M.; </a:t>
            </a:r>
            <a:r>
              <a:rPr lang="en-GB" sz="1700" b="0" i="0" dirty="0" err="1">
                <a:effectLst/>
                <a:latin typeface="Times New Roman" panose="02020603050405020304" pitchFamily="18" charset="0"/>
              </a:rPr>
              <a:t>Ellinor</a:t>
            </a:r>
            <a:r>
              <a:rPr lang="en-GB" sz="1700" b="0" i="0" dirty="0">
                <a:effectLst/>
                <a:latin typeface="Times New Roman" panose="02020603050405020304" pitchFamily="18" charset="0"/>
              </a:rPr>
              <a:t>, P. T. 	Transcriptional and Cellular Diversity of the Human Heart. </a:t>
            </a:r>
            <a:r>
              <a:rPr lang="en-GB" sz="1700" b="0" i="1" dirty="0">
                <a:effectLst/>
                <a:latin typeface="Times New Roman" panose="02020603050405020304" pitchFamily="18" charset="0"/>
              </a:rPr>
              <a:t>Circulation</a:t>
            </a:r>
            <a:r>
              <a:rPr lang="en-GB" sz="1700" b="0" i="0" dirty="0">
                <a:effectLst/>
                <a:latin typeface="Times New Roman" panose="02020603050405020304" pitchFamily="18" charset="0"/>
              </a:rPr>
              <a:t> </a:t>
            </a:r>
            <a:r>
              <a:rPr lang="en-GB" sz="1700" b="1" i="0" dirty="0">
                <a:effectLst/>
                <a:latin typeface="Times New Roman" panose="02020603050405020304" pitchFamily="18" charset="0"/>
              </a:rPr>
              <a:t>2020</a:t>
            </a:r>
            <a:r>
              <a:rPr lang="en-GB" sz="1700" b="0" i="0" dirty="0">
                <a:effectLst/>
                <a:latin typeface="Times New Roman" panose="02020603050405020304" pitchFamily="18" charset="0"/>
              </a:rPr>
              <a:t>, </a:t>
            </a:r>
            <a:r>
              <a:rPr lang="en-GB" sz="1700" b="0" i="1" dirty="0">
                <a:effectLst/>
                <a:latin typeface="Times New Roman" panose="02020603050405020304" pitchFamily="18" charset="0"/>
              </a:rPr>
              <a:t>142</a:t>
            </a:r>
            <a:r>
              <a:rPr lang="en-GB" sz="1700" b="0" i="0" dirty="0">
                <a:effectLst/>
                <a:latin typeface="Times New Roman" panose="02020603050405020304" pitchFamily="18" charset="0"/>
              </a:rPr>
              <a:t> (5), 466–	482.</a:t>
            </a:r>
          </a:p>
          <a:p>
            <a:pPr marL="0" indent="0">
              <a:lnSpc>
                <a:spcPct val="110000"/>
              </a:lnSpc>
              <a:buNone/>
            </a:pPr>
            <a:endParaRPr lang="en-GB" sz="1700" dirty="0">
              <a:latin typeface="Times New Roman" panose="02020603050405020304" pitchFamily="18" charset="0"/>
            </a:endParaRPr>
          </a:p>
          <a:p>
            <a:pPr marL="0" indent="0">
              <a:lnSpc>
                <a:spcPct val="110000"/>
              </a:lnSpc>
              <a:buNone/>
            </a:pPr>
            <a:endParaRPr lang="en-GB" sz="1700" b="0" i="0" dirty="0">
              <a:effectLst/>
              <a:latin typeface="Times New Roman" panose="02020603050405020304" pitchFamily="18" charset="0"/>
            </a:endParaRPr>
          </a:p>
          <a:p>
            <a:pPr>
              <a:lnSpc>
                <a:spcPct val="110000"/>
              </a:lnSpc>
            </a:pPr>
            <a:endParaRPr lang="en-GB" sz="1700" b="0" i="0" dirty="0">
              <a:effectLst/>
              <a:latin typeface="Times New Roman" panose="02020603050405020304" pitchFamily="18" charset="0"/>
            </a:endParaRPr>
          </a:p>
          <a:p>
            <a:pPr marL="0" indent="0">
              <a:lnSpc>
                <a:spcPct val="110000"/>
              </a:lnSpc>
              <a:buNone/>
            </a:pPr>
            <a:endParaRPr lang="en-GB" sz="1700" b="0" i="0" dirty="0">
              <a:effectLst/>
              <a:latin typeface="Times New Roman" panose="02020603050405020304" pitchFamily="18" charset="0"/>
            </a:endParaRPr>
          </a:p>
          <a:p>
            <a:pPr marL="0" indent="0">
              <a:lnSpc>
                <a:spcPct val="110000"/>
              </a:lnSpc>
              <a:buNone/>
            </a:pPr>
            <a:endParaRPr lang="en-GB" sz="1700" dirty="0"/>
          </a:p>
        </p:txBody>
      </p:sp>
    </p:spTree>
    <p:extLst>
      <p:ext uri="{BB962C8B-B14F-4D97-AF65-F5344CB8AC3E}">
        <p14:creationId xmlns:p14="http://schemas.microsoft.com/office/powerpoint/2010/main" val="1488200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itationVTI">
  <a:themeElements>
    <a:clrScheme name="Citation">
      <a:dk1>
        <a:sysClr val="windowText" lastClr="000000"/>
      </a:dk1>
      <a:lt1>
        <a:sysClr val="window" lastClr="FFFFFF"/>
      </a:lt1>
      <a:dk2>
        <a:srgbClr val="01375D"/>
      </a:dk2>
      <a:lt2>
        <a:srgbClr val="F3F2EF"/>
      </a:lt2>
      <a:accent1>
        <a:srgbClr val="29A3D2"/>
      </a:accent1>
      <a:accent2>
        <a:srgbClr val="0669AC"/>
      </a:accent2>
      <a:accent3>
        <a:srgbClr val="FD891C"/>
      </a:accent3>
      <a:accent4>
        <a:srgbClr val="FD6927"/>
      </a:accent4>
      <a:accent5>
        <a:srgbClr val="F95131"/>
      </a:accent5>
      <a:accent6>
        <a:srgbClr val="CE5FAE"/>
      </a:accent6>
      <a:hlink>
        <a:srgbClr val="0F8EC1"/>
      </a:hlink>
      <a:folHlink>
        <a:srgbClr val="DC6400"/>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727</TotalTime>
  <Words>881</Words>
  <Application>Microsoft Macintosh PowerPoint</Application>
  <PresentationFormat>Widescreen</PresentationFormat>
  <Paragraphs>55</Paragraphs>
  <Slides>9</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Aptos</vt:lpstr>
      <vt:lpstr>Aptos Display</vt:lpstr>
      <vt:lpstr>Arial</vt:lpstr>
      <vt:lpstr>Calibri</vt:lpstr>
      <vt:lpstr>Google Sans Text</vt:lpstr>
      <vt:lpstr>Grandview</vt:lpstr>
      <vt:lpstr>Grandview Display</vt:lpstr>
      <vt:lpstr>Times New Roman</vt:lpstr>
      <vt:lpstr>Wingdings</vt:lpstr>
      <vt:lpstr>office theme</vt:lpstr>
      <vt:lpstr>CitationVTI</vt:lpstr>
      <vt:lpstr>PowerPoint Presentation</vt:lpstr>
      <vt:lpstr>Aim</vt:lpstr>
      <vt:lpstr>PowerPoint Presentation</vt:lpstr>
      <vt:lpstr>nine major cell types in the human heart (Tucker et al. 2020):</vt:lpstr>
      <vt:lpstr>Findings (Tucker et al. 2020)</vt:lpstr>
      <vt:lpstr>Significance</vt:lpstr>
      <vt:lpstr>Cultural Exchange and Skills</vt:lpstr>
      <vt:lpstr>Acknowledgements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Hadgu, Tsenaat</cp:lastModifiedBy>
  <cp:revision>41</cp:revision>
  <dcterms:created xsi:type="dcterms:W3CDTF">2013-07-15T20:26:40Z</dcterms:created>
  <dcterms:modified xsi:type="dcterms:W3CDTF">2025-02-26T20:42:13Z</dcterms:modified>
</cp:coreProperties>
</file>