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04_BF926074.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5A90376-A1AB-0578-9182-ACE201689343}" name="Bayram, Ece" initials="BE" userId="S::ece.bayram@cuanschutz.edu::08611870-fcdb-4e7c-bcaa-19239e1c0440"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EBFE17-FBD2-1142-8A37-04BDA71FF2AB}" v="1" dt="2025-02-04T15:45:44.89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36"/>
    <p:restoredTop sz="67852"/>
  </p:normalViewPr>
  <p:slideViewPr>
    <p:cSldViewPr snapToGrid="0">
      <p:cViewPr varScale="1">
        <p:scale>
          <a:sx n="57" d="100"/>
          <a:sy n="57" d="100"/>
        </p:scale>
        <p:origin x="192" y="5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8/10/relationships/authors" Targe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04_BF926074.xml><?xml version="1.0" encoding="utf-8"?>
<p188:cmLst xmlns:a="http://schemas.openxmlformats.org/drawingml/2006/main" xmlns:r="http://schemas.openxmlformats.org/officeDocument/2006/relationships" xmlns:p188="http://schemas.microsoft.com/office/powerpoint/2018/8/main">
  <p188:cm id="{FF11F68B-0871-49BB-BFFC-68DA756383A6}" authorId="{25A90376-A1AB-0578-9182-ACE201689343}" created="2025-01-10T23:34:27.747">
    <ac:deMkLst xmlns:ac="http://schemas.microsoft.com/office/drawing/2013/main/command">
      <pc:docMk xmlns:pc="http://schemas.microsoft.com/office/powerpoint/2013/main/command"/>
      <pc:sldMk xmlns:pc="http://schemas.microsoft.com/office/powerpoint/2013/main/command" cId="3214041204" sldId="260"/>
      <ac:picMk id="4" creationId="{3E7C5601-E78E-672C-FD90-82AF161418D1}"/>
    </ac:deMkLst>
    <p188:txBody>
      <a:bodyPr/>
      <a:lstStyle/>
      <a:p>
        <a:r>
          <a:rPr lang="en-US"/>
          <a:t>this is really blurry</a:t>
        </a:r>
      </a:p>
    </p188:txBody>
  </p188:cm>
</p188:cmLst>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322760-2B9A-4469-9D73-8560497318E5}" type="doc">
      <dgm:prSet loTypeId="urn:microsoft.com/office/officeart/2005/8/layout/hierarchy1" loCatId="hierarchy" qsTypeId="urn:microsoft.com/office/officeart/2005/8/quickstyle/simple1" qsCatId="simple" csTypeId="urn:microsoft.com/office/officeart/2005/8/colors/accent0_3" csCatId="mainScheme"/>
      <dgm:spPr/>
      <dgm:t>
        <a:bodyPr/>
        <a:lstStyle/>
        <a:p>
          <a:endParaRPr lang="en-US"/>
        </a:p>
      </dgm:t>
    </dgm:pt>
    <dgm:pt modelId="{7037A391-E003-4B95-82F9-EC31F6625C17}">
      <dgm:prSet/>
      <dgm:spPr/>
      <dgm:t>
        <a:bodyPr/>
        <a:lstStyle/>
        <a:p>
          <a:r>
            <a:rPr lang="en-GB" b="0" i="0"/>
            <a:t>Neither APOEe4 (</a:t>
          </a:r>
          <a:r>
            <a:rPr lang="en-GB" b="0" i="1"/>
            <a:t>p</a:t>
          </a:r>
          <a:r>
            <a:rPr lang="en-GB" b="0" i="0"/>
            <a:t>=.22) nor age death (</a:t>
          </a:r>
          <a:r>
            <a:rPr lang="en-GB" b="0" i="1"/>
            <a:t>p</a:t>
          </a:r>
          <a:r>
            <a:rPr lang="en-GB" b="0" i="0"/>
            <a:t>=.64) were significant predictors of nigral loss, suggesting insufficient data supporting a relationship between these variables. </a:t>
          </a:r>
          <a:endParaRPr lang="en-US"/>
        </a:p>
      </dgm:t>
    </dgm:pt>
    <dgm:pt modelId="{F799ABA5-58B9-4A56-82B0-9C1F1FD3C649}" type="parTrans" cxnId="{4D570FB4-5128-4CAF-96D6-148175A7BF60}">
      <dgm:prSet/>
      <dgm:spPr/>
      <dgm:t>
        <a:bodyPr/>
        <a:lstStyle/>
        <a:p>
          <a:endParaRPr lang="en-US"/>
        </a:p>
      </dgm:t>
    </dgm:pt>
    <dgm:pt modelId="{CF96ADF8-B237-4590-A3D9-EA024653FDBE}" type="sibTrans" cxnId="{4D570FB4-5128-4CAF-96D6-148175A7BF60}">
      <dgm:prSet/>
      <dgm:spPr/>
      <dgm:t>
        <a:bodyPr/>
        <a:lstStyle/>
        <a:p>
          <a:endParaRPr lang="en-US"/>
        </a:p>
      </dgm:t>
    </dgm:pt>
    <dgm:pt modelId="{6F7BDF4D-D73A-4F66-A96D-B4B102B6C465}">
      <dgm:prSet/>
      <dgm:spPr/>
      <dgm:t>
        <a:bodyPr/>
        <a:lstStyle/>
        <a:p>
          <a:r>
            <a:rPr lang="en-US" b="0" i="0"/>
            <a:t>More research is needed to explore these variables and their relationship, this would allow for a better understanding on the variable's influence on nigral loss.​</a:t>
          </a:r>
          <a:endParaRPr lang="en-US"/>
        </a:p>
      </dgm:t>
    </dgm:pt>
    <dgm:pt modelId="{7C457398-4820-4F23-9711-C475E43F3128}" type="parTrans" cxnId="{ABDC5F03-4E30-4251-A5DC-FEE7F39DFB87}">
      <dgm:prSet/>
      <dgm:spPr/>
      <dgm:t>
        <a:bodyPr/>
        <a:lstStyle/>
        <a:p>
          <a:endParaRPr lang="en-US"/>
        </a:p>
      </dgm:t>
    </dgm:pt>
    <dgm:pt modelId="{44A9EC74-9614-4A53-8BBC-35AB514761D4}" type="sibTrans" cxnId="{ABDC5F03-4E30-4251-A5DC-FEE7F39DFB87}">
      <dgm:prSet/>
      <dgm:spPr/>
      <dgm:t>
        <a:bodyPr/>
        <a:lstStyle/>
        <a:p>
          <a:endParaRPr lang="en-US"/>
        </a:p>
      </dgm:t>
    </dgm:pt>
    <dgm:pt modelId="{3CCD7317-5A23-7E43-978A-7C5EB7FDC106}" type="pres">
      <dgm:prSet presAssocID="{9D322760-2B9A-4469-9D73-8560497318E5}" presName="hierChild1" presStyleCnt="0">
        <dgm:presLayoutVars>
          <dgm:chPref val="1"/>
          <dgm:dir/>
          <dgm:animOne val="branch"/>
          <dgm:animLvl val="lvl"/>
          <dgm:resizeHandles/>
        </dgm:presLayoutVars>
      </dgm:prSet>
      <dgm:spPr/>
    </dgm:pt>
    <dgm:pt modelId="{5F25026A-BD34-1D4D-8236-56D95B2DB5A2}" type="pres">
      <dgm:prSet presAssocID="{7037A391-E003-4B95-82F9-EC31F6625C17}" presName="hierRoot1" presStyleCnt="0"/>
      <dgm:spPr/>
    </dgm:pt>
    <dgm:pt modelId="{206387FA-65E0-D841-8D64-2B531F90E2F2}" type="pres">
      <dgm:prSet presAssocID="{7037A391-E003-4B95-82F9-EC31F6625C17}" presName="composite" presStyleCnt="0"/>
      <dgm:spPr/>
    </dgm:pt>
    <dgm:pt modelId="{EA2B2433-CF74-5F4F-8D40-938DF0819199}" type="pres">
      <dgm:prSet presAssocID="{7037A391-E003-4B95-82F9-EC31F6625C17}" presName="background" presStyleLbl="node0" presStyleIdx="0" presStyleCnt="2"/>
      <dgm:spPr/>
    </dgm:pt>
    <dgm:pt modelId="{D8084DC7-4A2F-8548-BBEC-E4070FB0FC30}" type="pres">
      <dgm:prSet presAssocID="{7037A391-E003-4B95-82F9-EC31F6625C17}" presName="text" presStyleLbl="fgAcc0" presStyleIdx="0" presStyleCnt="2">
        <dgm:presLayoutVars>
          <dgm:chPref val="3"/>
        </dgm:presLayoutVars>
      </dgm:prSet>
      <dgm:spPr/>
    </dgm:pt>
    <dgm:pt modelId="{89F1563B-0673-C342-B8D6-F54A015ABCBF}" type="pres">
      <dgm:prSet presAssocID="{7037A391-E003-4B95-82F9-EC31F6625C17}" presName="hierChild2" presStyleCnt="0"/>
      <dgm:spPr/>
    </dgm:pt>
    <dgm:pt modelId="{1FF915F7-63CF-E747-8F07-3DDA097DE748}" type="pres">
      <dgm:prSet presAssocID="{6F7BDF4D-D73A-4F66-A96D-B4B102B6C465}" presName="hierRoot1" presStyleCnt="0"/>
      <dgm:spPr/>
    </dgm:pt>
    <dgm:pt modelId="{57FF35A3-04B3-A34C-B3AA-DB7F36699507}" type="pres">
      <dgm:prSet presAssocID="{6F7BDF4D-D73A-4F66-A96D-B4B102B6C465}" presName="composite" presStyleCnt="0"/>
      <dgm:spPr/>
    </dgm:pt>
    <dgm:pt modelId="{6B331D25-7D6F-5746-9648-850E28247804}" type="pres">
      <dgm:prSet presAssocID="{6F7BDF4D-D73A-4F66-A96D-B4B102B6C465}" presName="background" presStyleLbl="node0" presStyleIdx="1" presStyleCnt="2"/>
      <dgm:spPr/>
    </dgm:pt>
    <dgm:pt modelId="{CE20D336-29F4-DB4D-8EC0-5362448FAFED}" type="pres">
      <dgm:prSet presAssocID="{6F7BDF4D-D73A-4F66-A96D-B4B102B6C465}" presName="text" presStyleLbl="fgAcc0" presStyleIdx="1" presStyleCnt="2">
        <dgm:presLayoutVars>
          <dgm:chPref val="3"/>
        </dgm:presLayoutVars>
      </dgm:prSet>
      <dgm:spPr/>
    </dgm:pt>
    <dgm:pt modelId="{95C8CEA0-DE5F-F44A-BA74-0F260D7DC104}" type="pres">
      <dgm:prSet presAssocID="{6F7BDF4D-D73A-4F66-A96D-B4B102B6C465}" presName="hierChild2" presStyleCnt="0"/>
      <dgm:spPr/>
    </dgm:pt>
  </dgm:ptLst>
  <dgm:cxnLst>
    <dgm:cxn modelId="{ABDC5F03-4E30-4251-A5DC-FEE7F39DFB87}" srcId="{9D322760-2B9A-4469-9D73-8560497318E5}" destId="{6F7BDF4D-D73A-4F66-A96D-B4B102B6C465}" srcOrd="1" destOrd="0" parTransId="{7C457398-4820-4F23-9711-C475E43F3128}" sibTransId="{44A9EC74-9614-4A53-8BBC-35AB514761D4}"/>
    <dgm:cxn modelId="{83161474-85EA-7B44-A632-9735F979EDED}" type="presOf" srcId="{9D322760-2B9A-4469-9D73-8560497318E5}" destId="{3CCD7317-5A23-7E43-978A-7C5EB7FDC106}" srcOrd="0" destOrd="0" presId="urn:microsoft.com/office/officeart/2005/8/layout/hierarchy1"/>
    <dgm:cxn modelId="{4D570FB4-5128-4CAF-96D6-148175A7BF60}" srcId="{9D322760-2B9A-4469-9D73-8560497318E5}" destId="{7037A391-E003-4B95-82F9-EC31F6625C17}" srcOrd="0" destOrd="0" parTransId="{F799ABA5-58B9-4A56-82B0-9C1F1FD3C649}" sibTransId="{CF96ADF8-B237-4590-A3D9-EA024653FDBE}"/>
    <dgm:cxn modelId="{5A39D0B8-F141-1E4E-A634-323BC5145420}" type="presOf" srcId="{6F7BDF4D-D73A-4F66-A96D-B4B102B6C465}" destId="{CE20D336-29F4-DB4D-8EC0-5362448FAFED}" srcOrd="0" destOrd="0" presId="urn:microsoft.com/office/officeart/2005/8/layout/hierarchy1"/>
    <dgm:cxn modelId="{6B8306C5-C1BF-3447-9677-2ED597478168}" type="presOf" srcId="{7037A391-E003-4B95-82F9-EC31F6625C17}" destId="{D8084DC7-4A2F-8548-BBEC-E4070FB0FC30}" srcOrd="0" destOrd="0" presId="urn:microsoft.com/office/officeart/2005/8/layout/hierarchy1"/>
    <dgm:cxn modelId="{AF3A5AC4-9600-1440-B118-53AACB2BBA91}" type="presParOf" srcId="{3CCD7317-5A23-7E43-978A-7C5EB7FDC106}" destId="{5F25026A-BD34-1D4D-8236-56D95B2DB5A2}" srcOrd="0" destOrd="0" presId="urn:microsoft.com/office/officeart/2005/8/layout/hierarchy1"/>
    <dgm:cxn modelId="{878077B1-7E41-0945-B664-4E09860DDFE5}" type="presParOf" srcId="{5F25026A-BD34-1D4D-8236-56D95B2DB5A2}" destId="{206387FA-65E0-D841-8D64-2B531F90E2F2}" srcOrd="0" destOrd="0" presId="urn:microsoft.com/office/officeart/2005/8/layout/hierarchy1"/>
    <dgm:cxn modelId="{E0BB4AC6-7C1C-1042-8058-A70954F46F5F}" type="presParOf" srcId="{206387FA-65E0-D841-8D64-2B531F90E2F2}" destId="{EA2B2433-CF74-5F4F-8D40-938DF0819199}" srcOrd="0" destOrd="0" presId="urn:microsoft.com/office/officeart/2005/8/layout/hierarchy1"/>
    <dgm:cxn modelId="{BA78EAD2-760F-CC4C-9CD2-551095F055D3}" type="presParOf" srcId="{206387FA-65E0-D841-8D64-2B531F90E2F2}" destId="{D8084DC7-4A2F-8548-BBEC-E4070FB0FC30}" srcOrd="1" destOrd="0" presId="urn:microsoft.com/office/officeart/2005/8/layout/hierarchy1"/>
    <dgm:cxn modelId="{50E571B8-6B19-E340-9314-9F4CAB5F4488}" type="presParOf" srcId="{5F25026A-BD34-1D4D-8236-56D95B2DB5A2}" destId="{89F1563B-0673-C342-B8D6-F54A015ABCBF}" srcOrd="1" destOrd="0" presId="urn:microsoft.com/office/officeart/2005/8/layout/hierarchy1"/>
    <dgm:cxn modelId="{289FBA87-4E95-E145-AE0B-96E0CB679FF1}" type="presParOf" srcId="{3CCD7317-5A23-7E43-978A-7C5EB7FDC106}" destId="{1FF915F7-63CF-E747-8F07-3DDA097DE748}" srcOrd="1" destOrd="0" presId="urn:microsoft.com/office/officeart/2005/8/layout/hierarchy1"/>
    <dgm:cxn modelId="{551272F9-25D3-EB4E-BA1B-D9B0DC84B092}" type="presParOf" srcId="{1FF915F7-63CF-E747-8F07-3DDA097DE748}" destId="{57FF35A3-04B3-A34C-B3AA-DB7F36699507}" srcOrd="0" destOrd="0" presId="urn:microsoft.com/office/officeart/2005/8/layout/hierarchy1"/>
    <dgm:cxn modelId="{CDBCD8B6-C3D3-9F41-BC35-3BDA1DE4EE98}" type="presParOf" srcId="{57FF35A3-04B3-A34C-B3AA-DB7F36699507}" destId="{6B331D25-7D6F-5746-9648-850E28247804}" srcOrd="0" destOrd="0" presId="urn:microsoft.com/office/officeart/2005/8/layout/hierarchy1"/>
    <dgm:cxn modelId="{6517395A-CE18-5347-BFE3-1B163F5CD101}" type="presParOf" srcId="{57FF35A3-04B3-A34C-B3AA-DB7F36699507}" destId="{CE20D336-29F4-DB4D-8EC0-5362448FAFED}" srcOrd="1" destOrd="0" presId="urn:microsoft.com/office/officeart/2005/8/layout/hierarchy1"/>
    <dgm:cxn modelId="{FBF14A71-0269-7F47-AF29-ED71A90A3412}" type="presParOf" srcId="{1FF915F7-63CF-E747-8F07-3DDA097DE748}" destId="{95C8CEA0-DE5F-F44A-BA74-0F260D7DC10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2B2433-CF74-5F4F-8D40-938DF0819199}">
      <dsp:nvSpPr>
        <dsp:cNvPr id="0" name=""/>
        <dsp:cNvSpPr/>
      </dsp:nvSpPr>
      <dsp:spPr>
        <a:xfrm>
          <a:off x="1225" y="126292"/>
          <a:ext cx="4301580" cy="273150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084DC7-4A2F-8548-BBEC-E4070FB0FC30}">
      <dsp:nvSpPr>
        <dsp:cNvPr id="0" name=""/>
        <dsp:cNvSpPr/>
      </dsp:nvSpPr>
      <dsp:spPr>
        <a:xfrm>
          <a:off x="479178" y="580348"/>
          <a:ext cx="4301580" cy="273150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GB" sz="2400" b="0" i="0" kern="1200"/>
            <a:t>Neither APOEe4 (</a:t>
          </a:r>
          <a:r>
            <a:rPr lang="en-GB" sz="2400" b="0" i="1" kern="1200"/>
            <a:t>p</a:t>
          </a:r>
          <a:r>
            <a:rPr lang="en-GB" sz="2400" b="0" i="0" kern="1200"/>
            <a:t>=.22) nor age death (</a:t>
          </a:r>
          <a:r>
            <a:rPr lang="en-GB" sz="2400" b="0" i="1" kern="1200"/>
            <a:t>p</a:t>
          </a:r>
          <a:r>
            <a:rPr lang="en-GB" sz="2400" b="0" i="0" kern="1200"/>
            <a:t>=.64) were significant predictors of nigral loss, suggesting insufficient data supporting a relationship between these variables. </a:t>
          </a:r>
          <a:endParaRPr lang="en-US" sz="2400" kern="1200"/>
        </a:p>
      </dsp:txBody>
      <dsp:txXfrm>
        <a:off x="559181" y="660351"/>
        <a:ext cx="4141574" cy="2571497"/>
      </dsp:txXfrm>
    </dsp:sp>
    <dsp:sp modelId="{6B331D25-7D6F-5746-9648-850E28247804}">
      <dsp:nvSpPr>
        <dsp:cNvPr id="0" name=""/>
        <dsp:cNvSpPr/>
      </dsp:nvSpPr>
      <dsp:spPr>
        <a:xfrm>
          <a:off x="5258712" y="126292"/>
          <a:ext cx="4301580" cy="2731503"/>
        </a:xfrm>
        <a:prstGeom prst="roundRect">
          <a:avLst>
            <a:gd name="adj" fmla="val 10000"/>
          </a:avLst>
        </a:prstGeom>
        <a:solidFill>
          <a:schemeClr val="dk2">
            <a:hueOff val="0"/>
            <a:satOff val="0"/>
            <a:lumOff val="0"/>
            <a:alphaOff val="0"/>
          </a:schemeClr>
        </a:solidFill>
        <a:ln w="1905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20D336-29F4-DB4D-8EC0-5362448FAFED}">
      <dsp:nvSpPr>
        <dsp:cNvPr id="0" name=""/>
        <dsp:cNvSpPr/>
      </dsp:nvSpPr>
      <dsp:spPr>
        <a:xfrm>
          <a:off x="5736666" y="580348"/>
          <a:ext cx="4301580" cy="2731503"/>
        </a:xfrm>
        <a:prstGeom prst="roundRect">
          <a:avLst>
            <a:gd name="adj" fmla="val 10000"/>
          </a:avLst>
        </a:prstGeom>
        <a:solidFill>
          <a:schemeClr val="lt2">
            <a:alpha val="90000"/>
            <a:hueOff val="0"/>
            <a:satOff val="0"/>
            <a:lumOff val="0"/>
            <a:alphaOff val="0"/>
          </a:schemeClr>
        </a:solidFill>
        <a:ln w="19050" cap="flat" cmpd="sng" algn="ctr">
          <a:solidFill>
            <a:schemeClr val="dk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0" i="0" kern="1200"/>
            <a:t>More research is needed to explore these variables and their relationship, this would allow for a better understanding on the variable's influence on nigral loss.​</a:t>
          </a:r>
          <a:endParaRPr lang="en-US" sz="2400" kern="1200"/>
        </a:p>
      </dsp:txBody>
      <dsp:txXfrm>
        <a:off x="5816669" y="660351"/>
        <a:ext cx="4141574" cy="257149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31FDEF-17E4-1847-A003-B196E294F8DA}" type="datetimeFigureOut">
              <a:rPr lang="en-US" smtClean="0"/>
              <a:t>2/4/25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D079F-3146-9048-9528-CC62158C2E02}" type="slidenum">
              <a:rPr lang="en-US" smtClean="0"/>
              <a:t>‹#›</a:t>
            </a:fld>
            <a:endParaRPr lang="en-US"/>
          </a:p>
        </p:txBody>
      </p:sp>
    </p:spTree>
    <p:extLst>
      <p:ext uri="{BB962C8B-B14F-4D97-AF65-F5344CB8AC3E}">
        <p14:creationId xmlns:p14="http://schemas.microsoft.com/office/powerpoint/2010/main" val="5310313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800" b="0" i="0" u="none" strike="noStrike">
              <a:solidFill>
                <a:srgbClr val="243141"/>
              </a:solidFill>
              <a:effectLst/>
              <a:latin typeface="Sabon Next LT" panose="02000500000000000000" pitchFamily="2" charset="0"/>
            </a:endParaRPr>
          </a:p>
          <a:p>
            <a:r>
              <a:rPr lang="en-US">
                <a:solidFill>
                  <a:srgbClr val="FFFFFF"/>
                </a:solidFill>
              </a:rPr>
              <a:t>Progressive Brain Diseases,</a:t>
            </a:r>
            <a:br>
              <a:rPr lang="en-US"/>
            </a:br>
            <a:r>
              <a:rPr lang="en-US">
                <a:solidFill>
                  <a:srgbClr val="FFFFFF"/>
                </a:solidFill>
              </a:rPr>
              <a:t>a Study.  ----&gt; Possible alternative title? </a:t>
            </a:r>
            <a:endParaRPr lang="en-US"/>
          </a:p>
        </p:txBody>
      </p:sp>
      <p:sp>
        <p:nvSpPr>
          <p:cNvPr id="4" name="Slide Number Placeholder 3"/>
          <p:cNvSpPr>
            <a:spLocks noGrp="1"/>
          </p:cNvSpPr>
          <p:nvPr>
            <p:ph type="sldNum" sz="quarter" idx="5"/>
          </p:nvPr>
        </p:nvSpPr>
        <p:spPr/>
        <p:txBody>
          <a:bodyPr/>
          <a:lstStyle/>
          <a:p>
            <a:fld id="{8BFD079F-3146-9048-9528-CC62158C2E02}" type="slidenum">
              <a:rPr lang="en-US" smtClean="0"/>
              <a:t>1</a:t>
            </a:fld>
            <a:endParaRPr lang="en-US"/>
          </a:p>
        </p:txBody>
      </p:sp>
    </p:spTree>
    <p:extLst>
      <p:ext uri="{BB962C8B-B14F-4D97-AF65-F5344CB8AC3E}">
        <p14:creationId xmlns:p14="http://schemas.microsoft.com/office/powerpoint/2010/main" val="5778774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cannot fully rule out the influence of APOEe4 on age death because it can be that the presence of 1 allele causes significant disruption, leading to excessive neurodegeneration and causing early mortality but the presence of 2 alleles activates protective mechanisms that reduce the disruption on the system. </a:t>
            </a:r>
          </a:p>
        </p:txBody>
      </p:sp>
      <p:sp>
        <p:nvSpPr>
          <p:cNvPr id="4" name="Slide Number Placeholder 3"/>
          <p:cNvSpPr>
            <a:spLocks noGrp="1"/>
          </p:cNvSpPr>
          <p:nvPr>
            <p:ph type="sldNum" sz="quarter" idx="5"/>
          </p:nvPr>
        </p:nvSpPr>
        <p:spPr/>
        <p:txBody>
          <a:bodyPr/>
          <a:lstStyle/>
          <a:p>
            <a:fld id="{8BFD079F-3146-9048-9528-CC62158C2E02}" type="slidenum">
              <a:rPr lang="en-US" smtClean="0"/>
              <a:t>10</a:t>
            </a:fld>
            <a:endParaRPr lang="en-US"/>
          </a:p>
        </p:txBody>
      </p:sp>
    </p:spTree>
    <p:extLst>
      <p:ext uri="{BB962C8B-B14F-4D97-AF65-F5344CB8AC3E}">
        <p14:creationId xmlns:p14="http://schemas.microsoft.com/office/powerpoint/2010/main" val="40487503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the right text box] </a:t>
            </a:r>
          </a:p>
          <a:p>
            <a:endParaRPr lang="en-US"/>
          </a:p>
          <a:p>
            <a:r>
              <a:rPr lang="en-US"/>
              <a:t>There were no significant statistical associations between APOEe4, age at death, and nigral loss. </a:t>
            </a:r>
          </a:p>
          <a:p>
            <a:endParaRPr lang="en-US"/>
          </a:p>
          <a:p>
            <a:endParaRPr lang="en-US"/>
          </a:p>
        </p:txBody>
      </p:sp>
      <p:sp>
        <p:nvSpPr>
          <p:cNvPr id="4" name="Slide Number Placeholder 3"/>
          <p:cNvSpPr>
            <a:spLocks noGrp="1"/>
          </p:cNvSpPr>
          <p:nvPr>
            <p:ph type="sldNum" sz="quarter" idx="5"/>
          </p:nvPr>
        </p:nvSpPr>
        <p:spPr/>
        <p:txBody>
          <a:bodyPr/>
          <a:lstStyle/>
          <a:p>
            <a:fld id="{8BFD079F-3146-9048-9528-CC62158C2E02}" type="slidenum">
              <a:rPr lang="en-US" smtClean="0"/>
              <a:t>11</a:t>
            </a:fld>
            <a:endParaRPr lang="en-US"/>
          </a:p>
        </p:txBody>
      </p:sp>
    </p:spTree>
    <p:extLst>
      <p:ext uri="{BB962C8B-B14F-4D97-AF65-F5344CB8AC3E}">
        <p14:creationId xmlns:p14="http://schemas.microsoft.com/office/powerpoint/2010/main" val="27781453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FD079F-3146-9048-9528-CC62158C2E02}" type="slidenum">
              <a:rPr lang="en-US" smtClean="0"/>
              <a:t>12</a:t>
            </a:fld>
            <a:endParaRPr lang="en-US"/>
          </a:p>
        </p:txBody>
      </p:sp>
    </p:spTree>
    <p:extLst>
      <p:ext uri="{BB962C8B-B14F-4D97-AF65-F5344CB8AC3E}">
        <p14:creationId xmlns:p14="http://schemas.microsoft.com/office/powerpoint/2010/main" val="39007574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BFD079F-3146-9048-9528-CC62158C2E02}" type="slidenum">
              <a:rPr lang="en-US" smtClean="0"/>
              <a:t>13</a:t>
            </a:fld>
            <a:endParaRPr lang="en-US"/>
          </a:p>
        </p:txBody>
      </p:sp>
    </p:spTree>
    <p:extLst>
      <p:ext uri="{BB962C8B-B14F-4D97-AF65-F5344CB8AC3E}">
        <p14:creationId xmlns:p14="http://schemas.microsoft.com/office/powerpoint/2010/main" val="28791216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Parkinsonian Diseases are brain diseases that impact movement control and lead to various other symptoms that impact one’s daily life.  </a:t>
            </a:r>
          </a:p>
          <a:p>
            <a:endParaRPr lang="en-US"/>
          </a:p>
          <a:p>
            <a:r>
              <a:rPr lang="en-US"/>
              <a:t>A lot of preexisting research comes from educated, white, cisgender, straight males so focusing on individuals who don’t fit this criteria allows for a stronger understanding on the experiences of other communities with Parkinsonian diseases. </a:t>
            </a:r>
          </a:p>
        </p:txBody>
      </p:sp>
      <p:sp>
        <p:nvSpPr>
          <p:cNvPr id="4" name="Slide Number Placeholder 3"/>
          <p:cNvSpPr>
            <a:spLocks noGrp="1"/>
          </p:cNvSpPr>
          <p:nvPr>
            <p:ph type="sldNum" sz="quarter" idx="5"/>
          </p:nvPr>
        </p:nvSpPr>
        <p:spPr/>
        <p:txBody>
          <a:bodyPr/>
          <a:lstStyle/>
          <a:p>
            <a:fld id="{8BFD079F-3146-9048-9528-CC62158C2E02}" type="slidenum">
              <a:rPr lang="en-US" smtClean="0"/>
              <a:t>2</a:t>
            </a:fld>
            <a:endParaRPr lang="en-US"/>
          </a:p>
        </p:txBody>
      </p:sp>
    </p:spTree>
    <p:extLst>
      <p:ext uri="{BB962C8B-B14F-4D97-AF65-F5344CB8AC3E}">
        <p14:creationId xmlns:p14="http://schemas.microsoft.com/office/powerpoint/2010/main" val="1280107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Lewy Body Dementia is an umbrella term for the diagnosis of PD dementia or DLB. </a:t>
            </a:r>
            <a:r>
              <a:rPr lang="en-US" sz="1200"/>
              <a:t>Clinical diagnostic criteria for Parkinson’s disease (PD) dementia and dementia with Lewy bodies (DLB). </a:t>
            </a:r>
          </a:p>
          <a:p>
            <a:endParaRPr lang="en-US"/>
          </a:p>
          <a:p>
            <a:endParaRPr lang="en-US"/>
          </a:p>
          <a:p>
            <a:r>
              <a:rPr lang="en-US"/>
              <a:t>[Read the first 3 bullet points] </a:t>
            </a:r>
          </a:p>
          <a:p>
            <a:r>
              <a:rPr lang="en-US"/>
              <a:t>LBD and PD are both progressive conditions that cause movement and cognitive issues but they different in the order in which symptoms appear and the progression of the disease </a:t>
            </a:r>
          </a:p>
          <a:p>
            <a:endParaRPr lang="en-US"/>
          </a:p>
          <a:p>
            <a:endParaRPr lang="en-US"/>
          </a:p>
        </p:txBody>
      </p:sp>
      <p:sp>
        <p:nvSpPr>
          <p:cNvPr id="4" name="Slide Number Placeholder 3"/>
          <p:cNvSpPr>
            <a:spLocks noGrp="1"/>
          </p:cNvSpPr>
          <p:nvPr>
            <p:ph type="sldNum" sz="quarter" idx="5"/>
          </p:nvPr>
        </p:nvSpPr>
        <p:spPr/>
        <p:txBody>
          <a:bodyPr/>
          <a:lstStyle/>
          <a:p>
            <a:fld id="{8BFD079F-3146-9048-9528-CC62158C2E02}" type="slidenum">
              <a:rPr lang="en-US" smtClean="0"/>
              <a:t>3</a:t>
            </a:fld>
            <a:endParaRPr lang="en-US"/>
          </a:p>
        </p:txBody>
      </p:sp>
    </p:spTree>
    <p:extLst>
      <p:ext uri="{BB962C8B-B14F-4D97-AF65-F5344CB8AC3E}">
        <p14:creationId xmlns:p14="http://schemas.microsoft.com/office/powerpoint/2010/main" val="3602245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After learning about Dr. Bayram's work and reading articles to gain more knowledge on those diseases. We each developed a research question from what we had read. My question, which I will share in a little, was focused on Parkinson’s disease so I will provide some information on what I learned throughout articles and our weekly meetings. </a:t>
            </a:r>
          </a:p>
        </p:txBody>
      </p:sp>
      <p:sp>
        <p:nvSpPr>
          <p:cNvPr id="4" name="Slide Number Placeholder 3"/>
          <p:cNvSpPr>
            <a:spLocks noGrp="1"/>
          </p:cNvSpPr>
          <p:nvPr>
            <p:ph type="sldNum" sz="quarter" idx="5"/>
          </p:nvPr>
        </p:nvSpPr>
        <p:spPr/>
        <p:txBody>
          <a:bodyPr/>
          <a:lstStyle/>
          <a:p>
            <a:fld id="{8BFD079F-3146-9048-9528-CC62158C2E02}" type="slidenum">
              <a:rPr lang="en-US" smtClean="0"/>
              <a:t>4</a:t>
            </a:fld>
            <a:endParaRPr lang="en-US"/>
          </a:p>
        </p:txBody>
      </p:sp>
    </p:spTree>
    <p:extLst>
      <p:ext uri="{BB962C8B-B14F-4D97-AF65-F5344CB8AC3E}">
        <p14:creationId xmlns:p14="http://schemas.microsoft.com/office/powerpoint/2010/main" val="2616816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The basal ganglia, which can be seen in the picture as the substantia nigra is part of it, is a brain region that’s heavily impacted by loss of dopamine. Dopamine influences many aspects of the body like motivation, movement, mental health, sleep, attention, and many more. </a:t>
            </a:r>
          </a:p>
          <a:p>
            <a:endParaRPr lang="en-US" dirty="0"/>
          </a:p>
          <a:p>
            <a:r>
              <a:rPr lang="en-US" dirty="0"/>
              <a:t>Because PD primarily affects the basal ganglia causing a significant depletion of dopamine, leading to motor symptoms like tremors, slowness, and muscle stiffness and nonmotor symptoms like depression, cognitive decline, and sleep disturbances. </a:t>
            </a:r>
          </a:p>
          <a:p>
            <a:r>
              <a:rPr lang="en-US" dirty="0"/>
              <a:t>-It’s important to note that PD can be present long before motor symptoms appear with early signs such as loss of smell, constipation, and mood changes. Early detection is important as early interventions have been shown to significantly slow down symptom progression.</a:t>
            </a:r>
          </a:p>
          <a:p>
            <a:endParaRPr lang="en-US" dirty="0"/>
          </a:p>
          <a:p>
            <a:endParaRPr lang="en-US" dirty="0"/>
          </a:p>
        </p:txBody>
      </p:sp>
      <p:sp>
        <p:nvSpPr>
          <p:cNvPr id="4" name="Slide Number Placeholder 3"/>
          <p:cNvSpPr>
            <a:spLocks noGrp="1"/>
          </p:cNvSpPr>
          <p:nvPr>
            <p:ph type="sldNum" sz="quarter" idx="5"/>
          </p:nvPr>
        </p:nvSpPr>
        <p:spPr/>
        <p:txBody>
          <a:bodyPr/>
          <a:lstStyle/>
          <a:p>
            <a:fld id="{8BFD079F-3146-9048-9528-CC62158C2E02}" type="slidenum">
              <a:rPr lang="en-US" smtClean="0"/>
              <a:t>5</a:t>
            </a:fld>
            <a:endParaRPr lang="en-US"/>
          </a:p>
        </p:txBody>
      </p:sp>
    </p:spTree>
    <p:extLst>
      <p:ext uri="{BB962C8B-B14F-4D97-AF65-F5344CB8AC3E}">
        <p14:creationId xmlns:p14="http://schemas.microsoft.com/office/powerpoint/2010/main" val="1845533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Causes and Risk factors of PD include: </a:t>
            </a:r>
          </a:p>
          <a:p>
            <a:pPr marL="171450" indent="-171450">
              <a:buFontTx/>
              <a:buChar char="-"/>
            </a:pPr>
            <a:r>
              <a:rPr lang="en-US" dirty="0"/>
              <a:t>Genetic factors: Only about 3-5% of cases. Most common mutations are found in the LRRK-2 gene</a:t>
            </a:r>
          </a:p>
          <a:p>
            <a:pPr marL="171450" indent="-171450">
              <a:buFontTx/>
              <a:buChar char="-"/>
            </a:pPr>
            <a:r>
              <a:rPr lang="en-US" dirty="0"/>
              <a:t>Environmental factors such as MPTP which is a neurotoxin have been shown to increase the prevalence of PD. Exposure to heavy metals and pesticides also shows an increased prevalence. </a:t>
            </a:r>
          </a:p>
          <a:p>
            <a:endParaRPr lang="en-US" dirty="0"/>
          </a:p>
          <a:p>
            <a:r>
              <a:rPr lang="en-US" dirty="0"/>
              <a:t>Human genotypes are independently unique, and individuals exposed to the same environmental factors may be affected differently. An example of this interaction is individuals with a genetic predisposition may develop PD after prolonged exposure to pesticides. However, other individuals without genetic predispositions and with some exposure to pesticides may not develop PD, or they may develop PD much later. </a:t>
            </a:r>
          </a:p>
          <a:p>
            <a:endParaRPr lang="en-US" dirty="0"/>
          </a:p>
          <a:p>
            <a:r>
              <a:rPr lang="en-US" dirty="0"/>
              <a:t>Understanding these connection and to what extent the variables influence each other takes time. However, because PD is progressive, time is something patients with PD usually don’t have, and they want to decrease symptom progression as early as possible. So, developing other habits such as an active lifestyle provides the ability to maintain a relatively normal lifestyle as they continue doing daily living activities for a longer time. </a:t>
            </a:r>
          </a:p>
        </p:txBody>
      </p:sp>
      <p:sp>
        <p:nvSpPr>
          <p:cNvPr id="4" name="Slide Number Placeholder 3"/>
          <p:cNvSpPr>
            <a:spLocks noGrp="1"/>
          </p:cNvSpPr>
          <p:nvPr>
            <p:ph type="sldNum" sz="quarter" idx="5"/>
          </p:nvPr>
        </p:nvSpPr>
        <p:spPr/>
        <p:txBody>
          <a:bodyPr/>
          <a:lstStyle/>
          <a:p>
            <a:fld id="{8BFD079F-3146-9048-9528-CC62158C2E02}" type="slidenum">
              <a:rPr lang="en-US" smtClean="0"/>
              <a:t>6</a:t>
            </a:fld>
            <a:endParaRPr lang="en-US"/>
          </a:p>
        </p:txBody>
      </p:sp>
    </p:spTree>
    <p:extLst>
      <p:ext uri="{BB962C8B-B14F-4D97-AF65-F5344CB8AC3E}">
        <p14:creationId xmlns:p14="http://schemas.microsoft.com/office/powerpoint/2010/main" val="42556432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statistical analysis for this study was conducted using R. </a:t>
            </a:r>
            <a:r>
              <a:rPr lang="en-GB" b="0" i="0" dirty="0">
                <a:solidFill>
                  <a:srgbClr val="000000"/>
                </a:solidFill>
                <a:effectLst/>
                <a:latin typeface="Arial"/>
                <a:cs typeface="Arial"/>
              </a:rPr>
              <a:t>A linear regression analysis was conducted to examine the association between APOE4, which was an ordinal variable, and nigral loss, which was a continuous variable, while adjusting for age death, which was a continuous covariate. An ANOVA test was performed to examine whether age at death differs significantly based on APOE4 status, treating age at death as the dependent variable and APOE4 status as the independent variable. </a:t>
            </a:r>
          </a:p>
          <a:p>
            <a:endParaRPr lang="en-GB" dirty="0">
              <a:latin typeface="Arial"/>
              <a:cs typeface="Arial"/>
            </a:endParaRPr>
          </a:p>
          <a:p>
            <a:r>
              <a:rPr lang="en-GB" dirty="0">
                <a:latin typeface="Arial"/>
                <a:cs typeface="Arial"/>
              </a:rPr>
              <a:t>APOE4 associated with a higher risk of developing dementia, so those with this allele have a higher likelihood of </a:t>
            </a:r>
            <a:r>
              <a:rPr lang="en-GB" dirty="0" err="1">
                <a:latin typeface="Arial"/>
                <a:cs typeface="Arial"/>
              </a:rPr>
              <a:t>expericing</a:t>
            </a:r>
            <a:r>
              <a:rPr lang="en-GB" dirty="0">
                <a:latin typeface="Arial"/>
                <a:cs typeface="Arial"/>
              </a:rPr>
              <a:t> cognitive decline and dementia like </a:t>
            </a:r>
            <a:r>
              <a:rPr lang="en-GB" dirty="0" err="1">
                <a:latin typeface="Arial"/>
                <a:cs typeface="Arial"/>
              </a:rPr>
              <a:t>symtopms</a:t>
            </a:r>
            <a:r>
              <a:rPr lang="en-GB" dirty="0">
                <a:latin typeface="Arial"/>
                <a:cs typeface="Arial"/>
              </a:rPr>
              <a:t> </a:t>
            </a:r>
          </a:p>
        </p:txBody>
      </p:sp>
      <p:sp>
        <p:nvSpPr>
          <p:cNvPr id="4" name="Slide Number Placeholder 3"/>
          <p:cNvSpPr>
            <a:spLocks noGrp="1"/>
          </p:cNvSpPr>
          <p:nvPr>
            <p:ph type="sldNum" sz="quarter" idx="5"/>
          </p:nvPr>
        </p:nvSpPr>
        <p:spPr/>
        <p:txBody>
          <a:bodyPr/>
          <a:lstStyle/>
          <a:p>
            <a:fld id="{8BFD079F-3146-9048-9528-CC62158C2E02}" type="slidenum">
              <a:rPr lang="en-US" smtClean="0"/>
              <a:t>7</a:t>
            </a:fld>
            <a:endParaRPr lang="en-US"/>
          </a:p>
        </p:txBody>
      </p:sp>
    </p:spTree>
    <p:extLst>
      <p:ext uri="{BB962C8B-B14F-4D97-AF65-F5344CB8AC3E}">
        <p14:creationId xmlns:p14="http://schemas.microsoft.com/office/powerpoint/2010/main" val="1768454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Analyzing this data, we can conclude that these differences are due to random variations rather than an actual relationships between the APOEe4 status and nigral loss. </a:t>
            </a:r>
          </a:p>
        </p:txBody>
      </p:sp>
      <p:sp>
        <p:nvSpPr>
          <p:cNvPr id="4" name="Slide Number Placeholder 3"/>
          <p:cNvSpPr>
            <a:spLocks noGrp="1"/>
          </p:cNvSpPr>
          <p:nvPr>
            <p:ph type="sldNum" sz="quarter" idx="5"/>
          </p:nvPr>
        </p:nvSpPr>
        <p:spPr/>
        <p:txBody>
          <a:bodyPr/>
          <a:lstStyle/>
          <a:p>
            <a:fld id="{8BFD079F-3146-9048-9528-CC62158C2E02}" type="slidenum">
              <a:rPr lang="en-US" smtClean="0"/>
              <a:t>8</a:t>
            </a:fld>
            <a:endParaRPr lang="en-US"/>
          </a:p>
        </p:txBody>
      </p:sp>
    </p:spTree>
    <p:extLst>
      <p:ext uri="{BB962C8B-B14F-4D97-AF65-F5344CB8AC3E}">
        <p14:creationId xmlns:p14="http://schemas.microsoft.com/office/powerpoint/2010/main" val="2609040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Due to overlapping </a:t>
            </a:r>
            <a:r>
              <a:rPr lang="en-US" dirty="0" err="1"/>
              <a:t>interquartiles</a:t>
            </a:r>
            <a:r>
              <a:rPr lang="en-US" dirty="0"/>
              <a:t>, this suggests the differences are not statistically significant. Thus, APOEe4 presence does not have a significant effect on nigral loss when accounting for age death. </a:t>
            </a:r>
          </a:p>
        </p:txBody>
      </p:sp>
      <p:sp>
        <p:nvSpPr>
          <p:cNvPr id="4" name="Slide Number Placeholder 3"/>
          <p:cNvSpPr>
            <a:spLocks noGrp="1"/>
          </p:cNvSpPr>
          <p:nvPr>
            <p:ph type="sldNum" sz="quarter" idx="5"/>
          </p:nvPr>
        </p:nvSpPr>
        <p:spPr/>
        <p:txBody>
          <a:bodyPr/>
          <a:lstStyle/>
          <a:p>
            <a:fld id="{8BFD079F-3146-9048-9528-CC62158C2E02}" type="slidenum">
              <a:rPr lang="en-US" smtClean="0"/>
              <a:t>9</a:t>
            </a:fld>
            <a:endParaRPr lang="en-US"/>
          </a:p>
        </p:txBody>
      </p:sp>
    </p:spTree>
    <p:extLst>
      <p:ext uri="{BB962C8B-B14F-4D97-AF65-F5344CB8AC3E}">
        <p14:creationId xmlns:p14="http://schemas.microsoft.com/office/powerpoint/2010/main" val="786345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2/4/25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2/4/25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2/4/25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2/4/25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2/4/25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46CE7D5-CF57-46EF-B807-FDD0502418D4}" type="datetimeFigureOut">
              <a:rPr lang="en-US" smtClean="0"/>
              <a:t>2/4/25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04_BF926074.xm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Digital art of brain">
            <a:extLst>
              <a:ext uri="{FF2B5EF4-FFF2-40B4-BE49-F238E27FC236}">
                <a16:creationId xmlns:a16="http://schemas.microsoft.com/office/drawing/2014/main" id="{6046EB17-D779-1873-1990-853C9CE15E5F}"/>
              </a:ext>
            </a:extLst>
          </p:cNvPr>
          <p:cNvPicPr>
            <a:picLocks noChangeAspect="1"/>
          </p:cNvPicPr>
          <p:nvPr/>
        </p:nvPicPr>
        <p:blipFill>
          <a:blip r:embed="rId3">
            <a:alphaModFix amt="50000"/>
          </a:blip>
          <a:srcRect r="-2" b="-2"/>
          <a:stretch/>
        </p:blipFill>
        <p:spPr>
          <a:xfrm>
            <a:off x="20" y="1"/>
            <a:ext cx="12191980" cy="6857999"/>
          </a:xfrm>
          <a:prstGeom prst="rect">
            <a:avLst/>
          </a:prstGeom>
        </p:spPr>
      </p:pic>
      <p:sp>
        <p:nvSpPr>
          <p:cNvPr id="2" name="Title 1"/>
          <p:cNvSpPr>
            <a:spLocks noGrp="1"/>
          </p:cNvSpPr>
          <p:nvPr>
            <p:ph type="ctrTitle"/>
          </p:nvPr>
        </p:nvSpPr>
        <p:spPr>
          <a:xfrm>
            <a:off x="1524000" y="1122362"/>
            <a:ext cx="9144000" cy="3849688"/>
          </a:xfrm>
        </p:spPr>
        <p:txBody>
          <a:bodyPr>
            <a:normAutofit fontScale="90000"/>
          </a:bodyPr>
          <a:lstStyle/>
          <a:p>
            <a:r>
              <a:rPr lang="en-GB" sz="6000" b="0" i="0" u="none" strike="noStrike">
                <a:solidFill>
                  <a:schemeClr val="accent1">
                    <a:lumMod val="20000"/>
                    <a:lumOff val="80000"/>
                  </a:schemeClr>
                </a:solidFill>
                <a:effectLst/>
                <a:latin typeface="Sabon Next LT"/>
                <a:cs typeface="Sabon Next LT"/>
              </a:rPr>
              <a:t>Exploring the Impact of APOE4 on Dopamine Neuron Survival in Parkinson's Disease</a:t>
            </a:r>
            <a:br>
              <a:rPr lang="en-GB" sz="6000" b="0" i="0" u="none" strike="noStrike">
                <a:solidFill>
                  <a:schemeClr val="accent1">
                    <a:lumMod val="20000"/>
                    <a:lumOff val="80000"/>
                  </a:schemeClr>
                </a:solidFill>
                <a:effectLst/>
                <a:latin typeface="Sabon Next LT" panose="02000500000000000000" pitchFamily="2" charset="0"/>
              </a:rPr>
            </a:br>
            <a:endParaRPr lang="en-GB" sz="6000" b="0" i="0" u="none" strike="noStrike">
              <a:solidFill>
                <a:schemeClr val="accent1">
                  <a:lumMod val="20000"/>
                  <a:lumOff val="80000"/>
                </a:schemeClr>
              </a:solidFill>
              <a:effectLst/>
              <a:latin typeface="Sabon Next LT" panose="02000500000000000000" pitchFamily="2" charset="0"/>
              <a:cs typeface="Sabon Next LT"/>
            </a:endParaRPr>
          </a:p>
        </p:txBody>
      </p:sp>
      <p:sp>
        <p:nvSpPr>
          <p:cNvPr id="3" name="Subtitle 2"/>
          <p:cNvSpPr>
            <a:spLocks noGrp="1"/>
          </p:cNvSpPr>
          <p:nvPr>
            <p:ph type="subTitle" idx="1"/>
          </p:nvPr>
        </p:nvSpPr>
        <p:spPr>
          <a:xfrm>
            <a:off x="1524000" y="4159404"/>
            <a:ext cx="9144000" cy="1098395"/>
          </a:xfrm>
        </p:spPr>
        <p:txBody>
          <a:bodyPr vert="horz" lIns="91440" tIns="45720" rIns="91440" bIns="45720" rtlCol="0" anchor="t">
            <a:normAutofit/>
          </a:bodyPr>
          <a:lstStyle/>
          <a:p>
            <a:r>
              <a:rPr lang="en-US">
                <a:solidFill>
                  <a:srgbClr val="FFFFFF"/>
                </a:solidFill>
              </a:rPr>
              <a:t>Mentor: Ece Bayram, MD, PhD</a:t>
            </a:r>
          </a:p>
          <a:p>
            <a:r>
              <a:rPr lang="en-US">
                <a:solidFill>
                  <a:srgbClr val="FFFFFF"/>
                </a:solidFill>
              </a:rPr>
              <a:t>Student: Alexandra Gonzalez, undergraduate student</a:t>
            </a:r>
          </a:p>
        </p:txBody>
      </p: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103" name="Rectangle 4102">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6625595-551F-6977-0551-5999F89FB552}"/>
              </a:ext>
            </a:extLst>
          </p:cNvPr>
          <p:cNvSpPr>
            <a:spLocks noGrp="1"/>
          </p:cNvSpPr>
          <p:nvPr>
            <p:ph type="title"/>
          </p:nvPr>
        </p:nvSpPr>
        <p:spPr>
          <a:xfrm>
            <a:off x="6739128" y="638089"/>
            <a:ext cx="4818888" cy="1476801"/>
          </a:xfrm>
        </p:spPr>
        <p:txBody>
          <a:bodyPr anchor="b">
            <a:normAutofit/>
          </a:bodyPr>
          <a:lstStyle/>
          <a:p>
            <a:r>
              <a:rPr lang="en-US" sz="5400"/>
              <a:t>…Results </a:t>
            </a:r>
          </a:p>
        </p:txBody>
      </p:sp>
      <p:sp>
        <p:nvSpPr>
          <p:cNvPr id="4105"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094ABE1-08CE-9D48-C93D-FBDB38A7677F}"/>
              </a:ext>
            </a:extLst>
          </p:cNvPr>
          <p:cNvSpPr>
            <a:spLocks noGrp="1"/>
          </p:cNvSpPr>
          <p:nvPr>
            <p:ph idx="1"/>
          </p:nvPr>
        </p:nvSpPr>
        <p:spPr>
          <a:xfrm>
            <a:off x="6739128" y="2664886"/>
            <a:ext cx="4818888" cy="3550789"/>
          </a:xfrm>
        </p:spPr>
        <p:txBody>
          <a:bodyPr anchor="t">
            <a:normAutofit/>
          </a:bodyPr>
          <a:lstStyle/>
          <a:p>
            <a:r>
              <a:rPr lang="en-US" sz="2200"/>
              <a:t>No association between APOE4 and age at death. </a:t>
            </a:r>
          </a:p>
        </p:txBody>
      </p:sp>
      <p:pic>
        <p:nvPicPr>
          <p:cNvPr id="4" name="Picture 3" descr="A graph with numbers and lines&#10;&#10;Description automatically generated with medium confidence">
            <a:extLst>
              <a:ext uri="{FF2B5EF4-FFF2-40B4-BE49-F238E27FC236}">
                <a16:creationId xmlns:a16="http://schemas.microsoft.com/office/drawing/2014/main" id="{693C48E2-95B8-9416-4E44-550C1D71145A}"/>
              </a:ext>
            </a:extLst>
          </p:cNvPr>
          <p:cNvPicPr>
            <a:picLocks noChangeAspect="1"/>
          </p:cNvPicPr>
          <p:nvPr/>
        </p:nvPicPr>
        <p:blipFill>
          <a:blip r:embed="rId3"/>
          <a:stretch>
            <a:fillRect/>
          </a:stretch>
        </p:blipFill>
        <p:spPr>
          <a:xfrm>
            <a:off x="427672" y="947928"/>
            <a:ext cx="5667375" cy="4572000"/>
          </a:xfrm>
          <a:prstGeom prst="rect">
            <a:avLst/>
          </a:prstGeom>
        </p:spPr>
      </p:pic>
    </p:spTree>
    <p:extLst>
      <p:ext uri="{BB962C8B-B14F-4D97-AF65-F5344CB8AC3E}">
        <p14:creationId xmlns:p14="http://schemas.microsoft.com/office/powerpoint/2010/main" val="1273732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9D8233B0-41B5-4D9A-AEEC-13DB66A8C9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BBEE76A-0A95-2AF7-61EE-E25E3B552575}"/>
              </a:ext>
            </a:extLst>
          </p:cNvPr>
          <p:cNvSpPr>
            <a:spLocks noGrp="1"/>
          </p:cNvSpPr>
          <p:nvPr>
            <p:ph type="title"/>
          </p:nvPr>
        </p:nvSpPr>
        <p:spPr>
          <a:xfrm>
            <a:off x="808638" y="386930"/>
            <a:ext cx="9236700" cy="1188950"/>
          </a:xfrm>
        </p:spPr>
        <p:txBody>
          <a:bodyPr anchor="b">
            <a:normAutofit/>
          </a:bodyPr>
          <a:lstStyle/>
          <a:p>
            <a:r>
              <a:rPr lang="en-US" sz="5400"/>
              <a:t>Findings concluded</a:t>
            </a:r>
          </a:p>
        </p:txBody>
      </p:sp>
      <p:grpSp>
        <p:nvGrpSpPr>
          <p:cNvPr id="22" name="Group 21">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2" name="Rectangle 11">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2">
            <a:extLst>
              <a:ext uri="{FF2B5EF4-FFF2-40B4-BE49-F238E27FC236}">
                <a16:creationId xmlns:a16="http://schemas.microsoft.com/office/drawing/2014/main" id="{F13B8400-988B-63AA-6D9A-F1653BBA2395}"/>
              </a:ext>
            </a:extLst>
          </p:cNvPr>
          <p:cNvGraphicFramePr>
            <a:graphicFrameLocks noGrp="1"/>
          </p:cNvGraphicFramePr>
          <p:nvPr>
            <p:ph idx="1"/>
            <p:extLst>
              <p:ext uri="{D42A27DB-BD31-4B8C-83A1-F6EECF244321}">
                <p14:modId xmlns:p14="http://schemas.microsoft.com/office/powerpoint/2010/main" val="689079891"/>
              </p:ext>
            </p:extLst>
          </p:nvPr>
        </p:nvGraphicFramePr>
        <p:xfrm>
          <a:off x="825264" y="2598710"/>
          <a:ext cx="10039472" cy="34381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9262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EF17487-C386-4F99-B5EB-4FD3DF4236B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0DE92DF-4769-4DE9-93FD-EE31271850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0"/>
            <a:ext cx="7472381" cy="6858000"/>
          </a:xfrm>
          <a:custGeom>
            <a:avLst/>
            <a:gdLst>
              <a:gd name="connsiteX0" fmla="*/ 1232666 w 7472381"/>
              <a:gd name="connsiteY0" fmla="*/ 0 h 6886575"/>
              <a:gd name="connsiteX1" fmla="*/ 7472381 w 7472381"/>
              <a:gd name="connsiteY1" fmla="*/ 0 h 6886575"/>
              <a:gd name="connsiteX2" fmla="*/ 7472381 w 7472381"/>
              <a:gd name="connsiteY2" fmla="*/ 814388 h 6886575"/>
              <a:gd name="connsiteX3" fmla="*/ 7472381 w 7472381"/>
              <a:gd name="connsiteY3" fmla="*/ 6411516 h 6886575"/>
              <a:gd name="connsiteX4" fmla="*/ 7472381 w 7472381"/>
              <a:gd name="connsiteY4" fmla="*/ 6886575 h 6886575"/>
              <a:gd name="connsiteX5" fmla="*/ 6992676 w 7472381"/>
              <a:gd name="connsiteY5" fmla="*/ 6886575 h 6886575"/>
              <a:gd name="connsiteX6" fmla="*/ 1946893 w 7472381"/>
              <a:gd name="connsiteY6" fmla="*/ 6886575 h 6886575"/>
              <a:gd name="connsiteX7" fmla="*/ 1506276 w 7472381"/>
              <a:gd name="connsiteY7" fmla="*/ 6686550 h 6886575"/>
              <a:gd name="connsiteX8" fmla="*/ 1314394 w 7472381"/>
              <a:gd name="connsiteY8" fmla="*/ 6457949 h 6886575"/>
              <a:gd name="connsiteX9" fmla="*/ 1246880 w 7472381"/>
              <a:gd name="connsiteY9" fmla="*/ 6393656 h 6886575"/>
              <a:gd name="connsiteX10" fmla="*/ 1079872 w 7472381"/>
              <a:gd name="connsiteY10" fmla="*/ 6307931 h 6886575"/>
              <a:gd name="connsiteX11" fmla="*/ 788495 w 7472381"/>
              <a:gd name="connsiteY11" fmla="*/ 6125765 h 6886575"/>
              <a:gd name="connsiteX12" fmla="*/ 895097 w 7472381"/>
              <a:gd name="connsiteY12" fmla="*/ 6082903 h 6886575"/>
              <a:gd name="connsiteX13" fmla="*/ 1204239 w 7472381"/>
              <a:gd name="connsiteY13" fmla="*/ 6193631 h 6886575"/>
              <a:gd name="connsiteX14" fmla="*/ 1428102 w 7472381"/>
              <a:gd name="connsiteY14" fmla="*/ 6222206 h 6886575"/>
              <a:gd name="connsiteX15" fmla="*/ 1111852 w 7472381"/>
              <a:gd name="connsiteY15" fmla="*/ 6029325 h 6886575"/>
              <a:gd name="connsiteX16" fmla="*/ 806262 w 7472381"/>
              <a:gd name="connsiteY16" fmla="*/ 5779294 h 6886575"/>
              <a:gd name="connsiteX17" fmla="*/ 1040785 w 7472381"/>
              <a:gd name="connsiteY17" fmla="*/ 5825728 h 6886575"/>
              <a:gd name="connsiteX18" fmla="*/ 1051445 w 7472381"/>
              <a:gd name="connsiteY18" fmla="*/ 5793581 h 6886575"/>
              <a:gd name="connsiteX19" fmla="*/ 845349 w 7472381"/>
              <a:gd name="connsiteY19" fmla="*/ 5497115 h 6886575"/>
              <a:gd name="connsiteX20" fmla="*/ 745855 w 7472381"/>
              <a:gd name="connsiteY20" fmla="*/ 5375672 h 6886575"/>
              <a:gd name="connsiteX21" fmla="*/ 291024 w 7472381"/>
              <a:gd name="connsiteY21" fmla="*/ 5014913 h 6886575"/>
              <a:gd name="connsiteX22" fmla="*/ 724535 w 7472381"/>
              <a:gd name="connsiteY22" fmla="*/ 5175647 h 6886575"/>
              <a:gd name="connsiteX23" fmla="*/ 276811 w 7472381"/>
              <a:gd name="connsiteY23" fmla="*/ 4825603 h 6886575"/>
              <a:gd name="connsiteX24" fmla="*/ 60055 w 7472381"/>
              <a:gd name="connsiteY24" fmla="*/ 4697016 h 6886575"/>
              <a:gd name="connsiteX25" fmla="*/ 6755 w 7472381"/>
              <a:gd name="connsiteY25" fmla="*/ 4622006 h 6886575"/>
              <a:gd name="connsiteX26" fmla="*/ 102696 w 7472381"/>
              <a:gd name="connsiteY26" fmla="*/ 4604146 h 6886575"/>
              <a:gd name="connsiteX27" fmla="*/ 397625 w 7472381"/>
              <a:gd name="connsiteY27" fmla="*/ 4632722 h 6886575"/>
              <a:gd name="connsiteX28" fmla="*/ 31628 w 7472381"/>
              <a:gd name="connsiteY28" fmla="*/ 4396978 h 6886575"/>
              <a:gd name="connsiteX29" fmla="*/ 305237 w 7472381"/>
              <a:gd name="connsiteY29" fmla="*/ 4432697 h 6886575"/>
              <a:gd name="connsiteX30" fmla="*/ 383412 w 7472381"/>
              <a:gd name="connsiteY30" fmla="*/ 4339828 h 6886575"/>
              <a:gd name="connsiteX31" fmla="*/ 511333 w 7472381"/>
              <a:gd name="connsiteY31" fmla="*/ 4189810 h 6886575"/>
              <a:gd name="connsiteX32" fmla="*/ 600167 w 7472381"/>
              <a:gd name="connsiteY32" fmla="*/ 4107656 h 6886575"/>
              <a:gd name="connsiteX33" fmla="*/ 635701 w 7472381"/>
              <a:gd name="connsiteY33" fmla="*/ 3843337 h 6886575"/>
              <a:gd name="connsiteX34" fmla="*/ 561080 w 7472381"/>
              <a:gd name="connsiteY34" fmla="*/ 3554015 h 6886575"/>
              <a:gd name="connsiteX35" fmla="*/ 354985 w 7472381"/>
              <a:gd name="connsiteY35" fmla="*/ 3407569 h 6886575"/>
              <a:gd name="connsiteX36" fmla="*/ 415392 w 7472381"/>
              <a:gd name="connsiteY36" fmla="*/ 3243263 h 6886575"/>
              <a:gd name="connsiteX37" fmla="*/ 852456 w 7472381"/>
              <a:gd name="connsiteY37" fmla="*/ 3343275 h 6886575"/>
              <a:gd name="connsiteX38" fmla="*/ 202190 w 7472381"/>
              <a:gd name="connsiteY38" fmla="*/ 2953940 h 6886575"/>
              <a:gd name="connsiteX39" fmla="*/ 312344 w 7472381"/>
              <a:gd name="connsiteY39" fmla="*/ 2936081 h 6886575"/>
              <a:gd name="connsiteX40" fmla="*/ 706768 w 7472381"/>
              <a:gd name="connsiteY40" fmla="*/ 2714625 h 6886575"/>
              <a:gd name="connsiteX41" fmla="*/ 728088 w 7472381"/>
              <a:gd name="connsiteY41" fmla="*/ 2703909 h 6886575"/>
              <a:gd name="connsiteX42" fmla="*/ 795602 w 7472381"/>
              <a:gd name="connsiteY42" fmla="*/ 2564606 h 6886575"/>
              <a:gd name="connsiteX43" fmla="*/ 1008804 w 7472381"/>
              <a:gd name="connsiteY43" fmla="*/ 2543175 h 6886575"/>
              <a:gd name="connsiteX44" fmla="*/ 1186473 w 7472381"/>
              <a:gd name="connsiteY44" fmla="*/ 2575322 h 6886575"/>
              <a:gd name="connsiteX45" fmla="*/ 1378355 w 7472381"/>
              <a:gd name="connsiteY45" fmla="*/ 2536031 h 6886575"/>
              <a:gd name="connsiteX46" fmla="*/ 1548916 w 7472381"/>
              <a:gd name="connsiteY46" fmla="*/ 2553891 h 6886575"/>
              <a:gd name="connsiteX47" fmla="*/ 1694604 w 7472381"/>
              <a:gd name="connsiteY47" fmla="*/ 2528888 h 6886575"/>
              <a:gd name="connsiteX48" fmla="*/ 1552469 w 7472381"/>
              <a:gd name="connsiteY48" fmla="*/ 2411015 h 6886575"/>
              <a:gd name="connsiteX49" fmla="*/ 1353481 w 7472381"/>
              <a:gd name="connsiteY49" fmla="*/ 2411015 h 6886575"/>
              <a:gd name="connsiteX50" fmla="*/ 1211346 w 7472381"/>
              <a:gd name="connsiteY50" fmla="*/ 2336007 h 6886575"/>
              <a:gd name="connsiteX51" fmla="*/ 1076318 w 7472381"/>
              <a:gd name="connsiteY51" fmla="*/ 2200275 h 6886575"/>
              <a:gd name="connsiteX52" fmla="*/ 600167 w 7472381"/>
              <a:gd name="connsiteY52" fmla="*/ 1982390 h 6886575"/>
              <a:gd name="connsiteX53" fmla="*/ 514886 w 7472381"/>
              <a:gd name="connsiteY53" fmla="*/ 1900238 h 6886575"/>
              <a:gd name="connsiteX54" fmla="*/ 1872273 w 7472381"/>
              <a:gd name="connsiteY54" fmla="*/ 2218135 h 6886575"/>
              <a:gd name="connsiteX55" fmla="*/ 1452975 w 7472381"/>
              <a:gd name="connsiteY55" fmla="*/ 2085975 h 6886575"/>
              <a:gd name="connsiteX56" fmla="*/ 1737245 w 7472381"/>
              <a:gd name="connsiteY56" fmla="*/ 2110978 h 6886575"/>
              <a:gd name="connsiteX57" fmla="*/ 1893593 w 7472381"/>
              <a:gd name="connsiteY57" fmla="*/ 2021681 h 6886575"/>
              <a:gd name="connsiteX58" fmla="*/ 1893593 w 7472381"/>
              <a:gd name="connsiteY58" fmla="*/ 1993106 h 6886575"/>
              <a:gd name="connsiteX59" fmla="*/ 1776332 w 7472381"/>
              <a:gd name="connsiteY59" fmla="*/ 1910953 h 6886575"/>
              <a:gd name="connsiteX60" fmla="*/ 1708818 w 7472381"/>
              <a:gd name="connsiteY60" fmla="*/ 1857375 h 6886575"/>
              <a:gd name="connsiteX61" fmla="*/ 1524043 w 7472381"/>
              <a:gd name="connsiteY61" fmla="*/ 1664493 h 6886575"/>
              <a:gd name="connsiteX62" fmla="*/ 1655517 w 7472381"/>
              <a:gd name="connsiteY62" fmla="*/ 1643062 h 6886575"/>
              <a:gd name="connsiteX63" fmla="*/ 1705264 w 7472381"/>
              <a:gd name="connsiteY63" fmla="*/ 1603772 h 6886575"/>
              <a:gd name="connsiteX64" fmla="*/ 1669731 w 7472381"/>
              <a:gd name="connsiteY64" fmla="*/ 1546622 h 6886575"/>
              <a:gd name="connsiteX65" fmla="*/ 1261093 w 7472381"/>
              <a:gd name="connsiteY65" fmla="*/ 1371600 h 6886575"/>
              <a:gd name="connsiteX66" fmla="*/ 1229113 w 7472381"/>
              <a:gd name="connsiteY66" fmla="*/ 1235869 h 6886575"/>
              <a:gd name="connsiteX67" fmla="*/ 1307287 w 7472381"/>
              <a:gd name="connsiteY67" fmla="*/ 1214437 h 6886575"/>
              <a:gd name="connsiteX68" fmla="*/ 1396121 w 7472381"/>
              <a:gd name="connsiteY68" fmla="*/ 1225153 h 6886575"/>
              <a:gd name="connsiteX69" fmla="*/ 1325054 w 7472381"/>
              <a:gd name="connsiteY69" fmla="*/ 1117997 h 6886575"/>
              <a:gd name="connsiteX70" fmla="*/ 1037231 w 7472381"/>
              <a:gd name="connsiteY70" fmla="*/ 1010841 h 6886575"/>
              <a:gd name="connsiteX71" fmla="*/ 983931 w 7472381"/>
              <a:gd name="connsiteY71" fmla="*/ 953690 h 6886575"/>
              <a:gd name="connsiteX72" fmla="*/ 1054998 w 7472381"/>
              <a:gd name="connsiteY72" fmla="*/ 925115 h 6886575"/>
              <a:gd name="connsiteX73" fmla="*/ 1108299 w 7472381"/>
              <a:gd name="connsiteY73" fmla="*/ 914400 h 6886575"/>
              <a:gd name="connsiteX74" fmla="*/ 6755 w 7472381"/>
              <a:gd name="connsiteY74" fmla="*/ 467915 h 6886575"/>
              <a:gd name="connsiteX75" fmla="*/ 255490 w 7472381"/>
              <a:gd name="connsiteY75" fmla="*/ 464344 h 6886575"/>
              <a:gd name="connsiteX76" fmla="*/ 500673 w 7472381"/>
              <a:gd name="connsiteY76" fmla="*/ 535781 h 6886575"/>
              <a:gd name="connsiteX77" fmla="*/ 760069 w 7472381"/>
              <a:gd name="connsiteY77" fmla="*/ 525066 h 6886575"/>
              <a:gd name="connsiteX78" fmla="*/ 1005251 w 7472381"/>
              <a:gd name="connsiteY78" fmla="*/ 560785 h 6886575"/>
              <a:gd name="connsiteX79" fmla="*/ 1218453 w 7472381"/>
              <a:gd name="connsiteY79" fmla="*/ 560785 h 6886575"/>
              <a:gd name="connsiteX80" fmla="*/ 1019464 w 7472381"/>
              <a:gd name="connsiteY80" fmla="*/ 507206 h 6886575"/>
              <a:gd name="connsiteX81" fmla="*/ 944844 w 7472381"/>
              <a:gd name="connsiteY81" fmla="*/ 417909 h 6886575"/>
              <a:gd name="connsiteX82" fmla="*/ 969717 w 7472381"/>
              <a:gd name="connsiteY82" fmla="*/ 335757 h 6886575"/>
              <a:gd name="connsiteX83" fmla="*/ 1051445 w 7472381"/>
              <a:gd name="connsiteY83" fmla="*/ 360759 h 6886575"/>
              <a:gd name="connsiteX84" fmla="*/ 1147386 w 7472381"/>
              <a:gd name="connsiteY84" fmla="*/ 453629 h 6886575"/>
              <a:gd name="connsiteX85" fmla="*/ 1168706 w 7472381"/>
              <a:gd name="connsiteY85" fmla="*/ 396478 h 6886575"/>
              <a:gd name="connsiteX86" fmla="*/ 1225560 w 7472381"/>
              <a:gd name="connsiteY86" fmla="*/ 353615 h 6886575"/>
              <a:gd name="connsiteX87" fmla="*/ 1552469 w 7472381"/>
              <a:gd name="connsiteY87" fmla="*/ 375047 h 6886575"/>
              <a:gd name="connsiteX88" fmla="*/ 1335714 w 7472381"/>
              <a:gd name="connsiteY88" fmla="*/ 192881 h 6886575"/>
              <a:gd name="connsiteX89" fmla="*/ 1197133 w 7472381"/>
              <a:gd name="connsiteY89" fmla="*/ 164306 h 6886575"/>
              <a:gd name="connsiteX90" fmla="*/ 1165153 w 7472381"/>
              <a:gd name="connsiteY90" fmla="*/ 89297 h 6886575"/>
              <a:gd name="connsiteX91" fmla="*/ 1229113 w 7472381"/>
              <a:gd name="connsiteY91" fmla="*/ 71437 h 6886575"/>
              <a:gd name="connsiteX92" fmla="*/ 1548916 w 7472381"/>
              <a:gd name="connsiteY92" fmla="*/ 135731 h 6886575"/>
              <a:gd name="connsiteX93" fmla="*/ 1602217 w 7472381"/>
              <a:gd name="connsiteY93" fmla="*/ 110728 h 6886575"/>
              <a:gd name="connsiteX94" fmla="*/ 1232666 w 7472381"/>
              <a:gd name="connsiteY94" fmla="*/ 0 h 6886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Lst>
            <a:rect l="l" t="t" r="r" b="b"/>
            <a:pathLst>
              <a:path w="7472381" h="6886575">
                <a:moveTo>
                  <a:pt x="1232666" y="0"/>
                </a:moveTo>
                <a:lnTo>
                  <a:pt x="7472381" y="0"/>
                </a:lnTo>
                <a:lnTo>
                  <a:pt x="7472381" y="814388"/>
                </a:lnTo>
                <a:lnTo>
                  <a:pt x="7472381" y="6411516"/>
                </a:lnTo>
                <a:lnTo>
                  <a:pt x="7472381" y="6886575"/>
                </a:lnTo>
                <a:lnTo>
                  <a:pt x="6992676" y="6886575"/>
                </a:lnTo>
                <a:lnTo>
                  <a:pt x="1946893" y="6886575"/>
                </a:lnTo>
                <a:cubicBezTo>
                  <a:pt x="1801205" y="6815137"/>
                  <a:pt x="1662624" y="6729412"/>
                  <a:pt x="1506276" y="6686550"/>
                </a:cubicBezTo>
                <a:cubicBezTo>
                  <a:pt x="1399675" y="6657975"/>
                  <a:pt x="1296627" y="6607969"/>
                  <a:pt x="1314394" y="6457949"/>
                </a:cubicBezTo>
                <a:cubicBezTo>
                  <a:pt x="1317947" y="6415087"/>
                  <a:pt x="1289520" y="6382941"/>
                  <a:pt x="1246880" y="6393656"/>
                </a:cubicBezTo>
                <a:cubicBezTo>
                  <a:pt x="1165153" y="6415087"/>
                  <a:pt x="1126065" y="6354365"/>
                  <a:pt x="1079872" y="6307931"/>
                </a:cubicBezTo>
                <a:cubicBezTo>
                  <a:pt x="998144" y="6225779"/>
                  <a:pt x="919970" y="6140052"/>
                  <a:pt x="788495" y="6125765"/>
                </a:cubicBezTo>
                <a:cubicBezTo>
                  <a:pt x="813369" y="6061471"/>
                  <a:pt x="856009" y="6068615"/>
                  <a:pt x="895097" y="6082903"/>
                </a:cubicBezTo>
                <a:cubicBezTo>
                  <a:pt x="998144" y="6118622"/>
                  <a:pt x="1101192" y="6157912"/>
                  <a:pt x="1204239" y="6193631"/>
                </a:cubicBezTo>
                <a:cubicBezTo>
                  <a:pt x="1271754" y="6215062"/>
                  <a:pt x="1339267" y="6247209"/>
                  <a:pt x="1428102" y="6222206"/>
                </a:cubicBezTo>
                <a:cubicBezTo>
                  <a:pt x="1349928" y="6093619"/>
                  <a:pt x="1218453" y="6068615"/>
                  <a:pt x="1111852" y="6029325"/>
                </a:cubicBezTo>
                <a:cubicBezTo>
                  <a:pt x="980377" y="5979319"/>
                  <a:pt x="902203" y="5886450"/>
                  <a:pt x="806262" y="5779294"/>
                </a:cubicBezTo>
                <a:cubicBezTo>
                  <a:pt x="902203" y="5750719"/>
                  <a:pt x="962610" y="5829300"/>
                  <a:pt x="1040785" y="5825728"/>
                </a:cubicBezTo>
                <a:cubicBezTo>
                  <a:pt x="1044338" y="5815012"/>
                  <a:pt x="1051445" y="5793581"/>
                  <a:pt x="1051445" y="5793581"/>
                </a:cubicBezTo>
                <a:cubicBezTo>
                  <a:pt x="923523" y="5736431"/>
                  <a:pt x="866670" y="5629275"/>
                  <a:pt x="845349" y="5497115"/>
                </a:cubicBezTo>
                <a:cubicBezTo>
                  <a:pt x="838243" y="5429250"/>
                  <a:pt x="792049" y="5407819"/>
                  <a:pt x="745855" y="5375672"/>
                </a:cubicBezTo>
                <a:cubicBezTo>
                  <a:pt x="589507" y="5264943"/>
                  <a:pt x="422499" y="5164931"/>
                  <a:pt x="291024" y="5014913"/>
                </a:cubicBezTo>
                <a:cubicBezTo>
                  <a:pt x="443819" y="5032771"/>
                  <a:pt x="564633" y="5132784"/>
                  <a:pt x="724535" y="5175647"/>
                </a:cubicBezTo>
                <a:cubicBezTo>
                  <a:pt x="596614" y="5011340"/>
                  <a:pt x="429605" y="4925615"/>
                  <a:pt x="276811" y="4825603"/>
                </a:cubicBezTo>
                <a:cubicBezTo>
                  <a:pt x="205743" y="4779169"/>
                  <a:pt x="141783" y="4722018"/>
                  <a:pt x="60055" y="4697016"/>
                </a:cubicBezTo>
                <a:cubicBezTo>
                  <a:pt x="31628" y="4689872"/>
                  <a:pt x="-18119" y="4672013"/>
                  <a:pt x="6755" y="4622006"/>
                </a:cubicBezTo>
                <a:cubicBezTo>
                  <a:pt x="28075" y="4579144"/>
                  <a:pt x="67162" y="4593432"/>
                  <a:pt x="102696" y="4604146"/>
                </a:cubicBezTo>
                <a:cubicBezTo>
                  <a:pt x="187976" y="4632722"/>
                  <a:pt x="280364" y="4632722"/>
                  <a:pt x="397625" y="4632722"/>
                </a:cubicBezTo>
                <a:cubicBezTo>
                  <a:pt x="298131" y="4496990"/>
                  <a:pt x="116909" y="4539853"/>
                  <a:pt x="31628" y="4396978"/>
                </a:cubicBezTo>
                <a:cubicBezTo>
                  <a:pt x="138229" y="4371976"/>
                  <a:pt x="219957" y="4421982"/>
                  <a:pt x="305237" y="4432697"/>
                </a:cubicBezTo>
                <a:cubicBezTo>
                  <a:pt x="383412" y="4443413"/>
                  <a:pt x="401178" y="4418409"/>
                  <a:pt x="383412" y="4339828"/>
                </a:cubicBezTo>
                <a:cubicBezTo>
                  <a:pt x="354985" y="4218385"/>
                  <a:pt x="397625" y="4157662"/>
                  <a:pt x="511333" y="4189810"/>
                </a:cubicBezTo>
                <a:cubicBezTo>
                  <a:pt x="617934" y="4221956"/>
                  <a:pt x="628594" y="4175522"/>
                  <a:pt x="600167" y="4107656"/>
                </a:cubicBezTo>
                <a:cubicBezTo>
                  <a:pt x="557527" y="4007644"/>
                  <a:pt x="603720" y="3929063"/>
                  <a:pt x="635701" y="3843337"/>
                </a:cubicBezTo>
                <a:cubicBezTo>
                  <a:pt x="685448" y="3714750"/>
                  <a:pt x="664128" y="3650456"/>
                  <a:pt x="561080" y="3554015"/>
                </a:cubicBezTo>
                <a:cubicBezTo>
                  <a:pt x="500673" y="3500438"/>
                  <a:pt x="440265" y="3454003"/>
                  <a:pt x="354985" y="3407569"/>
                </a:cubicBezTo>
                <a:cubicBezTo>
                  <a:pt x="550420" y="3382565"/>
                  <a:pt x="347878" y="3296841"/>
                  <a:pt x="415392" y="3243263"/>
                </a:cubicBezTo>
                <a:cubicBezTo>
                  <a:pt x="553973" y="3221831"/>
                  <a:pt x="664128" y="3393282"/>
                  <a:pt x="852456" y="3343275"/>
                </a:cubicBezTo>
                <a:cubicBezTo>
                  <a:pt x="625041" y="3196828"/>
                  <a:pt x="369198" y="3150393"/>
                  <a:pt x="202190" y="2953940"/>
                </a:cubicBezTo>
                <a:cubicBezTo>
                  <a:pt x="241277" y="2911078"/>
                  <a:pt x="280364" y="2953940"/>
                  <a:pt x="312344" y="2936081"/>
                </a:cubicBezTo>
                <a:cubicBezTo>
                  <a:pt x="312344" y="2925365"/>
                  <a:pt x="685448" y="2993232"/>
                  <a:pt x="706768" y="2714625"/>
                </a:cubicBezTo>
                <a:cubicBezTo>
                  <a:pt x="713875" y="2714625"/>
                  <a:pt x="720982" y="2714625"/>
                  <a:pt x="728088" y="2703909"/>
                </a:cubicBezTo>
                <a:cubicBezTo>
                  <a:pt x="767175" y="2664619"/>
                  <a:pt x="731642" y="2571750"/>
                  <a:pt x="795602" y="2564606"/>
                </a:cubicBezTo>
                <a:cubicBezTo>
                  <a:pt x="866670" y="2557462"/>
                  <a:pt x="934184" y="2525315"/>
                  <a:pt x="1008804" y="2543175"/>
                </a:cubicBezTo>
                <a:cubicBezTo>
                  <a:pt x="1065658" y="2557462"/>
                  <a:pt x="1126065" y="2575322"/>
                  <a:pt x="1186473" y="2575322"/>
                </a:cubicBezTo>
                <a:cubicBezTo>
                  <a:pt x="1250433" y="2575322"/>
                  <a:pt x="1339267" y="2696766"/>
                  <a:pt x="1378355" y="2536031"/>
                </a:cubicBezTo>
                <a:cubicBezTo>
                  <a:pt x="1378355" y="2528888"/>
                  <a:pt x="1488509" y="2546747"/>
                  <a:pt x="1548916" y="2553891"/>
                </a:cubicBezTo>
                <a:cubicBezTo>
                  <a:pt x="1598663" y="2561035"/>
                  <a:pt x="1659071" y="2593181"/>
                  <a:pt x="1694604" y="2528888"/>
                </a:cubicBezTo>
                <a:cubicBezTo>
                  <a:pt x="1712371" y="2489596"/>
                  <a:pt x="1627090" y="2418159"/>
                  <a:pt x="1552469" y="2411015"/>
                </a:cubicBezTo>
                <a:cubicBezTo>
                  <a:pt x="1484956" y="2403872"/>
                  <a:pt x="1417442" y="2396728"/>
                  <a:pt x="1353481" y="2411015"/>
                </a:cubicBezTo>
                <a:cubicBezTo>
                  <a:pt x="1275307" y="2428875"/>
                  <a:pt x="1232666" y="2400300"/>
                  <a:pt x="1211346" y="2336007"/>
                </a:cubicBezTo>
                <a:cubicBezTo>
                  <a:pt x="1186473" y="2268141"/>
                  <a:pt x="1140279" y="2232422"/>
                  <a:pt x="1076318" y="2200275"/>
                </a:cubicBezTo>
                <a:cubicBezTo>
                  <a:pt x="919970" y="2121694"/>
                  <a:pt x="770729" y="2028825"/>
                  <a:pt x="600167" y="1982390"/>
                </a:cubicBezTo>
                <a:cubicBezTo>
                  <a:pt x="568187" y="1975246"/>
                  <a:pt x="529100" y="1960959"/>
                  <a:pt x="514886" y="1900238"/>
                </a:cubicBezTo>
                <a:cubicBezTo>
                  <a:pt x="976824" y="1993106"/>
                  <a:pt x="1396121" y="2232422"/>
                  <a:pt x="1872273" y="2218135"/>
                </a:cubicBezTo>
                <a:cubicBezTo>
                  <a:pt x="1744351" y="2143125"/>
                  <a:pt x="1591557" y="2139554"/>
                  <a:pt x="1452975" y="2085975"/>
                </a:cubicBezTo>
                <a:cubicBezTo>
                  <a:pt x="1552469" y="2046685"/>
                  <a:pt x="1644857" y="2089547"/>
                  <a:pt x="1737245" y="2110978"/>
                </a:cubicBezTo>
                <a:cubicBezTo>
                  <a:pt x="1815419" y="2128837"/>
                  <a:pt x="1886486" y="2132410"/>
                  <a:pt x="1893593" y="2021681"/>
                </a:cubicBezTo>
                <a:cubicBezTo>
                  <a:pt x="1893593" y="2010965"/>
                  <a:pt x="1893593" y="2003821"/>
                  <a:pt x="1893593" y="1993106"/>
                </a:cubicBezTo>
                <a:cubicBezTo>
                  <a:pt x="1865166" y="1946672"/>
                  <a:pt x="1826079" y="1925240"/>
                  <a:pt x="1776332" y="1910953"/>
                </a:cubicBezTo>
                <a:cubicBezTo>
                  <a:pt x="1747905" y="1903809"/>
                  <a:pt x="1708818" y="1889522"/>
                  <a:pt x="1708818" y="1857375"/>
                </a:cubicBezTo>
                <a:cubicBezTo>
                  <a:pt x="1712371" y="1735931"/>
                  <a:pt x="1616430" y="1700212"/>
                  <a:pt x="1524043" y="1664493"/>
                </a:cubicBezTo>
                <a:cubicBezTo>
                  <a:pt x="1573790" y="1603772"/>
                  <a:pt x="1616430" y="1646635"/>
                  <a:pt x="1655517" y="1643062"/>
                </a:cubicBezTo>
                <a:cubicBezTo>
                  <a:pt x="1680391" y="1639491"/>
                  <a:pt x="1705264" y="1635919"/>
                  <a:pt x="1705264" y="1603772"/>
                </a:cubicBezTo>
                <a:cubicBezTo>
                  <a:pt x="1705264" y="1578769"/>
                  <a:pt x="1694604" y="1546622"/>
                  <a:pt x="1669731" y="1546622"/>
                </a:cubicBezTo>
                <a:cubicBezTo>
                  <a:pt x="1513383" y="1543050"/>
                  <a:pt x="1424548" y="1371600"/>
                  <a:pt x="1261093" y="1371600"/>
                </a:cubicBezTo>
                <a:cubicBezTo>
                  <a:pt x="1161599" y="1371600"/>
                  <a:pt x="1310841" y="1275159"/>
                  <a:pt x="1229113" y="1235869"/>
                </a:cubicBezTo>
                <a:cubicBezTo>
                  <a:pt x="1211346" y="1225153"/>
                  <a:pt x="1278860" y="1210866"/>
                  <a:pt x="1307287" y="1214437"/>
                </a:cubicBezTo>
                <a:cubicBezTo>
                  <a:pt x="1335714" y="1218009"/>
                  <a:pt x="1360588" y="1243013"/>
                  <a:pt x="1396121" y="1225153"/>
                </a:cubicBezTo>
                <a:cubicBezTo>
                  <a:pt x="1413888" y="1160860"/>
                  <a:pt x="1367694" y="1135856"/>
                  <a:pt x="1325054" y="1117997"/>
                </a:cubicBezTo>
                <a:cubicBezTo>
                  <a:pt x="1232666" y="1075135"/>
                  <a:pt x="1140279" y="1025129"/>
                  <a:pt x="1037231" y="1010841"/>
                </a:cubicBezTo>
                <a:cubicBezTo>
                  <a:pt x="1001698" y="1007269"/>
                  <a:pt x="980377" y="989409"/>
                  <a:pt x="983931" y="953690"/>
                </a:cubicBezTo>
                <a:cubicBezTo>
                  <a:pt x="991037" y="907256"/>
                  <a:pt x="1026571" y="921544"/>
                  <a:pt x="1054998" y="925115"/>
                </a:cubicBezTo>
                <a:cubicBezTo>
                  <a:pt x="1072765" y="928688"/>
                  <a:pt x="1090532" y="939403"/>
                  <a:pt x="1108299" y="914400"/>
                </a:cubicBezTo>
                <a:cubicBezTo>
                  <a:pt x="692555" y="660797"/>
                  <a:pt x="472246" y="675085"/>
                  <a:pt x="6755" y="467915"/>
                </a:cubicBezTo>
                <a:cubicBezTo>
                  <a:pt x="109802" y="428625"/>
                  <a:pt x="184423" y="457200"/>
                  <a:pt x="255490" y="464344"/>
                </a:cubicBezTo>
                <a:cubicBezTo>
                  <a:pt x="433159" y="482203"/>
                  <a:pt x="323004" y="514350"/>
                  <a:pt x="500673" y="535781"/>
                </a:cubicBezTo>
                <a:cubicBezTo>
                  <a:pt x="585954" y="546497"/>
                  <a:pt x="664128" y="582216"/>
                  <a:pt x="760069" y="525066"/>
                </a:cubicBezTo>
                <a:cubicBezTo>
                  <a:pt x="824029" y="485775"/>
                  <a:pt x="927077" y="528637"/>
                  <a:pt x="1005251" y="560785"/>
                </a:cubicBezTo>
                <a:cubicBezTo>
                  <a:pt x="1069212" y="589360"/>
                  <a:pt x="1133172" y="596503"/>
                  <a:pt x="1218453" y="560785"/>
                </a:cubicBezTo>
                <a:cubicBezTo>
                  <a:pt x="1140279" y="539354"/>
                  <a:pt x="1079872" y="521494"/>
                  <a:pt x="1019464" y="507206"/>
                </a:cubicBezTo>
                <a:cubicBezTo>
                  <a:pt x="969717" y="496491"/>
                  <a:pt x="941290" y="471488"/>
                  <a:pt x="944844" y="417909"/>
                </a:cubicBezTo>
                <a:cubicBezTo>
                  <a:pt x="944844" y="389334"/>
                  <a:pt x="934184" y="350044"/>
                  <a:pt x="969717" y="335757"/>
                </a:cubicBezTo>
                <a:cubicBezTo>
                  <a:pt x="998144" y="321469"/>
                  <a:pt x="1037231" y="335757"/>
                  <a:pt x="1051445" y="360759"/>
                </a:cubicBezTo>
                <a:cubicBezTo>
                  <a:pt x="1069212" y="407194"/>
                  <a:pt x="1086978" y="450056"/>
                  <a:pt x="1147386" y="453629"/>
                </a:cubicBezTo>
                <a:cubicBezTo>
                  <a:pt x="1229113" y="460771"/>
                  <a:pt x="1182919" y="432197"/>
                  <a:pt x="1168706" y="396478"/>
                </a:cubicBezTo>
                <a:cubicBezTo>
                  <a:pt x="1154492" y="357188"/>
                  <a:pt x="1197133" y="346472"/>
                  <a:pt x="1225560" y="353615"/>
                </a:cubicBezTo>
                <a:cubicBezTo>
                  <a:pt x="1332161" y="385763"/>
                  <a:pt x="1442315" y="328613"/>
                  <a:pt x="1552469" y="375047"/>
                </a:cubicBezTo>
                <a:cubicBezTo>
                  <a:pt x="1524043" y="260747"/>
                  <a:pt x="1463635" y="210741"/>
                  <a:pt x="1335714" y="192881"/>
                </a:cubicBezTo>
                <a:cubicBezTo>
                  <a:pt x="1289520" y="189310"/>
                  <a:pt x="1239773" y="196453"/>
                  <a:pt x="1197133" y="164306"/>
                </a:cubicBezTo>
                <a:cubicBezTo>
                  <a:pt x="1172259" y="146447"/>
                  <a:pt x="1147386" y="125016"/>
                  <a:pt x="1165153" y="89297"/>
                </a:cubicBezTo>
                <a:cubicBezTo>
                  <a:pt x="1175813" y="64294"/>
                  <a:pt x="1204239" y="64294"/>
                  <a:pt x="1229113" y="71437"/>
                </a:cubicBezTo>
                <a:cubicBezTo>
                  <a:pt x="1332161" y="110728"/>
                  <a:pt x="1442315" y="121444"/>
                  <a:pt x="1548916" y="135731"/>
                </a:cubicBezTo>
                <a:cubicBezTo>
                  <a:pt x="1566683" y="139303"/>
                  <a:pt x="1584450" y="146447"/>
                  <a:pt x="1602217" y="110728"/>
                </a:cubicBezTo>
                <a:cubicBezTo>
                  <a:pt x="1477849" y="78581"/>
                  <a:pt x="1357034" y="35719"/>
                  <a:pt x="1232666" y="0"/>
                </a:cubicBezTo>
                <a:close/>
              </a:path>
            </a:pathLst>
          </a:custGeom>
          <a:solidFill>
            <a:schemeClr val="bg2">
              <a:alpha val="50000"/>
            </a:schemeClr>
          </a:solidFill>
          <a:ln w="32707" cap="flat">
            <a:noFill/>
            <a:prstDash val="solid"/>
            <a:miter/>
          </a:ln>
        </p:spPr>
        <p:txBody>
          <a:bodyPr wrap="square" rtlCol="0" anchor="ctr">
            <a:noAutofit/>
          </a:bodyPr>
          <a:lstStyle/>
          <a:p>
            <a:endParaRPr lang="en-US">
              <a:solidFill>
                <a:schemeClr val="tx1"/>
              </a:solidFill>
            </a:endParaRPr>
          </a:p>
        </p:txBody>
      </p:sp>
      <p:sp>
        <p:nvSpPr>
          <p:cNvPr id="2" name="Title 1">
            <a:extLst>
              <a:ext uri="{FF2B5EF4-FFF2-40B4-BE49-F238E27FC236}">
                <a16:creationId xmlns:a16="http://schemas.microsoft.com/office/drawing/2014/main" id="{9E8ED8CD-F445-642A-1C58-8DD33EE75A8E}"/>
              </a:ext>
            </a:extLst>
          </p:cNvPr>
          <p:cNvSpPr>
            <a:spLocks noGrp="1"/>
          </p:cNvSpPr>
          <p:nvPr>
            <p:ph type="title"/>
          </p:nvPr>
        </p:nvSpPr>
        <p:spPr>
          <a:xfrm>
            <a:off x="1246824" y="643467"/>
            <a:ext cx="4772975" cy="1800526"/>
          </a:xfrm>
        </p:spPr>
        <p:txBody>
          <a:bodyPr>
            <a:normAutofit/>
          </a:bodyPr>
          <a:lstStyle/>
          <a:p>
            <a:r>
              <a:rPr lang="en-US"/>
              <a:t>Cultural Exchange </a:t>
            </a:r>
          </a:p>
        </p:txBody>
      </p:sp>
      <p:sp>
        <p:nvSpPr>
          <p:cNvPr id="3" name="Content Placeholder 2">
            <a:extLst>
              <a:ext uri="{FF2B5EF4-FFF2-40B4-BE49-F238E27FC236}">
                <a16:creationId xmlns:a16="http://schemas.microsoft.com/office/drawing/2014/main" id="{38C17B85-D9F8-9B1E-4A0D-0BB32BAC9E3B}"/>
              </a:ext>
            </a:extLst>
          </p:cNvPr>
          <p:cNvSpPr>
            <a:spLocks noGrp="1"/>
          </p:cNvSpPr>
          <p:nvPr>
            <p:ph idx="1"/>
          </p:nvPr>
        </p:nvSpPr>
        <p:spPr>
          <a:xfrm>
            <a:off x="1246824" y="2623381"/>
            <a:ext cx="4772974" cy="3553581"/>
          </a:xfrm>
        </p:spPr>
        <p:txBody>
          <a:bodyPr>
            <a:normAutofit/>
          </a:bodyPr>
          <a:lstStyle/>
          <a:p>
            <a:r>
              <a:rPr lang="en-US" sz="2000"/>
              <a:t>Through my time with </a:t>
            </a:r>
            <a:r>
              <a:rPr lang="en-US" sz="2000" err="1"/>
              <a:t>Ece</a:t>
            </a:r>
            <a:r>
              <a:rPr lang="en-US" sz="2000"/>
              <a:t>, I learned about her culture and her educational journey which was very interesting and helpful. </a:t>
            </a:r>
          </a:p>
          <a:p>
            <a:r>
              <a:rPr lang="en-US" sz="2000"/>
              <a:t>Learned about her hometown, Adana, in Turkey, and how it’s known for its kebabs, among other foods and traditions of her culture. </a:t>
            </a:r>
          </a:p>
          <a:p>
            <a:r>
              <a:rPr lang="en-US" sz="2000"/>
              <a:t>We talked about our cultures and traditions. I also learned about her journey in learning Spanish. </a:t>
            </a:r>
          </a:p>
          <a:p>
            <a:pPr marL="0" indent="0">
              <a:buNone/>
            </a:pPr>
            <a:endParaRPr lang="en-US" sz="2000"/>
          </a:p>
          <a:p>
            <a:endParaRPr lang="en-US" sz="2000"/>
          </a:p>
        </p:txBody>
      </p:sp>
      <p:pic>
        <p:nvPicPr>
          <p:cNvPr id="5" name="Picture 4" descr="A flag with a bird and a coat of arms&#10;&#10;Description automatically generated">
            <a:extLst>
              <a:ext uri="{FF2B5EF4-FFF2-40B4-BE49-F238E27FC236}">
                <a16:creationId xmlns:a16="http://schemas.microsoft.com/office/drawing/2014/main" id="{D0782ECB-9ADC-4B6F-9F2F-038065478921}"/>
              </a:ext>
            </a:extLst>
          </p:cNvPr>
          <p:cNvPicPr>
            <a:picLocks noChangeAspect="1"/>
          </p:cNvPicPr>
          <p:nvPr/>
        </p:nvPicPr>
        <p:blipFill>
          <a:blip r:embed="rId3"/>
          <a:stretch>
            <a:fillRect/>
          </a:stretch>
        </p:blipFill>
        <p:spPr>
          <a:xfrm>
            <a:off x="7700211" y="3908989"/>
            <a:ext cx="3848322" cy="2202743"/>
          </a:xfrm>
          <a:prstGeom prst="rect">
            <a:avLst/>
          </a:prstGeom>
        </p:spPr>
      </p:pic>
      <p:pic>
        <p:nvPicPr>
          <p:cNvPr id="4" name="Picture 3" descr="A red flag with a white crescent and a star&#10;&#10;Description automatically generated">
            <a:extLst>
              <a:ext uri="{FF2B5EF4-FFF2-40B4-BE49-F238E27FC236}">
                <a16:creationId xmlns:a16="http://schemas.microsoft.com/office/drawing/2014/main" id="{5A5E61FD-D3C1-C202-C6D1-21F7A9953F6A}"/>
              </a:ext>
            </a:extLst>
          </p:cNvPr>
          <p:cNvPicPr>
            <a:picLocks noChangeAspect="1"/>
          </p:cNvPicPr>
          <p:nvPr/>
        </p:nvPicPr>
        <p:blipFill>
          <a:blip r:embed="rId4"/>
          <a:stretch>
            <a:fillRect/>
          </a:stretch>
        </p:blipFill>
        <p:spPr>
          <a:xfrm>
            <a:off x="7700211" y="1163551"/>
            <a:ext cx="3848322" cy="2560883"/>
          </a:xfrm>
          <a:prstGeom prst="rect">
            <a:avLst/>
          </a:prstGeom>
        </p:spPr>
      </p:pic>
    </p:spTree>
    <p:extLst>
      <p:ext uri="{BB962C8B-B14F-4D97-AF65-F5344CB8AC3E}">
        <p14:creationId xmlns:p14="http://schemas.microsoft.com/office/powerpoint/2010/main" val="37071234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3346177D-ADC4-4968-B747-5CFCD390B5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CA26832-38C2-A387-FFE2-6E2738A05D9C}"/>
              </a:ext>
            </a:extLst>
          </p:cNvPr>
          <p:cNvSpPr>
            <a:spLocks noGrp="1"/>
          </p:cNvSpPr>
          <p:nvPr>
            <p:ph idx="1"/>
          </p:nvPr>
        </p:nvSpPr>
        <p:spPr>
          <a:xfrm>
            <a:off x="627529" y="3429000"/>
            <a:ext cx="11243360" cy="3370728"/>
          </a:xfrm>
        </p:spPr>
        <p:txBody>
          <a:bodyPr anchor="t">
            <a:normAutofit/>
          </a:bodyPr>
          <a:lstStyle/>
          <a:p>
            <a:pPr marL="0" indent="0">
              <a:buNone/>
            </a:pPr>
            <a:r>
              <a:rPr lang="en-US" sz="1600" dirty="0"/>
              <a:t>A sincere thank you to Dr. Bayram for guiding me through those weeks and patiently answering all my questions! I am also deeply grateful to Dr. Cristina </a:t>
            </a:r>
            <a:r>
              <a:rPr lang="en-US" sz="1600" dirty="0" err="1"/>
              <a:t>Cenciarelli</a:t>
            </a:r>
            <a:r>
              <a:rPr lang="en-US" sz="1600" dirty="0"/>
              <a:t> and Elizabeth Evans for fostering a program that provides mentorship and invaluable learning opportunities for students and scholars.</a:t>
            </a:r>
          </a:p>
        </p:txBody>
      </p:sp>
      <p:sp>
        <p:nvSpPr>
          <p:cNvPr id="20" name="Rectangle 19">
            <a:extLst>
              <a:ext uri="{FF2B5EF4-FFF2-40B4-BE49-F238E27FC236}">
                <a16:creationId xmlns:a16="http://schemas.microsoft.com/office/drawing/2014/main" id="{0844A943-BF79-4FEA-ABB1-3BD54D236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0" y="6400799"/>
            <a:ext cx="12192000" cy="456773"/>
          </a:xfrm>
          <a:prstGeom prst="rect">
            <a:avLst/>
          </a:prstGeom>
          <a:gradFill>
            <a:gsLst>
              <a:gs pos="0">
                <a:schemeClr val="accent1"/>
              </a:gs>
              <a:gs pos="90000">
                <a:srgbClr val="000000"/>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6437CC72-F4A8-4DC3-AFAB-D22C482C81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038600" y="6400799"/>
            <a:ext cx="8153398" cy="456772"/>
          </a:xfrm>
          <a:prstGeom prst="rect">
            <a:avLst/>
          </a:prstGeom>
          <a:gradFill>
            <a:gsLst>
              <a:gs pos="0">
                <a:srgbClr val="000000">
                  <a:alpha val="50000"/>
                </a:srgbClr>
              </a:gs>
              <a:gs pos="100000">
                <a:schemeClr val="accent1">
                  <a:lumMod val="7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white circle with black and gold text&#10;&#10;Description automatically generated">
            <a:extLst>
              <a:ext uri="{FF2B5EF4-FFF2-40B4-BE49-F238E27FC236}">
                <a16:creationId xmlns:a16="http://schemas.microsoft.com/office/drawing/2014/main" id="{14C5B67F-145B-7E9A-362D-60606568B8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7396" y="4869576"/>
            <a:ext cx="1883493" cy="1457041"/>
          </a:xfrm>
          <a:prstGeom prst="rect">
            <a:avLst/>
          </a:prstGeom>
        </p:spPr>
      </p:pic>
      <p:sp>
        <p:nvSpPr>
          <p:cNvPr id="2" name="Content Placeholder 2">
            <a:extLst>
              <a:ext uri="{FF2B5EF4-FFF2-40B4-BE49-F238E27FC236}">
                <a16:creationId xmlns:a16="http://schemas.microsoft.com/office/drawing/2014/main" id="{39FA6D50-0E41-0A5B-4222-F9287F93F13C}"/>
              </a:ext>
            </a:extLst>
          </p:cNvPr>
          <p:cNvSpPr txBox="1">
            <a:spLocks/>
          </p:cNvSpPr>
          <p:nvPr/>
        </p:nvSpPr>
        <p:spPr>
          <a:xfrm>
            <a:off x="900954" y="1301943"/>
            <a:ext cx="4473388" cy="1914326"/>
          </a:xfrm>
          <a:prstGeom prst="rect">
            <a:avLst/>
          </a:prstGeom>
        </p:spPr>
        <p:txBody>
          <a:bodyPr vert="horz" lIns="91440" tIns="45720" rIns="91440" bIns="45720" rtlCol="0" anchor="t">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8000" b="1" dirty="0"/>
              <a:t>Thank you!</a:t>
            </a:r>
          </a:p>
        </p:txBody>
      </p:sp>
    </p:spTree>
    <p:extLst>
      <p:ext uri="{BB962C8B-B14F-4D97-AF65-F5344CB8AC3E}">
        <p14:creationId xmlns:p14="http://schemas.microsoft.com/office/powerpoint/2010/main" val="2807445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47D0CD-2985-8FAB-1880-A6DDEBF2A2EA}"/>
              </a:ext>
            </a:extLst>
          </p:cNvPr>
          <p:cNvSpPr>
            <a:spLocks noGrp="1"/>
          </p:cNvSpPr>
          <p:nvPr>
            <p:ph type="title"/>
          </p:nvPr>
        </p:nvSpPr>
        <p:spPr>
          <a:xfrm>
            <a:off x="865413" y="278535"/>
            <a:ext cx="9895951" cy="1033669"/>
          </a:xfrm>
        </p:spPr>
        <p:txBody>
          <a:bodyPr>
            <a:normAutofit/>
          </a:bodyPr>
          <a:lstStyle/>
          <a:p>
            <a:r>
              <a:rPr lang="en-US" sz="4000">
                <a:solidFill>
                  <a:srgbClr val="FFFFFF"/>
                </a:solidFill>
              </a:rPr>
              <a:t>Focus</a:t>
            </a:r>
          </a:p>
        </p:txBody>
      </p:sp>
      <p:sp>
        <p:nvSpPr>
          <p:cNvPr id="4" name="TextBox 3">
            <a:extLst>
              <a:ext uri="{FF2B5EF4-FFF2-40B4-BE49-F238E27FC236}">
                <a16:creationId xmlns:a16="http://schemas.microsoft.com/office/drawing/2014/main" id="{147D4FAA-92BD-DEBB-A4CD-F7CCE1CE8CE9}"/>
              </a:ext>
            </a:extLst>
          </p:cNvPr>
          <p:cNvSpPr txBox="1"/>
          <p:nvPr/>
        </p:nvSpPr>
        <p:spPr>
          <a:xfrm>
            <a:off x="709705" y="1875119"/>
            <a:ext cx="10772589" cy="627864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85750" indent="-285750">
              <a:buFont typeface="Arial"/>
              <a:buChar char="•"/>
            </a:pPr>
            <a:r>
              <a:rPr lang="en-US" sz="3200"/>
              <a:t>Understanding sex, gender, ethnicity, and race in Parkinsonian Diseases. </a:t>
            </a:r>
          </a:p>
          <a:p>
            <a:pPr marL="285750" indent="-285750">
              <a:buFont typeface="Arial"/>
              <a:buChar char="•"/>
            </a:pPr>
            <a:endParaRPr lang="en-US" sz="3200"/>
          </a:p>
          <a:p>
            <a:pPr marL="285750" indent="-285750">
              <a:buFont typeface="Arial"/>
              <a:buChar char="•"/>
            </a:pPr>
            <a:endParaRPr lang="en-US" sz="3200"/>
          </a:p>
          <a:p>
            <a:pPr marL="285750" indent="-285750">
              <a:buFont typeface="Arial"/>
              <a:buChar char="•"/>
            </a:pPr>
            <a:r>
              <a:rPr lang="en-US" sz="3200"/>
              <a:t>Growing soft skills and analytical skills</a:t>
            </a:r>
          </a:p>
          <a:p>
            <a:pPr marL="914400" lvl="1" indent="-457200">
              <a:buFont typeface="Wingdings" pitchFamily="2" charset="2"/>
              <a:buChar char="§"/>
            </a:pPr>
            <a:r>
              <a:rPr lang="en-US" sz="3200"/>
              <a:t>Communication </a:t>
            </a:r>
          </a:p>
          <a:p>
            <a:pPr marL="914400" lvl="1" indent="-457200">
              <a:buFont typeface="Wingdings" pitchFamily="2" charset="2"/>
              <a:buChar char="§"/>
            </a:pPr>
            <a:r>
              <a:rPr lang="en-US" sz="3200"/>
              <a:t>Presentation </a:t>
            </a:r>
          </a:p>
          <a:p>
            <a:pPr marL="914400" lvl="1" indent="-457200">
              <a:buFont typeface="Wingdings" pitchFamily="2" charset="2"/>
              <a:buChar char="§"/>
            </a:pPr>
            <a:r>
              <a:rPr lang="en-US" sz="3200"/>
              <a:t>Scientific Writing </a:t>
            </a:r>
          </a:p>
          <a:p>
            <a:pPr marL="914400" lvl="1" indent="-457200">
              <a:buFont typeface="Wingdings" pitchFamily="2" charset="2"/>
              <a:buChar char="§"/>
            </a:pPr>
            <a:r>
              <a:rPr lang="en-US" sz="3200"/>
              <a:t>Learn R </a:t>
            </a:r>
          </a:p>
          <a:p>
            <a:pPr marL="914400" lvl="1" indent="-457200">
              <a:buFont typeface="Wingdings" pitchFamily="2" charset="2"/>
              <a:buChar char="§"/>
            </a:pPr>
            <a:r>
              <a:rPr lang="en-US" sz="3200"/>
              <a:t>Familiarize with ChatGPT</a:t>
            </a:r>
          </a:p>
          <a:p>
            <a:pPr lvl="1"/>
            <a:endParaRPr lang="en-US" sz="3200"/>
          </a:p>
          <a:p>
            <a:pPr lvl="1"/>
            <a:r>
              <a:rPr lang="en-US" sz="3200"/>
              <a:t> </a:t>
            </a:r>
          </a:p>
          <a:p>
            <a:endParaRPr lang="en-US"/>
          </a:p>
        </p:txBody>
      </p:sp>
    </p:spTree>
    <p:extLst>
      <p:ext uri="{BB962C8B-B14F-4D97-AF65-F5344CB8AC3E}">
        <p14:creationId xmlns:p14="http://schemas.microsoft.com/office/powerpoint/2010/main" val="2630044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1"/>
            <a:ext cx="12191998" cy="1590742"/>
          </a:xfrm>
          <a:prstGeom prst="rect">
            <a:avLst/>
          </a:prstGeom>
          <a:gradFill>
            <a:gsLst>
              <a:gs pos="0">
                <a:srgbClr val="000000"/>
              </a:gs>
              <a:gs pos="100000">
                <a:schemeClr val="accent1">
                  <a:lumMod val="75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3" y="0"/>
            <a:ext cx="8115306" cy="1590742"/>
          </a:xfrm>
          <a:prstGeom prst="rect">
            <a:avLst/>
          </a:prstGeom>
          <a:gradFill>
            <a:gsLst>
              <a:gs pos="20000">
                <a:schemeClr val="accent1">
                  <a:alpha val="0"/>
                </a:schemeClr>
              </a:gs>
              <a:gs pos="100000">
                <a:schemeClr val="accent1">
                  <a:lumMod val="50000"/>
                  <a:alpha val="55000"/>
                </a:schemeClr>
              </a:gs>
            </a:gsLst>
            <a:lin ang="13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1"/>
            <a:ext cx="4076698" cy="1590742"/>
          </a:xfrm>
          <a:prstGeom prst="rect">
            <a:avLst/>
          </a:prstGeom>
          <a:gradFill>
            <a:gsLst>
              <a:gs pos="0">
                <a:schemeClr val="accent1">
                  <a:alpha val="66000"/>
                </a:schemeClr>
              </a:gs>
              <a:gs pos="100000">
                <a:srgbClr val="000000">
                  <a:alpha val="30000"/>
                </a:srgb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9350" y="-1"/>
            <a:ext cx="11732646" cy="1597433"/>
          </a:xfrm>
          <a:prstGeom prst="rect">
            <a:avLst/>
          </a:prstGeom>
          <a:gradFill>
            <a:gsLst>
              <a:gs pos="50000">
                <a:srgbClr val="000000">
                  <a:alpha val="0"/>
                </a:srgbClr>
              </a:gs>
              <a:gs pos="99000">
                <a:schemeClr val="accent1">
                  <a:lumMod val="50000"/>
                  <a:alpha val="52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E092C2F-A97E-9B1C-288F-59D9E3056E4E}"/>
              </a:ext>
            </a:extLst>
          </p:cNvPr>
          <p:cNvSpPr>
            <a:spLocks noGrp="1"/>
          </p:cNvSpPr>
          <p:nvPr>
            <p:ph type="title"/>
          </p:nvPr>
        </p:nvSpPr>
        <p:spPr>
          <a:xfrm>
            <a:off x="1371599" y="294538"/>
            <a:ext cx="9895951" cy="1033669"/>
          </a:xfrm>
        </p:spPr>
        <p:txBody>
          <a:bodyPr>
            <a:normAutofit/>
          </a:bodyPr>
          <a:lstStyle/>
          <a:p>
            <a:r>
              <a:rPr lang="en-US" sz="4000">
                <a:solidFill>
                  <a:srgbClr val="FFFFFF"/>
                </a:solidFill>
              </a:rPr>
              <a:t>Parkinsonian Diseases </a:t>
            </a:r>
          </a:p>
        </p:txBody>
      </p:sp>
      <p:sp>
        <p:nvSpPr>
          <p:cNvPr id="4" name="TextBox 3">
            <a:extLst>
              <a:ext uri="{FF2B5EF4-FFF2-40B4-BE49-F238E27FC236}">
                <a16:creationId xmlns:a16="http://schemas.microsoft.com/office/drawing/2014/main" id="{960BEF6A-3B1D-95B8-6303-6976FF5FB1C3}"/>
              </a:ext>
            </a:extLst>
          </p:cNvPr>
          <p:cNvSpPr txBox="1"/>
          <p:nvPr/>
        </p:nvSpPr>
        <p:spPr>
          <a:xfrm>
            <a:off x="384794" y="1622745"/>
            <a:ext cx="11422407" cy="4031873"/>
          </a:xfrm>
          <a:prstGeom prst="rect">
            <a:avLst/>
          </a:prstGeom>
          <a:noFill/>
        </p:spPr>
        <p:txBody>
          <a:bodyPr wrap="square" lIns="91440" tIns="45720" rIns="91440" bIns="45720" rtlCol="0" anchor="t">
            <a:spAutoFit/>
          </a:bodyPr>
          <a:lstStyle/>
          <a:p>
            <a:pPr marL="285750" indent="-285750">
              <a:buFont typeface="Arial" panose="020B0604020202020204" pitchFamily="34" charset="0"/>
              <a:buChar char="•"/>
            </a:pPr>
            <a:r>
              <a:rPr lang="en-US" sz="3200"/>
              <a:t>Parkinsonism: Clinical profile including (1) bradykinesia and (2) tremor and/or rigidity</a:t>
            </a:r>
            <a:endParaRPr lang="en-US"/>
          </a:p>
          <a:p>
            <a:pPr marL="285750" indent="-285750">
              <a:buFont typeface="Arial" panose="020B0604020202020204" pitchFamily="34" charset="0"/>
              <a:buChar char="•"/>
            </a:pPr>
            <a:endParaRPr lang="en-US" sz="3200"/>
          </a:p>
          <a:p>
            <a:pPr marL="285750" indent="-285750">
              <a:buFont typeface="Arial" panose="020B0604020202020204" pitchFamily="34" charset="0"/>
              <a:buChar char="•"/>
            </a:pPr>
            <a:r>
              <a:rPr lang="en-US" sz="3200"/>
              <a:t>Parkinson's disease: Most common cause of parkinsonism with dopaminergic neuron loss and Lewy bodies in the brain</a:t>
            </a:r>
          </a:p>
          <a:p>
            <a:pPr marL="285750" indent="-285750">
              <a:buFont typeface="Arial" panose="020B0604020202020204" pitchFamily="34" charset="0"/>
              <a:buChar char="•"/>
            </a:pPr>
            <a:endParaRPr lang="en-US" sz="3200"/>
          </a:p>
          <a:p>
            <a:pPr marL="285750" indent="-285750">
              <a:buFont typeface="Arial" panose="020B0604020202020204" pitchFamily="34" charset="0"/>
              <a:buChar char="•"/>
            </a:pPr>
            <a:r>
              <a:rPr lang="en-US" sz="3200"/>
              <a:t>Lewy body Disease: Based on the identification of Lewy bodies in the postmortem examination </a:t>
            </a:r>
          </a:p>
        </p:txBody>
      </p:sp>
    </p:spTree>
    <p:extLst>
      <p:ext uri="{BB962C8B-B14F-4D97-AF65-F5344CB8AC3E}">
        <p14:creationId xmlns:p14="http://schemas.microsoft.com/office/powerpoint/2010/main" val="2862300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153EDB2-4AAD-43F4-AE78-4D326C813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tint val="95000"/>
              <a:satMod val="1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Meiryo"/>
            </a:endParaRPr>
          </a:p>
        </p:txBody>
      </p:sp>
      <p:grpSp>
        <p:nvGrpSpPr>
          <p:cNvPr id="11" name="Group 10">
            <a:extLst>
              <a:ext uri="{FF2B5EF4-FFF2-40B4-BE49-F238E27FC236}">
                <a16:creationId xmlns:a16="http://schemas.microsoft.com/office/drawing/2014/main" id="{A3CB7779-72E2-4E92-AE18-6BBC335DD88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47625" y="0"/>
            <a:ext cx="11097905" cy="6858000"/>
            <a:chOff x="547625" y="0"/>
            <a:chExt cx="11097905" cy="6858000"/>
          </a:xfrm>
        </p:grpSpPr>
        <p:sp>
          <p:nvSpPr>
            <p:cNvPr id="12" name="Freeform: Shape 11">
              <a:extLst>
                <a:ext uri="{FF2B5EF4-FFF2-40B4-BE49-F238E27FC236}">
                  <a16:creationId xmlns:a16="http://schemas.microsoft.com/office/drawing/2014/main" id="{175B9DA5-08BD-40EA-B06C-3D3CCD06A8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907575" y="0"/>
              <a:ext cx="10345003" cy="6858000"/>
            </a:xfrm>
            <a:custGeom>
              <a:avLst/>
              <a:gdLst>
                <a:gd name="connsiteX0" fmla="*/ 7551973 w 9174595"/>
                <a:gd name="connsiteY0" fmla="*/ 0 h 6858000"/>
                <a:gd name="connsiteX1" fmla="*/ 5634635 w 9174595"/>
                <a:gd name="connsiteY1" fmla="*/ 0 h 6858000"/>
                <a:gd name="connsiteX2" fmla="*/ 5550590 w 9174595"/>
                <a:gd name="connsiteY2" fmla="*/ 0 h 6858000"/>
                <a:gd name="connsiteX3" fmla="*/ 5480986 w 9174595"/>
                <a:gd name="connsiteY3" fmla="*/ 0 h 6858000"/>
                <a:gd name="connsiteX4" fmla="*/ 4886240 w 9174595"/>
                <a:gd name="connsiteY4" fmla="*/ 0 h 6858000"/>
                <a:gd name="connsiteX5" fmla="*/ 4816638 w 9174595"/>
                <a:gd name="connsiteY5" fmla="*/ 0 h 6858000"/>
                <a:gd name="connsiteX6" fmla="*/ 4357958 w 9174595"/>
                <a:gd name="connsiteY6" fmla="*/ 0 h 6858000"/>
                <a:gd name="connsiteX7" fmla="*/ 4288354 w 9174595"/>
                <a:gd name="connsiteY7" fmla="*/ 0 h 6858000"/>
                <a:gd name="connsiteX8" fmla="*/ 3693608 w 9174595"/>
                <a:gd name="connsiteY8" fmla="*/ 0 h 6858000"/>
                <a:gd name="connsiteX9" fmla="*/ 3624006 w 9174595"/>
                <a:gd name="connsiteY9" fmla="*/ 0 h 6858000"/>
                <a:gd name="connsiteX10" fmla="*/ 3276448 w 9174595"/>
                <a:gd name="connsiteY10" fmla="*/ 0 h 6858000"/>
                <a:gd name="connsiteX11" fmla="*/ 1622622 w 9174595"/>
                <a:gd name="connsiteY11" fmla="*/ 0 h 6858000"/>
                <a:gd name="connsiteX12" fmla="*/ 1600504 w 9174595"/>
                <a:gd name="connsiteY12" fmla="*/ 14997 h 6858000"/>
                <a:gd name="connsiteX13" fmla="*/ 0 w 9174595"/>
                <a:gd name="connsiteY13" fmla="*/ 3621656 h 6858000"/>
                <a:gd name="connsiteX14" fmla="*/ 1873886 w 9174595"/>
                <a:gd name="connsiteY14" fmla="*/ 6374814 h 6858000"/>
                <a:gd name="connsiteX15" fmla="*/ 2390406 w 9174595"/>
                <a:gd name="connsiteY15" fmla="*/ 6780599 h 6858000"/>
                <a:gd name="connsiteX16" fmla="*/ 2502136 w 9174595"/>
                <a:gd name="connsiteY16" fmla="*/ 6858000 h 6858000"/>
                <a:gd name="connsiteX17" fmla="*/ 3276448 w 9174595"/>
                <a:gd name="connsiteY17" fmla="*/ 6858000 h 6858000"/>
                <a:gd name="connsiteX18" fmla="*/ 3624006 w 9174595"/>
                <a:gd name="connsiteY18" fmla="*/ 6858000 h 6858000"/>
                <a:gd name="connsiteX19" fmla="*/ 3693608 w 9174595"/>
                <a:gd name="connsiteY19" fmla="*/ 6858000 h 6858000"/>
                <a:gd name="connsiteX20" fmla="*/ 4288354 w 9174595"/>
                <a:gd name="connsiteY20" fmla="*/ 6858000 h 6858000"/>
                <a:gd name="connsiteX21" fmla="*/ 4357958 w 9174595"/>
                <a:gd name="connsiteY21" fmla="*/ 6858000 h 6858000"/>
                <a:gd name="connsiteX22" fmla="*/ 4816638 w 9174595"/>
                <a:gd name="connsiteY22" fmla="*/ 6858000 h 6858000"/>
                <a:gd name="connsiteX23" fmla="*/ 4886240 w 9174595"/>
                <a:gd name="connsiteY23" fmla="*/ 6858000 h 6858000"/>
                <a:gd name="connsiteX24" fmla="*/ 5480986 w 9174595"/>
                <a:gd name="connsiteY24" fmla="*/ 6858000 h 6858000"/>
                <a:gd name="connsiteX25" fmla="*/ 5550590 w 9174595"/>
                <a:gd name="connsiteY25" fmla="*/ 6858000 h 6858000"/>
                <a:gd name="connsiteX26" fmla="*/ 5634635 w 9174595"/>
                <a:gd name="connsiteY26" fmla="*/ 6858000 h 6858000"/>
                <a:gd name="connsiteX27" fmla="*/ 6672460 w 9174595"/>
                <a:gd name="connsiteY27" fmla="*/ 6858000 h 6858000"/>
                <a:gd name="connsiteX28" fmla="*/ 6784188 w 9174595"/>
                <a:gd name="connsiteY28" fmla="*/ 6780599 h 6858000"/>
                <a:gd name="connsiteX29" fmla="*/ 7300708 w 9174595"/>
                <a:gd name="connsiteY29" fmla="*/ 6374814 h 6858000"/>
                <a:gd name="connsiteX30" fmla="*/ 9174595 w 9174595"/>
                <a:gd name="connsiteY30" fmla="*/ 3621656 h 6858000"/>
                <a:gd name="connsiteX31" fmla="*/ 7574092 w 9174595"/>
                <a:gd name="connsiteY3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9174595" h="6858000">
                  <a:moveTo>
                    <a:pt x="7551973" y="0"/>
                  </a:moveTo>
                  <a:lnTo>
                    <a:pt x="5634635" y="0"/>
                  </a:lnTo>
                  <a:lnTo>
                    <a:pt x="5550590" y="0"/>
                  </a:lnTo>
                  <a:lnTo>
                    <a:pt x="5480986" y="0"/>
                  </a:lnTo>
                  <a:lnTo>
                    <a:pt x="4886240" y="0"/>
                  </a:lnTo>
                  <a:lnTo>
                    <a:pt x="4816638" y="0"/>
                  </a:lnTo>
                  <a:lnTo>
                    <a:pt x="4357958" y="0"/>
                  </a:lnTo>
                  <a:lnTo>
                    <a:pt x="4288354" y="0"/>
                  </a:lnTo>
                  <a:lnTo>
                    <a:pt x="3693608" y="0"/>
                  </a:lnTo>
                  <a:lnTo>
                    <a:pt x="3624006" y="0"/>
                  </a:lnTo>
                  <a:lnTo>
                    <a:pt x="3276448" y="0"/>
                  </a:lnTo>
                  <a:lnTo>
                    <a:pt x="1622622" y="0"/>
                  </a:lnTo>
                  <a:lnTo>
                    <a:pt x="1600504" y="14997"/>
                  </a:lnTo>
                  <a:cubicBezTo>
                    <a:pt x="573594" y="754641"/>
                    <a:pt x="0" y="2093192"/>
                    <a:pt x="0" y="3621656"/>
                  </a:cubicBezTo>
                  <a:cubicBezTo>
                    <a:pt x="0" y="4969131"/>
                    <a:pt x="928496" y="5602839"/>
                    <a:pt x="1873886" y="6374814"/>
                  </a:cubicBezTo>
                  <a:cubicBezTo>
                    <a:pt x="2046046" y="6515397"/>
                    <a:pt x="2216632" y="6653108"/>
                    <a:pt x="2390406" y="6780599"/>
                  </a:cubicBezTo>
                  <a:lnTo>
                    <a:pt x="2502136" y="6858000"/>
                  </a:lnTo>
                  <a:lnTo>
                    <a:pt x="3276448" y="6858000"/>
                  </a:lnTo>
                  <a:lnTo>
                    <a:pt x="3624006" y="6858000"/>
                  </a:lnTo>
                  <a:lnTo>
                    <a:pt x="3693608" y="6858000"/>
                  </a:lnTo>
                  <a:lnTo>
                    <a:pt x="4288354" y="6858000"/>
                  </a:lnTo>
                  <a:lnTo>
                    <a:pt x="4357958" y="6858000"/>
                  </a:lnTo>
                  <a:lnTo>
                    <a:pt x="4816638" y="6858000"/>
                  </a:lnTo>
                  <a:lnTo>
                    <a:pt x="4886240" y="6858000"/>
                  </a:lnTo>
                  <a:lnTo>
                    <a:pt x="5480986" y="6858000"/>
                  </a:lnTo>
                  <a:lnTo>
                    <a:pt x="5550590" y="6858000"/>
                  </a:lnTo>
                  <a:lnTo>
                    <a:pt x="5634635" y="6858000"/>
                  </a:lnTo>
                  <a:lnTo>
                    <a:pt x="6672460" y="6858000"/>
                  </a:lnTo>
                  <a:lnTo>
                    <a:pt x="6784188" y="6780599"/>
                  </a:lnTo>
                  <a:cubicBezTo>
                    <a:pt x="6957963" y="6653108"/>
                    <a:pt x="7128548" y="6515397"/>
                    <a:pt x="7300708" y="6374814"/>
                  </a:cubicBezTo>
                  <a:cubicBezTo>
                    <a:pt x="8246100" y="5602839"/>
                    <a:pt x="9174595" y="4969131"/>
                    <a:pt x="9174595" y="3621656"/>
                  </a:cubicBezTo>
                  <a:cubicBezTo>
                    <a:pt x="9174595" y="2093192"/>
                    <a:pt x="8601001" y="754641"/>
                    <a:pt x="7574092" y="14997"/>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Freeform: Shape 12">
              <a:extLst>
                <a:ext uri="{FF2B5EF4-FFF2-40B4-BE49-F238E27FC236}">
                  <a16:creationId xmlns:a16="http://schemas.microsoft.com/office/drawing/2014/main" id="{9EE62D72-11EF-40E9-BF23-0FCAEACDD7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708673"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4" name="Freeform: Shape 13">
              <a:extLst>
                <a:ext uri="{FF2B5EF4-FFF2-40B4-BE49-F238E27FC236}">
                  <a16:creationId xmlns:a16="http://schemas.microsoft.com/office/drawing/2014/main" id="{676336F2-6633-4E26-8760-05F94D87D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75235" y="0"/>
              <a:ext cx="2486322" cy="6858000"/>
            </a:xfrm>
            <a:custGeom>
              <a:avLst/>
              <a:gdLst>
                <a:gd name="connsiteX0" fmla="*/ 879731 w 2521425"/>
                <a:gd name="connsiteY0" fmla="*/ 0 h 6858000"/>
                <a:gd name="connsiteX1" fmla="*/ 898402 w 2521425"/>
                <a:gd name="connsiteY1" fmla="*/ 0 h 6858000"/>
                <a:gd name="connsiteX2" fmla="*/ 920526 w 2521425"/>
                <a:gd name="connsiteY2" fmla="*/ 14997 h 6858000"/>
                <a:gd name="connsiteX3" fmla="*/ 2521425 w 2521425"/>
                <a:gd name="connsiteY3" fmla="*/ 3621656 h 6858000"/>
                <a:gd name="connsiteX4" fmla="*/ 647075 w 2521425"/>
                <a:gd name="connsiteY4" fmla="*/ 6374814 h 6858000"/>
                <a:gd name="connsiteX5" fmla="*/ 130427 w 2521425"/>
                <a:gd name="connsiteY5" fmla="*/ 6780599 h 6858000"/>
                <a:gd name="connsiteX6" fmla="*/ 18671 w 2521425"/>
                <a:gd name="connsiteY6" fmla="*/ 6858000 h 6858000"/>
                <a:gd name="connsiteX7" fmla="*/ 0 w 2521425"/>
                <a:gd name="connsiteY7" fmla="*/ 6858000 h 6858000"/>
                <a:gd name="connsiteX8" fmla="*/ 111756 w 2521425"/>
                <a:gd name="connsiteY8" fmla="*/ 6780599 h 6858000"/>
                <a:gd name="connsiteX9" fmla="*/ 628404 w 2521425"/>
                <a:gd name="connsiteY9" fmla="*/ 6374814 h 6858000"/>
                <a:gd name="connsiteX10" fmla="*/ 2502754 w 2521425"/>
                <a:gd name="connsiteY10" fmla="*/ 3621656 h 6858000"/>
                <a:gd name="connsiteX11" fmla="*/ 901855 w 2521425"/>
                <a:gd name="connsiteY11" fmla="*/ 1499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21425" h="6858000">
                  <a:moveTo>
                    <a:pt x="879731" y="0"/>
                  </a:moveTo>
                  <a:lnTo>
                    <a:pt x="898402" y="0"/>
                  </a:lnTo>
                  <a:lnTo>
                    <a:pt x="920526" y="14997"/>
                  </a:lnTo>
                  <a:cubicBezTo>
                    <a:pt x="1947689" y="754641"/>
                    <a:pt x="2521425" y="2093192"/>
                    <a:pt x="2521425" y="3621656"/>
                  </a:cubicBezTo>
                  <a:cubicBezTo>
                    <a:pt x="2521425" y="4969131"/>
                    <a:pt x="1592700" y="5602839"/>
                    <a:pt x="647075" y="6374814"/>
                  </a:cubicBezTo>
                  <a:cubicBezTo>
                    <a:pt x="474872" y="6515397"/>
                    <a:pt x="304245" y="6653108"/>
                    <a:pt x="130427" y="6780599"/>
                  </a:cubicBezTo>
                  <a:lnTo>
                    <a:pt x="18671" y="6858000"/>
                  </a:lnTo>
                  <a:lnTo>
                    <a:pt x="0" y="6858000"/>
                  </a:lnTo>
                  <a:lnTo>
                    <a:pt x="111756" y="6780599"/>
                  </a:lnTo>
                  <a:cubicBezTo>
                    <a:pt x="285574" y="6653108"/>
                    <a:pt x="456201" y="6515397"/>
                    <a:pt x="628404" y="6374814"/>
                  </a:cubicBezTo>
                  <a:cubicBezTo>
                    <a:pt x="1574029" y="5602839"/>
                    <a:pt x="2502754" y="4969131"/>
                    <a:pt x="2502754" y="3621656"/>
                  </a:cubicBezTo>
                  <a:cubicBezTo>
                    <a:pt x="2502754" y="2093192"/>
                    <a:pt x="1929018" y="754641"/>
                    <a:pt x="901855" y="14997"/>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5" name="Freeform: Shape 14">
              <a:extLst>
                <a:ext uri="{FF2B5EF4-FFF2-40B4-BE49-F238E27FC236}">
                  <a16:creationId xmlns:a16="http://schemas.microsoft.com/office/drawing/2014/main" id="{39F3102E-7749-422F-8F51-A148252B8E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547625" y="0"/>
              <a:ext cx="2209181" cy="6858000"/>
            </a:xfrm>
            <a:custGeom>
              <a:avLst/>
              <a:gdLst>
                <a:gd name="connsiteX0" fmla="*/ 955085 w 2209181"/>
                <a:gd name="connsiteY0" fmla="*/ 0 h 6858000"/>
                <a:gd name="connsiteX1" fmla="*/ 937727 w 2209181"/>
                <a:gd name="connsiteY1" fmla="*/ 0 h 6858000"/>
                <a:gd name="connsiteX2" fmla="*/ 963738 w 2209181"/>
                <a:gd name="connsiteY2" fmla="*/ 24346 h 6858000"/>
                <a:gd name="connsiteX3" fmla="*/ 2184004 w 2209181"/>
                <a:gd name="connsiteY3" fmla="*/ 3809420 h 6858000"/>
                <a:gd name="connsiteX4" fmla="*/ 218679 w 2209181"/>
                <a:gd name="connsiteY4" fmla="*/ 6681644 h 6858000"/>
                <a:gd name="connsiteX5" fmla="*/ 0 w 2209181"/>
                <a:gd name="connsiteY5" fmla="*/ 6858000 h 6858000"/>
                <a:gd name="connsiteX6" fmla="*/ 19349 w 2209181"/>
                <a:gd name="connsiteY6" fmla="*/ 6858000 h 6858000"/>
                <a:gd name="connsiteX7" fmla="*/ 236958 w 2209181"/>
                <a:gd name="connsiteY7" fmla="*/ 6682507 h 6858000"/>
                <a:gd name="connsiteX8" fmla="*/ 2202283 w 2209181"/>
                <a:gd name="connsiteY8" fmla="*/ 3810283 h 6858000"/>
                <a:gd name="connsiteX9" fmla="*/ 982018 w 2209181"/>
                <a:gd name="connsiteY9" fmla="*/ 2521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55085" y="0"/>
                  </a:moveTo>
                  <a:lnTo>
                    <a:pt x="937727" y="0"/>
                  </a:lnTo>
                  <a:lnTo>
                    <a:pt x="963738" y="24346"/>
                  </a:lnTo>
                  <a:cubicBezTo>
                    <a:pt x="1818009" y="885455"/>
                    <a:pt x="2251801" y="2269402"/>
                    <a:pt x="2184004" y="3809420"/>
                  </a:cubicBezTo>
                  <a:cubicBezTo>
                    <a:pt x="2120250" y="5257592"/>
                    <a:pt x="1181008" y="5895709"/>
                    <a:pt x="218679" y="6681644"/>
                  </a:cubicBezTo>
                  <a:lnTo>
                    <a:pt x="0" y="6858000"/>
                  </a:lnTo>
                  <a:lnTo>
                    <a:pt x="19349" y="6858000"/>
                  </a:lnTo>
                  <a:lnTo>
                    <a:pt x="236958" y="6682507"/>
                  </a:lnTo>
                  <a:cubicBezTo>
                    <a:pt x="1199288" y="5896573"/>
                    <a:pt x="2138530" y="5258455"/>
                    <a:pt x="2202283" y="3810283"/>
                  </a:cubicBezTo>
                  <a:cubicBezTo>
                    <a:pt x="2270080" y="2270266"/>
                    <a:pt x="1836289" y="886318"/>
                    <a:pt x="982018" y="25210"/>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sp>
          <p:nvSpPr>
            <p:cNvPr id="16" name="Freeform: Shape 15">
              <a:extLst>
                <a:ext uri="{FF2B5EF4-FFF2-40B4-BE49-F238E27FC236}">
                  <a16:creationId xmlns:a16="http://schemas.microsoft.com/office/drawing/2014/main" id="{871191CD-1211-4C40-9D45-449D9BE65A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436349" y="0"/>
              <a:ext cx="2209181" cy="6858000"/>
            </a:xfrm>
            <a:custGeom>
              <a:avLst/>
              <a:gdLst>
                <a:gd name="connsiteX0" fmla="*/ 937727 w 2209181"/>
                <a:gd name="connsiteY0" fmla="*/ 0 h 6858000"/>
                <a:gd name="connsiteX1" fmla="*/ 955085 w 2209181"/>
                <a:gd name="connsiteY1" fmla="*/ 0 h 6858000"/>
                <a:gd name="connsiteX2" fmla="*/ 982018 w 2209181"/>
                <a:gd name="connsiteY2" fmla="*/ 25210 h 6858000"/>
                <a:gd name="connsiteX3" fmla="*/ 2202283 w 2209181"/>
                <a:gd name="connsiteY3" fmla="*/ 3810283 h 6858000"/>
                <a:gd name="connsiteX4" fmla="*/ 236958 w 2209181"/>
                <a:gd name="connsiteY4" fmla="*/ 6682507 h 6858000"/>
                <a:gd name="connsiteX5" fmla="*/ 19349 w 2209181"/>
                <a:gd name="connsiteY5" fmla="*/ 6858000 h 6858000"/>
                <a:gd name="connsiteX6" fmla="*/ 0 w 2209181"/>
                <a:gd name="connsiteY6" fmla="*/ 6858000 h 6858000"/>
                <a:gd name="connsiteX7" fmla="*/ 218679 w 2209181"/>
                <a:gd name="connsiteY7" fmla="*/ 6681644 h 6858000"/>
                <a:gd name="connsiteX8" fmla="*/ 2184004 w 2209181"/>
                <a:gd name="connsiteY8" fmla="*/ 3809420 h 6858000"/>
                <a:gd name="connsiteX9" fmla="*/ 963738 w 2209181"/>
                <a:gd name="connsiteY9" fmla="*/ 2434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209181" h="6858000">
                  <a:moveTo>
                    <a:pt x="937727" y="0"/>
                  </a:moveTo>
                  <a:lnTo>
                    <a:pt x="955085" y="0"/>
                  </a:lnTo>
                  <a:lnTo>
                    <a:pt x="982018" y="25210"/>
                  </a:lnTo>
                  <a:cubicBezTo>
                    <a:pt x="1836289" y="886318"/>
                    <a:pt x="2270080" y="2270266"/>
                    <a:pt x="2202283" y="3810283"/>
                  </a:cubicBezTo>
                  <a:cubicBezTo>
                    <a:pt x="2138530" y="5258455"/>
                    <a:pt x="1199288" y="5896573"/>
                    <a:pt x="236958" y="6682507"/>
                  </a:cubicBezTo>
                  <a:lnTo>
                    <a:pt x="19349" y="6858000"/>
                  </a:lnTo>
                  <a:lnTo>
                    <a:pt x="0" y="6858000"/>
                  </a:lnTo>
                  <a:lnTo>
                    <a:pt x="218679" y="6681644"/>
                  </a:lnTo>
                  <a:cubicBezTo>
                    <a:pt x="1181008" y="5895709"/>
                    <a:pt x="2120250" y="5257592"/>
                    <a:pt x="2184004" y="3809420"/>
                  </a:cubicBezTo>
                  <a:cubicBezTo>
                    <a:pt x="2251801" y="2269402"/>
                    <a:pt x="1818009" y="885455"/>
                    <a:pt x="963738" y="24346"/>
                  </a:cubicBezTo>
                  <a:close/>
                </a:path>
              </a:pathLst>
            </a:custGeom>
            <a:solidFill>
              <a:srgbClr val="FFFFFF">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Meiryo"/>
                <a:ea typeface="+mn-ea"/>
                <a:cs typeface="+mn-cs"/>
              </a:endParaRPr>
            </a:p>
          </p:txBody>
        </p:sp>
      </p:grpSp>
      <p:pic>
        <p:nvPicPr>
          <p:cNvPr id="2" name="Picture 1" descr="A close-up of several brain scans&#10;&#10;Description automatically generated">
            <a:extLst>
              <a:ext uri="{FF2B5EF4-FFF2-40B4-BE49-F238E27FC236}">
                <a16:creationId xmlns:a16="http://schemas.microsoft.com/office/drawing/2014/main" id="{D880B2EB-D32B-0B99-6E04-9EC33BF7BCFD}"/>
              </a:ext>
            </a:extLst>
          </p:cNvPr>
          <p:cNvPicPr>
            <a:picLocks noChangeAspect="1"/>
          </p:cNvPicPr>
          <p:nvPr/>
        </p:nvPicPr>
        <p:blipFill>
          <a:blip r:embed="rId4"/>
          <a:stretch>
            <a:fillRect/>
          </a:stretch>
        </p:blipFill>
        <p:spPr>
          <a:xfrm>
            <a:off x="1613829" y="901657"/>
            <a:ext cx="8958146" cy="5054685"/>
          </a:xfrm>
          <a:prstGeom prst="rect">
            <a:avLst/>
          </a:prstGeom>
        </p:spPr>
      </p:pic>
    </p:spTree>
    <p:extLst>
      <p:ext uri="{BB962C8B-B14F-4D97-AF65-F5344CB8AC3E}">
        <p14:creationId xmlns:p14="http://schemas.microsoft.com/office/powerpoint/2010/main" val="3214041204"/>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1B15ED52-F352-441B-82BF-E0EA34836D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B2E3793-BFE6-45A2-9B7B-E18844431C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66402"/>
            <a:ext cx="12191998" cy="1590742"/>
          </a:xfrm>
          <a:prstGeom prst="rect">
            <a:avLst/>
          </a:prstGeom>
          <a:gradFill>
            <a:gsLst>
              <a:gs pos="0">
                <a:srgbClr val="000000"/>
              </a:gs>
              <a:gs pos="100000">
                <a:schemeClr val="accent1"/>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C4C4868-CB8F-4AF9-9CDB-8108F2C19B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 y="5270175"/>
            <a:ext cx="12185331" cy="1590742"/>
          </a:xfrm>
          <a:prstGeom prst="rect">
            <a:avLst/>
          </a:prstGeom>
          <a:gradFill>
            <a:gsLst>
              <a:gs pos="0">
                <a:schemeClr val="accent1">
                  <a:alpha val="0"/>
                </a:schemeClr>
              </a:gs>
              <a:gs pos="100000">
                <a:schemeClr val="accent1">
                  <a:lumMod val="5000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375E0459-6403-40CD-989D-56A4407CA1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115299" y="5265546"/>
            <a:ext cx="4076698" cy="1590742"/>
          </a:xfrm>
          <a:prstGeom prst="rect">
            <a:avLst/>
          </a:prstGeom>
          <a:gradFill>
            <a:gsLst>
              <a:gs pos="0">
                <a:schemeClr val="accent1">
                  <a:lumMod val="50000"/>
                </a:schemeClr>
              </a:gs>
              <a:gs pos="100000">
                <a:schemeClr val="accent1">
                  <a:alpha val="0"/>
                </a:schemeClr>
              </a:gs>
            </a:gsLst>
            <a:lin ang="13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53E5B1A8-3AC9-4BD1-9BBC-78CA94F2D1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13335" y="5263483"/>
            <a:ext cx="12192000" cy="1597433"/>
          </a:xfrm>
          <a:prstGeom prst="rect">
            <a:avLst/>
          </a:prstGeom>
          <a:gradFill>
            <a:gsLst>
              <a:gs pos="0">
                <a:srgbClr val="000000">
                  <a:alpha val="0"/>
                </a:srgbClr>
              </a:gs>
              <a:gs pos="99000">
                <a:schemeClr val="accent1">
                  <a:lumMod val="50000"/>
                  <a:alpha val="55000"/>
                </a:schemeClr>
              </a:gs>
            </a:gsLst>
            <a:lin ang="16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DAE42DB-6B7E-5639-7655-E83BB7DEE017}"/>
              </a:ext>
            </a:extLst>
          </p:cNvPr>
          <p:cNvSpPr>
            <a:spLocks noGrp="1"/>
          </p:cNvSpPr>
          <p:nvPr>
            <p:ph type="title"/>
          </p:nvPr>
        </p:nvSpPr>
        <p:spPr>
          <a:xfrm>
            <a:off x="1371599" y="5510253"/>
            <a:ext cx="9895951" cy="1033669"/>
          </a:xfrm>
        </p:spPr>
        <p:txBody>
          <a:bodyPr>
            <a:normAutofit/>
          </a:bodyPr>
          <a:lstStyle/>
          <a:p>
            <a:r>
              <a:rPr lang="en-US" sz="4000">
                <a:solidFill>
                  <a:srgbClr val="FFFFFF"/>
                </a:solidFill>
              </a:rPr>
              <a:t>Background Info</a:t>
            </a:r>
          </a:p>
        </p:txBody>
      </p:sp>
      <p:pic>
        <p:nvPicPr>
          <p:cNvPr id="6" name="Picture 5" descr="A diagram of a brain&#10;&#10;Description automatically generated">
            <a:extLst>
              <a:ext uri="{FF2B5EF4-FFF2-40B4-BE49-F238E27FC236}">
                <a16:creationId xmlns:a16="http://schemas.microsoft.com/office/drawing/2014/main" id="{E7011D3F-C74F-BBC4-1F6B-8865679978C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754" y="1547423"/>
            <a:ext cx="4877320" cy="2743493"/>
          </a:xfrm>
          <a:prstGeom prst="rect">
            <a:avLst/>
          </a:prstGeom>
        </p:spPr>
      </p:pic>
      <p:sp>
        <p:nvSpPr>
          <p:cNvPr id="3" name="Content Placeholder 2">
            <a:extLst>
              <a:ext uri="{FF2B5EF4-FFF2-40B4-BE49-F238E27FC236}">
                <a16:creationId xmlns:a16="http://schemas.microsoft.com/office/drawing/2014/main" id="{09124B85-DCE4-0C4B-D5E3-097ECFA3C5FC}"/>
              </a:ext>
            </a:extLst>
          </p:cNvPr>
          <p:cNvSpPr>
            <a:spLocks noGrp="1"/>
          </p:cNvSpPr>
          <p:nvPr>
            <p:ph idx="1"/>
          </p:nvPr>
        </p:nvSpPr>
        <p:spPr>
          <a:xfrm>
            <a:off x="5149075" y="314078"/>
            <a:ext cx="7029590" cy="5192401"/>
          </a:xfrm>
        </p:spPr>
        <p:txBody>
          <a:bodyPr anchor="ctr">
            <a:normAutofit/>
          </a:bodyPr>
          <a:lstStyle/>
          <a:p>
            <a:r>
              <a:rPr lang="en-US" sz="2000" dirty="0"/>
              <a:t>Parkinson’s disease (PD) is a progressive neurodegenerative disorder that affects movement </a:t>
            </a:r>
          </a:p>
          <a:p>
            <a:pPr marL="457200" lvl="1" indent="0">
              <a:buNone/>
            </a:pPr>
            <a:r>
              <a:rPr lang="en-US" sz="1600" dirty="0"/>
              <a:t>-PD is the progressive loss of dopaminergic neurons in the substantia nigra. Dopamine influences motivation, movement, mental health, sleep, attention, and much more. </a:t>
            </a:r>
          </a:p>
          <a:p>
            <a:r>
              <a:rPr lang="en-US" sz="2000" dirty="0"/>
              <a:t>Motor symptoms include tremors, slowness, and muscle stiffness. Nonmotor symptoms include depression, cognitive decline, and sleep disturbances. </a:t>
            </a:r>
          </a:p>
        </p:txBody>
      </p:sp>
    </p:spTree>
    <p:extLst>
      <p:ext uri="{BB962C8B-B14F-4D97-AF65-F5344CB8AC3E}">
        <p14:creationId xmlns:p14="http://schemas.microsoft.com/office/powerpoint/2010/main" val="3364329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4" name="Rectangle 1043">
            <a:extLst>
              <a:ext uri="{FF2B5EF4-FFF2-40B4-BE49-F238E27FC236}">
                <a16:creationId xmlns:a16="http://schemas.microsoft.com/office/drawing/2014/main" id="{12609869-9E80-471B-A487-A53288E0E7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1484551-F75C-578B-4DBD-DDA27B314165}"/>
              </a:ext>
            </a:extLst>
          </p:cNvPr>
          <p:cNvSpPr>
            <a:spLocks noGrp="1"/>
          </p:cNvSpPr>
          <p:nvPr>
            <p:ph type="title"/>
          </p:nvPr>
        </p:nvSpPr>
        <p:spPr>
          <a:xfrm>
            <a:off x="1136397" y="502020"/>
            <a:ext cx="5323715" cy="1642970"/>
          </a:xfrm>
        </p:spPr>
        <p:txBody>
          <a:bodyPr vert="horz" lIns="91440" tIns="45720" rIns="91440" bIns="45720" rtlCol="0" anchor="b">
            <a:normAutofit/>
          </a:bodyPr>
          <a:lstStyle/>
          <a:p>
            <a:r>
              <a:rPr lang="en-US" sz="4000" kern="1200">
                <a:latin typeface="+mj-lt"/>
                <a:ea typeface="+mj-ea"/>
                <a:cs typeface="+mj-cs"/>
              </a:rPr>
              <a:t>More on PD….</a:t>
            </a:r>
          </a:p>
        </p:txBody>
      </p:sp>
      <p:sp>
        <p:nvSpPr>
          <p:cNvPr id="4" name="Content Placeholder 3">
            <a:extLst>
              <a:ext uri="{FF2B5EF4-FFF2-40B4-BE49-F238E27FC236}">
                <a16:creationId xmlns:a16="http://schemas.microsoft.com/office/drawing/2014/main" id="{F075DF31-2B83-7969-11E4-1C3D105AE80E}"/>
              </a:ext>
            </a:extLst>
          </p:cNvPr>
          <p:cNvSpPr>
            <a:spLocks noGrp="1"/>
          </p:cNvSpPr>
          <p:nvPr>
            <p:ph idx="1"/>
          </p:nvPr>
        </p:nvSpPr>
        <p:spPr>
          <a:xfrm>
            <a:off x="1144923" y="2405894"/>
            <a:ext cx="5315189" cy="3535083"/>
          </a:xfrm>
        </p:spPr>
        <p:txBody>
          <a:bodyPr anchor="t">
            <a:normAutofit/>
          </a:bodyPr>
          <a:lstStyle/>
          <a:p>
            <a:r>
              <a:rPr lang="en-US" sz="2000" dirty="0"/>
              <a:t>Genetic factors do play a role as mutations in genes occur, however, they often interact with other factors such as environment. Understanding the etiology of this disease involves looking into how all factors interplay. </a:t>
            </a:r>
          </a:p>
          <a:p>
            <a:pPr lvl="1">
              <a:buFontTx/>
              <a:buChar char="-"/>
            </a:pPr>
            <a:r>
              <a:rPr lang="en-US" sz="1600" dirty="0"/>
              <a:t>Genetic factors: only about 3-5% of cases. Mutations on the LRRK-2 gene are most common.</a:t>
            </a:r>
          </a:p>
          <a:p>
            <a:pPr lvl="1">
              <a:buFontTx/>
              <a:buChar char="-"/>
            </a:pPr>
            <a:r>
              <a:rPr lang="en-US" sz="1600" dirty="0"/>
              <a:t>Environmental factors: MPTP neurotoxin shows an increased prevalence of PD. Exposure to heavy metals and pesticides also an have an increased prevalence.</a:t>
            </a:r>
          </a:p>
          <a:p>
            <a:pPr lvl="1">
              <a:buFontTx/>
              <a:buChar char="-"/>
            </a:pPr>
            <a:endParaRPr lang="en-US" sz="1600" dirty="0"/>
          </a:p>
          <a:p>
            <a:endParaRPr lang="en-US" sz="2000" dirty="0"/>
          </a:p>
        </p:txBody>
      </p:sp>
      <p:sp>
        <p:nvSpPr>
          <p:cNvPr id="1046" name="Rectangle 1045">
            <a:extLst>
              <a:ext uri="{FF2B5EF4-FFF2-40B4-BE49-F238E27FC236}">
                <a16:creationId xmlns:a16="http://schemas.microsoft.com/office/drawing/2014/main" id="{7004738A-9D34-43E8-97D2-CA0EED4F8B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5"/>
            <a:ext cx="4092521" cy="6858000"/>
          </a:xfrm>
          <a:prstGeom prst="rect">
            <a:avLst/>
          </a:prstGeom>
          <a:gradFill>
            <a:gsLst>
              <a:gs pos="8000">
                <a:srgbClr val="000000">
                  <a:alpha val="94000"/>
                </a:srgbClr>
              </a:gs>
              <a:gs pos="100000">
                <a:schemeClr val="accent1"/>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8" name="Rectangle 1047">
            <a:extLst>
              <a:ext uri="{FF2B5EF4-FFF2-40B4-BE49-F238E27FC236}">
                <a16:creationId xmlns:a16="http://schemas.microsoft.com/office/drawing/2014/main" id="{B8B8D07F-F13E-443E-BA68-2D26672D76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
            <a:ext cx="4092521" cy="6400369"/>
          </a:xfrm>
          <a:prstGeom prst="rect">
            <a:avLst/>
          </a:prstGeom>
          <a:gradFill>
            <a:gsLst>
              <a:gs pos="31000">
                <a:schemeClr val="accent1">
                  <a:lumMod val="50000"/>
                  <a:alpha val="0"/>
                </a:schemeClr>
              </a:gs>
              <a:gs pos="100000">
                <a:schemeClr val="accent1">
                  <a:lumMod val="50000"/>
                  <a:alpha val="26000"/>
                </a:scheme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0" name="Rectangle 1049">
            <a:extLst>
              <a:ext uri="{FF2B5EF4-FFF2-40B4-BE49-F238E27FC236}">
                <a16:creationId xmlns:a16="http://schemas.microsoft.com/office/drawing/2014/main" id="{2813A4FA-24A5-41ED-A534-3807D1B2F3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22"/>
            <a:ext cx="4068667" cy="6400389"/>
          </a:xfrm>
          <a:prstGeom prst="rect">
            <a:avLst/>
          </a:prstGeom>
          <a:gradFill>
            <a:gsLst>
              <a:gs pos="0">
                <a:schemeClr val="accent1">
                  <a:alpha val="0"/>
                </a:schemeClr>
              </a:gs>
              <a:gs pos="72000">
                <a:srgbClr val="000000">
                  <a:alpha val="21000"/>
                </a:srgb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2" name="Rectangle 1051">
            <a:extLst>
              <a:ext uri="{FF2B5EF4-FFF2-40B4-BE49-F238E27FC236}">
                <a16:creationId xmlns:a16="http://schemas.microsoft.com/office/drawing/2014/main" id="{C3944F27-CA70-4E84-A51A-E6BF895589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8123333" y="-10"/>
            <a:ext cx="3611467" cy="6857997"/>
          </a:xfrm>
          <a:prstGeom prst="rect">
            <a:avLst/>
          </a:prstGeom>
          <a:gradFill>
            <a:gsLst>
              <a:gs pos="0">
                <a:schemeClr val="accent1">
                  <a:alpha val="0"/>
                </a:schemeClr>
              </a:gs>
              <a:gs pos="93000">
                <a:srgbClr val="000000">
                  <a:alpha val="29000"/>
                </a:srgb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A diagram of a brain&#10;&#10;Description automatically generated">
            <a:extLst>
              <a:ext uri="{FF2B5EF4-FFF2-40B4-BE49-F238E27FC236}">
                <a16:creationId xmlns:a16="http://schemas.microsoft.com/office/drawing/2014/main" id="{7277DEF9-B4A1-BC0B-3B5B-E74D6A20DBD1}"/>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7075967" y="1557782"/>
            <a:ext cx="4170530" cy="3774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6085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8" name="Rectangle 27">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Rectangle 26">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D3095ED-349A-D78D-AD1B-EF93B503D51E}"/>
              </a:ext>
            </a:extLst>
          </p:cNvPr>
          <p:cNvSpPr>
            <a:spLocks noGrp="1"/>
          </p:cNvSpPr>
          <p:nvPr>
            <p:ph type="title"/>
          </p:nvPr>
        </p:nvSpPr>
        <p:spPr>
          <a:xfrm>
            <a:off x="466722" y="586855"/>
            <a:ext cx="3201366" cy="3387497"/>
          </a:xfrm>
        </p:spPr>
        <p:txBody>
          <a:bodyPr vert="horz" lIns="91440" tIns="45720" rIns="91440" bIns="45720" rtlCol="0" anchor="b">
            <a:normAutofit/>
          </a:bodyPr>
          <a:lstStyle/>
          <a:p>
            <a:pPr algn="r"/>
            <a:r>
              <a:rPr lang="en-US" sz="4000" kern="1200">
                <a:solidFill>
                  <a:srgbClr val="FFFFFF"/>
                </a:solidFill>
                <a:latin typeface="+mj-lt"/>
                <a:ea typeface="+mj-ea"/>
                <a:cs typeface="+mj-cs"/>
              </a:rPr>
              <a:t>Methods &amp; Objective: </a:t>
            </a:r>
          </a:p>
        </p:txBody>
      </p:sp>
      <p:sp>
        <p:nvSpPr>
          <p:cNvPr id="10" name="TextBox 9">
            <a:extLst>
              <a:ext uri="{FF2B5EF4-FFF2-40B4-BE49-F238E27FC236}">
                <a16:creationId xmlns:a16="http://schemas.microsoft.com/office/drawing/2014/main" id="{6F1BBC9F-5B65-1960-52BD-89DC7692B1B6}"/>
              </a:ext>
            </a:extLst>
          </p:cNvPr>
          <p:cNvSpPr txBox="1"/>
          <p:nvPr/>
        </p:nvSpPr>
        <p:spPr>
          <a:xfrm>
            <a:off x="4810259" y="649480"/>
            <a:ext cx="6555347" cy="5903720"/>
          </a:xfrm>
          <a:prstGeom prst="rect">
            <a:avLst/>
          </a:prstGeom>
        </p:spPr>
        <p:txBody>
          <a:bodyPr vert="horz" lIns="91440" tIns="45720" rIns="91440" bIns="45720" rtlCol="0" anchor="ctr">
            <a:normAutofit/>
          </a:bodyPr>
          <a:lstStyle/>
          <a:p>
            <a:pPr algn="ctr">
              <a:lnSpc>
                <a:spcPct val="90000"/>
              </a:lnSpc>
              <a:spcAft>
                <a:spcPts val="600"/>
              </a:spcAft>
            </a:pPr>
            <a:r>
              <a:rPr lang="en-US" sz="3200"/>
              <a:t>How does APOE4 linked to Parkinson’s disease influence the survival of dopamine-producing neurons? </a:t>
            </a:r>
          </a:p>
          <a:p>
            <a:pPr indent="-228600">
              <a:lnSpc>
                <a:spcPct val="90000"/>
              </a:lnSpc>
              <a:spcAft>
                <a:spcPts val="600"/>
              </a:spcAft>
              <a:buFont typeface="Arial" panose="020B0604020202020204" pitchFamily="34" charset="0"/>
              <a:buChar char="•"/>
            </a:pPr>
            <a:endParaRPr lang="en-US" sz="2000"/>
          </a:p>
          <a:p>
            <a:pPr marL="285750" indent="-228600">
              <a:lnSpc>
                <a:spcPct val="90000"/>
              </a:lnSpc>
              <a:spcAft>
                <a:spcPts val="600"/>
              </a:spcAft>
              <a:buFont typeface="Arial" panose="020B0604020202020204" pitchFamily="34" charset="0"/>
              <a:buChar char="•"/>
            </a:pPr>
            <a:r>
              <a:rPr lang="en-US" sz="2000"/>
              <a:t>National Alzheimer’s Coordinating Center (NACC) data for visits between September 2005– August 2019 </a:t>
            </a:r>
          </a:p>
          <a:p>
            <a:pPr marL="742950" lvl="1" indent="-228600">
              <a:lnSpc>
                <a:spcPct val="90000"/>
              </a:lnSpc>
              <a:spcAft>
                <a:spcPts val="600"/>
              </a:spcAft>
              <a:buFont typeface="Arial" panose="020B0604020202020204" pitchFamily="34" charset="0"/>
              <a:buChar char="•"/>
            </a:pPr>
            <a:r>
              <a:rPr lang="en-US" sz="2000"/>
              <a:t>294 females and 490 males with Parkinson’s disease, and available APOE4 count and nigral loss data</a:t>
            </a:r>
          </a:p>
          <a:p>
            <a:pPr marL="742950" lvl="1" indent="-228600">
              <a:lnSpc>
                <a:spcPct val="90000"/>
              </a:lnSpc>
              <a:spcAft>
                <a:spcPts val="600"/>
              </a:spcAft>
              <a:buFont typeface="Arial" panose="020B0604020202020204" pitchFamily="34" charset="0"/>
              <a:buChar char="•"/>
            </a:pPr>
            <a:endParaRPr lang="en-US" sz="2000"/>
          </a:p>
          <a:p>
            <a:pPr marL="742950" lvl="1" indent="-228600">
              <a:lnSpc>
                <a:spcPct val="90000"/>
              </a:lnSpc>
              <a:spcAft>
                <a:spcPts val="600"/>
              </a:spcAft>
              <a:buFont typeface="Arial" panose="020B0604020202020204" pitchFamily="34" charset="0"/>
              <a:buChar char="•"/>
            </a:pPr>
            <a:endParaRPr lang="en-US" sz="2000"/>
          </a:p>
          <a:p>
            <a:pPr marL="285750" indent="-228600">
              <a:lnSpc>
                <a:spcPct val="90000"/>
              </a:lnSpc>
              <a:spcAft>
                <a:spcPts val="600"/>
              </a:spcAft>
              <a:buFont typeface="Arial" panose="020B0604020202020204" pitchFamily="34" charset="0"/>
              <a:buChar char="•"/>
            </a:pPr>
            <a:r>
              <a:rPr lang="en-US" sz="2000"/>
              <a:t>Statistical analysis using linear regression to assess relationship between nigral loss and APOE4</a:t>
            </a:r>
          </a:p>
          <a:p>
            <a:pPr marL="742950" lvl="1" indent="-228600">
              <a:lnSpc>
                <a:spcPct val="90000"/>
              </a:lnSpc>
              <a:spcAft>
                <a:spcPts val="600"/>
              </a:spcAft>
              <a:buFont typeface="Arial" panose="020B0604020202020204" pitchFamily="34" charset="0"/>
              <a:buChar char="•"/>
            </a:pPr>
            <a:r>
              <a:rPr lang="en-US" sz="2000"/>
              <a:t>Adjusted for age at death</a:t>
            </a:r>
          </a:p>
        </p:txBody>
      </p:sp>
    </p:spTree>
    <p:extLst>
      <p:ext uri="{BB962C8B-B14F-4D97-AF65-F5344CB8AC3E}">
        <p14:creationId xmlns:p14="http://schemas.microsoft.com/office/powerpoint/2010/main" val="1757806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80A92E8-0AAA-175B-EAF4-AF29C659241D}"/>
              </a:ext>
            </a:extLst>
          </p:cNvPr>
          <p:cNvSpPr>
            <a:spLocks noGrp="1"/>
          </p:cNvSpPr>
          <p:nvPr>
            <p:ph type="title"/>
          </p:nvPr>
        </p:nvSpPr>
        <p:spPr>
          <a:xfrm>
            <a:off x="6739128" y="638089"/>
            <a:ext cx="4818888" cy="1476801"/>
          </a:xfrm>
        </p:spPr>
        <p:txBody>
          <a:bodyPr anchor="b">
            <a:normAutofit/>
          </a:bodyPr>
          <a:lstStyle/>
          <a:p>
            <a:r>
              <a:rPr lang="en-US" sz="5400"/>
              <a:t>Results </a:t>
            </a:r>
          </a:p>
        </p:txBody>
      </p:sp>
      <p:pic>
        <p:nvPicPr>
          <p:cNvPr id="2050" name="Picture 2" descr="A graph of a graph&#10;&#10;Description automatically generated">
            <a:extLst>
              <a:ext uri="{FF2B5EF4-FFF2-40B4-BE49-F238E27FC236}">
                <a16:creationId xmlns:a16="http://schemas.microsoft.com/office/drawing/2014/main" id="{A194504B-5889-D3AC-A041-D150322FB59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0936" y="1224942"/>
            <a:ext cx="5458968" cy="4408116"/>
          </a:xfrm>
          <a:prstGeom prst="rect">
            <a:avLst/>
          </a:prstGeom>
          <a:noFill/>
          <a:extLst>
            <a:ext uri="{909E8E84-426E-40DD-AFC4-6F175D3DCCD1}">
              <a14:hiddenFill xmlns:a14="http://schemas.microsoft.com/office/drawing/2010/main">
                <a:solidFill>
                  <a:srgbClr val="FFFFFF"/>
                </a:solidFill>
              </a14:hiddenFill>
            </a:ext>
          </a:extLst>
        </p:spPr>
      </p:pic>
      <p:sp>
        <p:nvSpPr>
          <p:cNvPr id="2057"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234D82E-40CB-1524-33F1-C96C3F8A3CCD}"/>
              </a:ext>
            </a:extLst>
          </p:cNvPr>
          <p:cNvSpPr>
            <a:spLocks noGrp="1"/>
          </p:cNvSpPr>
          <p:nvPr>
            <p:ph idx="1"/>
          </p:nvPr>
        </p:nvSpPr>
        <p:spPr>
          <a:xfrm>
            <a:off x="6739128" y="2664886"/>
            <a:ext cx="4818888" cy="3550789"/>
          </a:xfrm>
        </p:spPr>
        <p:txBody>
          <a:bodyPr anchor="t">
            <a:normAutofit/>
          </a:bodyPr>
          <a:lstStyle/>
          <a:p>
            <a:r>
              <a:rPr lang="en-US" sz="2200"/>
              <a:t>Plot shows associations between Nigral loss and the presence of APOE4 alleles (0,1,2).</a:t>
            </a:r>
          </a:p>
          <a:p>
            <a:endParaRPr lang="en-US" sz="2200"/>
          </a:p>
          <a:p>
            <a:pPr marL="0" indent="0">
              <a:buNone/>
            </a:pPr>
            <a:endParaRPr lang="en-US" sz="2200"/>
          </a:p>
          <a:p>
            <a:r>
              <a:rPr lang="en-US" sz="2200"/>
              <a:t>Non-significant minimal decrease in nigral loss as APOE4 status increases.</a:t>
            </a:r>
          </a:p>
        </p:txBody>
      </p:sp>
    </p:spTree>
    <p:extLst>
      <p:ext uri="{BB962C8B-B14F-4D97-AF65-F5344CB8AC3E}">
        <p14:creationId xmlns:p14="http://schemas.microsoft.com/office/powerpoint/2010/main" val="1979990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79" name="Rectangle 3078">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EBFCDA-7403-85E7-FFF5-162E90170E45}"/>
              </a:ext>
            </a:extLst>
          </p:cNvPr>
          <p:cNvSpPr>
            <a:spLocks noGrp="1"/>
          </p:cNvSpPr>
          <p:nvPr>
            <p:ph type="title"/>
          </p:nvPr>
        </p:nvSpPr>
        <p:spPr>
          <a:xfrm>
            <a:off x="6739128" y="638089"/>
            <a:ext cx="4818888" cy="1476801"/>
          </a:xfrm>
        </p:spPr>
        <p:txBody>
          <a:bodyPr anchor="b">
            <a:normAutofit/>
          </a:bodyPr>
          <a:lstStyle/>
          <a:p>
            <a:r>
              <a:rPr lang="en-US" sz="5400"/>
              <a:t>…Results</a:t>
            </a:r>
          </a:p>
        </p:txBody>
      </p:sp>
      <p:pic>
        <p:nvPicPr>
          <p:cNvPr id="3074" name="Picture 2" descr="A graph of a box plot&#10;&#10;Description automatically generated">
            <a:extLst>
              <a:ext uri="{FF2B5EF4-FFF2-40B4-BE49-F238E27FC236}">
                <a16:creationId xmlns:a16="http://schemas.microsoft.com/office/drawing/2014/main" id="{54E7DB16-470A-51E7-C90B-46A546C5E3C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0936" y="1224942"/>
            <a:ext cx="5458968" cy="4408116"/>
          </a:xfrm>
          <a:prstGeom prst="rect">
            <a:avLst/>
          </a:prstGeom>
          <a:noFill/>
          <a:extLst>
            <a:ext uri="{909E8E84-426E-40DD-AFC4-6F175D3DCCD1}">
              <a14:hiddenFill xmlns:a14="http://schemas.microsoft.com/office/drawing/2010/main">
                <a:solidFill>
                  <a:srgbClr val="FFFFFF"/>
                </a:solidFill>
              </a14:hiddenFill>
            </a:ext>
          </a:extLst>
        </p:spPr>
      </p:pic>
      <p:sp>
        <p:nvSpPr>
          <p:cNvPr id="3081"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6779928-D79D-1D78-4C4F-0830B646474C}"/>
              </a:ext>
            </a:extLst>
          </p:cNvPr>
          <p:cNvSpPr>
            <a:spLocks noGrp="1"/>
          </p:cNvSpPr>
          <p:nvPr>
            <p:ph idx="1"/>
          </p:nvPr>
        </p:nvSpPr>
        <p:spPr>
          <a:xfrm>
            <a:off x="6739128" y="2664886"/>
            <a:ext cx="4818888" cy="3550789"/>
          </a:xfrm>
        </p:spPr>
        <p:txBody>
          <a:bodyPr anchor="t">
            <a:normAutofit/>
          </a:bodyPr>
          <a:lstStyle/>
          <a:p>
            <a:r>
              <a:rPr lang="en-US" sz="2200"/>
              <a:t>Plot shows association between Nigral loss and the presence of APOE4 alleles (0,1,2), adjusted for age at death. </a:t>
            </a:r>
          </a:p>
          <a:p>
            <a:endParaRPr lang="en-US" sz="2200"/>
          </a:p>
          <a:p>
            <a:r>
              <a:rPr lang="en-US" sz="2200"/>
              <a:t>Non-significant minimal decrease in nigral loss as APOE4 status increases. </a:t>
            </a:r>
          </a:p>
        </p:txBody>
      </p:sp>
    </p:spTree>
    <p:extLst>
      <p:ext uri="{BB962C8B-B14F-4D97-AF65-F5344CB8AC3E}">
        <p14:creationId xmlns:p14="http://schemas.microsoft.com/office/powerpoint/2010/main" val="30616073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ptos" panose="020B00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1398</Words>
  <Application>Microsoft Macintosh PowerPoint</Application>
  <PresentationFormat>Widescreen</PresentationFormat>
  <Paragraphs>103</Paragraphs>
  <Slides>13</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Meiryo</vt:lpstr>
      <vt:lpstr>Aptos</vt:lpstr>
      <vt:lpstr>Aptos Display</vt:lpstr>
      <vt:lpstr>Arial</vt:lpstr>
      <vt:lpstr>Sabon Next LT</vt:lpstr>
      <vt:lpstr>Wingdings</vt:lpstr>
      <vt:lpstr>office theme</vt:lpstr>
      <vt:lpstr>Exploring the Impact of APOE4 on Dopamine Neuron Survival in Parkinson's Disease </vt:lpstr>
      <vt:lpstr>Focus</vt:lpstr>
      <vt:lpstr>Parkinsonian Diseases </vt:lpstr>
      <vt:lpstr>PowerPoint Presentation</vt:lpstr>
      <vt:lpstr>Background Info</vt:lpstr>
      <vt:lpstr>More on PD….</vt:lpstr>
      <vt:lpstr>Methods &amp; Objective: </vt:lpstr>
      <vt:lpstr>Results </vt:lpstr>
      <vt:lpstr>…Results</vt:lpstr>
      <vt:lpstr>…Results </vt:lpstr>
      <vt:lpstr>Findings concluded</vt:lpstr>
      <vt:lpstr>Cultural Exchange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Gonzalez, Alexandra</cp:lastModifiedBy>
  <cp:revision>1</cp:revision>
  <dcterms:created xsi:type="dcterms:W3CDTF">2025-01-05T00:45:58Z</dcterms:created>
  <dcterms:modified xsi:type="dcterms:W3CDTF">2025-02-04T15:56:46Z</dcterms:modified>
</cp:coreProperties>
</file>