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Cormorant Garamond Bold Italics" charset="1" panose="00000800000000000000"/>
      <p:regular r:id="rId14"/>
    </p:embeddedFont>
    <p:embeddedFont>
      <p:font typeface="Quicksand" charset="1" panose="00000000000000000000"/>
      <p:regular r:id="rId15"/>
    </p:embeddedFont>
    <p:embeddedFont>
      <p:font typeface="Quicksand Bold" charset="1" panose="000000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jpe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43764" y="2032461"/>
            <a:ext cx="16229942" cy="4136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631"/>
              </a:lnSpc>
              <a:spcBef>
                <a:spcPct val="0"/>
              </a:spcBef>
            </a:pPr>
            <a:r>
              <a:rPr lang="en-US" b="true" sz="1187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Parkinson’s Disease and Lewy Body Dementias</a:t>
            </a:r>
          </a:p>
        </p:txBody>
      </p:sp>
      <p:sp>
        <p:nvSpPr>
          <p:cNvPr name="AutoShape 3" id="3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9618706" y="90374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752274" y="6074121"/>
            <a:ext cx="12812922" cy="837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844"/>
              </a:lnSpc>
              <a:spcBef>
                <a:spcPct val="0"/>
              </a:spcBef>
            </a:pPr>
            <a:r>
              <a:rPr lang="en-US" sz="488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Hayden Lee Barrett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649752" y="7032069"/>
            <a:ext cx="6988496" cy="525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97"/>
              </a:lnSpc>
              <a:spcBef>
                <a:spcPct val="0"/>
              </a:spcBef>
            </a:pPr>
            <a:r>
              <a:rPr lang="en-US" sz="314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With mentor Dr. Ece Bayram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322179" y="1731250"/>
            <a:ext cx="11643643" cy="529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97"/>
              </a:lnSpc>
              <a:spcBef>
                <a:spcPct val="0"/>
              </a:spcBef>
            </a:pPr>
            <a:r>
              <a:rPr lang="en-US" sz="314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Data analysis and presentation preparation on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5646742" y="8078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4099486"/>
            <a:chOff x="0" y="0"/>
            <a:chExt cx="4816593" cy="10797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1079700"/>
            </a:xfrm>
            <a:custGeom>
              <a:avLst/>
              <a:gdLst/>
              <a:ahLst/>
              <a:cxnLst/>
              <a:rect r="r" b="b" t="t" l="l"/>
              <a:pathLst>
                <a:path h="10797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079700"/>
                  </a:lnTo>
                  <a:lnTo>
                    <a:pt x="0" y="1079700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816593" cy="1127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93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321809" y="2673626"/>
            <a:ext cx="3152142" cy="3152142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6666" r="0" b="-16666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0814049" y="2523415"/>
            <a:ext cx="3152142" cy="3152142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19680" r="0" b="-19680"/>
              </a:stretch>
            </a:blipFill>
          </p:spPr>
        </p:sp>
      </p:grpSp>
      <p:sp>
        <p:nvSpPr>
          <p:cNvPr name="AutoShape 9" id="9"/>
          <p:cNvSpPr/>
          <p:nvPr/>
        </p:nvSpPr>
        <p:spPr>
          <a:xfrm>
            <a:off x="5897880" y="8681205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8304001" y="9529723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599709"/>
            <a:ext cx="9914964" cy="108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Mentor and Mentee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983999" y="6129792"/>
            <a:ext cx="5017320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Dr. Ece Bayram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983999" y="6757320"/>
            <a:ext cx="5017320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Mentor!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389220" y="6129792"/>
            <a:ext cx="5017320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Hayden Lee Barrett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389220" y="6757320"/>
            <a:ext cx="5017320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Thats me!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64771" y="1809453"/>
            <a:ext cx="5539941" cy="7448847"/>
            <a:chOff x="0" y="0"/>
            <a:chExt cx="858282" cy="11540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58282" cy="1154021"/>
            </a:xfrm>
            <a:custGeom>
              <a:avLst/>
              <a:gdLst/>
              <a:ahLst/>
              <a:cxnLst/>
              <a:rect r="r" b="b" t="t" l="l"/>
              <a:pathLst>
                <a:path h="1154021" w="858282">
                  <a:moveTo>
                    <a:pt x="32142" y="0"/>
                  </a:moveTo>
                  <a:lnTo>
                    <a:pt x="826140" y="0"/>
                  </a:lnTo>
                  <a:cubicBezTo>
                    <a:pt x="843892" y="0"/>
                    <a:pt x="858282" y="14390"/>
                    <a:pt x="858282" y="32142"/>
                  </a:cubicBezTo>
                  <a:lnTo>
                    <a:pt x="858282" y="1121879"/>
                  </a:lnTo>
                  <a:cubicBezTo>
                    <a:pt x="858282" y="1130404"/>
                    <a:pt x="854896" y="1138579"/>
                    <a:pt x="848868" y="1144607"/>
                  </a:cubicBezTo>
                  <a:cubicBezTo>
                    <a:pt x="842840" y="1150635"/>
                    <a:pt x="834665" y="1154021"/>
                    <a:pt x="826140" y="1154021"/>
                  </a:cubicBezTo>
                  <a:lnTo>
                    <a:pt x="32142" y="1154021"/>
                  </a:lnTo>
                  <a:cubicBezTo>
                    <a:pt x="23617" y="1154021"/>
                    <a:pt x="15442" y="1150635"/>
                    <a:pt x="9414" y="1144607"/>
                  </a:cubicBezTo>
                  <a:cubicBezTo>
                    <a:pt x="3386" y="1138579"/>
                    <a:pt x="0" y="1130404"/>
                    <a:pt x="0" y="1121879"/>
                  </a:cubicBezTo>
                  <a:lnTo>
                    <a:pt x="0" y="32142"/>
                  </a:lnTo>
                  <a:cubicBezTo>
                    <a:pt x="0" y="14390"/>
                    <a:pt x="14390" y="0"/>
                    <a:pt x="32142" y="0"/>
                  </a:cubicBezTo>
                  <a:close/>
                </a:path>
              </a:pathLst>
            </a:custGeom>
            <a:blipFill>
              <a:blip r:embed="rId2"/>
              <a:stretch>
                <a:fillRect l="-50905" t="0" r="-50905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8449761" y="0"/>
            <a:ext cx="9838239" cy="10287000"/>
            <a:chOff x="0" y="0"/>
            <a:chExt cx="2591141" cy="27093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591141" cy="2709333"/>
            </a:xfrm>
            <a:custGeom>
              <a:avLst/>
              <a:gdLst/>
              <a:ahLst/>
              <a:cxnLst/>
              <a:rect r="r" b="b" t="t" l="l"/>
              <a:pathLst>
                <a:path h="2709333" w="2591141">
                  <a:moveTo>
                    <a:pt x="0" y="0"/>
                  </a:moveTo>
                  <a:lnTo>
                    <a:pt x="2591141" y="0"/>
                  </a:lnTo>
                  <a:lnTo>
                    <a:pt x="259114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23825"/>
              <a:ext cx="2591141" cy="28331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7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599709"/>
            <a:ext cx="9480749" cy="108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Cultural Exchange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652617" y="2027481"/>
            <a:ext cx="8606683" cy="2028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0" indent="-259080" lvl="1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Ece is from Turkey and did much of her education there.</a:t>
            </a:r>
          </a:p>
          <a:p>
            <a:pPr algn="l" marL="518160" indent="-259080" lvl="1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She is a queer rights activist which plays a role in the research she is doing now</a:t>
            </a:r>
          </a:p>
          <a:p>
            <a:pPr algn="l">
              <a:lnSpc>
                <a:spcPts val="4079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8652617" y="7199921"/>
            <a:ext cx="8606683" cy="2543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0" indent="-259080" lvl="1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I’ve grown up in the states my entire life, so learning about other cultures so personally has been great for me!</a:t>
            </a:r>
          </a:p>
          <a:p>
            <a:pPr algn="l" marL="518160" indent="-259080" lvl="1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As a queer person, it is also great to see how queer activism is in different parts of the world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652617" y="4205896"/>
            <a:ext cx="8606683" cy="2543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0" indent="-259080" lvl="1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Both Alexandra and Jatciry are from Mexico, but still have different experiences here and there!</a:t>
            </a:r>
          </a:p>
          <a:p>
            <a:pPr algn="l" marL="518160" indent="-259080" lvl="1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Through talking about their culture, a few connections between Mexican, Turkish, and American cultures were made between us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652617" y="1561099"/>
            <a:ext cx="8606683" cy="518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85"/>
              </a:lnSpc>
            </a:pPr>
            <a:r>
              <a:rPr lang="en-US" b="true" sz="2638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Dr. Ece!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652617" y="6682396"/>
            <a:ext cx="8606683" cy="565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59"/>
              </a:lnSpc>
            </a:pPr>
            <a:r>
              <a:rPr lang="en-US" b="true" sz="279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and Me!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652617" y="3735266"/>
            <a:ext cx="8606683" cy="518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85"/>
              </a:lnSpc>
            </a:pPr>
            <a:r>
              <a:rPr lang="en-US" b="true" sz="2638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Alexandra and Jatciry!</a:t>
            </a:r>
          </a:p>
        </p:txBody>
      </p:sp>
      <p:sp>
        <p:nvSpPr>
          <p:cNvPr name="AutoShape 14" id="14"/>
          <p:cNvSpPr/>
          <p:nvPr/>
        </p:nvSpPr>
        <p:spPr>
          <a:xfrm>
            <a:off x="1028700" y="9741523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10767060" y="1028700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897880" y="3568974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5897880" y="7171009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8304001" y="2470557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304001" y="8019527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679985">
            <a:off x="204965" y="6352211"/>
            <a:ext cx="4366331" cy="3834433"/>
          </a:xfrm>
          <a:custGeom>
            <a:avLst/>
            <a:gdLst/>
            <a:ahLst/>
            <a:cxnLst/>
            <a:rect r="r" b="b" t="t" l="l"/>
            <a:pathLst>
              <a:path h="3834433" w="4366331">
                <a:moveTo>
                  <a:pt x="0" y="0"/>
                </a:moveTo>
                <a:lnTo>
                  <a:pt x="4366331" y="0"/>
                </a:lnTo>
                <a:lnTo>
                  <a:pt x="4366331" y="3834432"/>
                </a:lnTo>
                <a:lnTo>
                  <a:pt x="0" y="38344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967330" y="3726837"/>
            <a:ext cx="12353341" cy="3143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0"/>
              </a:lnSpc>
            </a:pPr>
            <a:r>
              <a:rPr lang="en-US" sz="2976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Lewy Bodies are abnormal clusters of proteins in the brain that are associated with two known conditions:</a:t>
            </a:r>
          </a:p>
          <a:p>
            <a:pPr algn="ctr">
              <a:lnSpc>
                <a:spcPts val="5060"/>
              </a:lnSpc>
            </a:pPr>
            <a:r>
              <a:rPr lang="en-US" sz="2976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Lewy Body Dementia and</a:t>
            </a:r>
          </a:p>
          <a:p>
            <a:pPr algn="ctr">
              <a:lnSpc>
                <a:spcPts val="5060"/>
              </a:lnSpc>
            </a:pPr>
            <a:r>
              <a:rPr lang="en-US" sz="2976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Parkinson’s Disease</a:t>
            </a:r>
          </a:p>
          <a:p>
            <a:pPr algn="ctr" marL="0" indent="0" lvl="0">
              <a:lnSpc>
                <a:spcPts val="5060"/>
              </a:lnSpc>
            </a:pPr>
            <a:r>
              <a:rPr lang="en-US" sz="2976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Both of which are neurological diseases with no known remedy.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599709"/>
            <a:ext cx="8048163" cy="108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Lewy Bodies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093893" y="15849"/>
            <a:ext cx="4194107" cy="10271151"/>
            <a:chOff x="0" y="0"/>
            <a:chExt cx="1104621" cy="270515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04621" cy="2705159"/>
            </a:xfrm>
            <a:custGeom>
              <a:avLst/>
              <a:gdLst/>
              <a:ahLst/>
              <a:cxnLst/>
              <a:rect r="r" b="b" t="t" l="l"/>
              <a:pathLst>
                <a:path h="2705159" w="1104621">
                  <a:moveTo>
                    <a:pt x="0" y="0"/>
                  </a:moveTo>
                  <a:lnTo>
                    <a:pt x="1104621" y="0"/>
                  </a:lnTo>
                  <a:lnTo>
                    <a:pt x="1104621" y="2705159"/>
                  </a:lnTo>
                  <a:lnTo>
                    <a:pt x="0" y="2705159"/>
                  </a:lnTo>
                  <a:close/>
                </a:path>
              </a:pathLst>
            </a:custGeom>
            <a:solidFill>
              <a:srgbClr val="7994A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104621" cy="27527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93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928486" y="1684924"/>
            <a:ext cx="6330814" cy="7573376"/>
            <a:chOff x="0" y="0"/>
            <a:chExt cx="8441085" cy="10097834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1907" t="0" r="1907" b="0"/>
            <a:stretch>
              <a:fillRect/>
            </a:stretch>
          </p:blipFill>
          <p:spPr>
            <a:xfrm flipH="false" flipV="false">
              <a:off x="0" y="0"/>
              <a:ext cx="8441085" cy="10097834"/>
            </a:xfrm>
            <a:prstGeom prst="rect">
              <a:avLst/>
            </a:prstGeom>
          </p:spPr>
        </p:pic>
      </p:grpSp>
      <p:sp>
        <p:nvSpPr>
          <p:cNvPr name="Freeform 7" id="7"/>
          <p:cNvSpPr/>
          <p:nvPr/>
        </p:nvSpPr>
        <p:spPr>
          <a:xfrm flipH="false" flipV="false" rot="0">
            <a:off x="1028700" y="8974931"/>
            <a:ext cx="1905000" cy="283369"/>
          </a:xfrm>
          <a:custGeom>
            <a:avLst/>
            <a:gdLst/>
            <a:ahLst/>
            <a:cxnLst/>
            <a:rect r="r" b="b" t="t" l="l"/>
            <a:pathLst>
              <a:path h="283369" w="1905000">
                <a:moveTo>
                  <a:pt x="0" y="0"/>
                </a:moveTo>
                <a:lnTo>
                  <a:pt x="1905000" y="0"/>
                </a:lnTo>
                <a:lnTo>
                  <a:pt x="1905000" y="283369"/>
                </a:lnTo>
                <a:lnTo>
                  <a:pt x="0" y="2833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599709"/>
            <a:ext cx="9390243" cy="108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Parkinson’s Disease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85676" y="2434827"/>
            <a:ext cx="8258324" cy="48497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56"/>
              </a:lnSpc>
            </a:pPr>
            <a:r>
              <a:rPr lang="en-US" sz="2856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Parkinson’s what the main focus of what I was doing.</a:t>
            </a:r>
          </a:p>
          <a:p>
            <a:pPr algn="l">
              <a:lnSpc>
                <a:spcPts val="4856"/>
              </a:lnSpc>
            </a:pPr>
          </a:p>
          <a:p>
            <a:pPr algn="l">
              <a:lnSpc>
                <a:spcPts val="4856"/>
              </a:lnSpc>
            </a:pPr>
            <a:r>
              <a:rPr lang="en-US" sz="2856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Parkinson’s is a neurodegenerative disease associated with decreased motor function.</a:t>
            </a:r>
          </a:p>
          <a:p>
            <a:pPr algn="l">
              <a:lnSpc>
                <a:spcPts val="4856"/>
              </a:lnSpc>
            </a:pPr>
          </a:p>
          <a:p>
            <a:pPr algn="l" marL="0" indent="0" lvl="0">
              <a:lnSpc>
                <a:spcPts val="4856"/>
              </a:lnSpc>
            </a:pPr>
            <a:r>
              <a:rPr lang="en-US" sz="2856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Common symptoms include a drop in mental health, pain, and most commonly, slowness.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2032015" y="5308944"/>
            <a:ext cx="4344915" cy="0"/>
          </a:xfrm>
          <a:prstGeom prst="line">
            <a:avLst/>
          </a:prstGeom>
          <a:ln cap="flat" w="57150">
            <a:solidFill>
              <a:srgbClr val="7994A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11911071" y="7344561"/>
            <a:ext cx="4346753" cy="0"/>
          </a:xfrm>
          <a:prstGeom prst="line">
            <a:avLst/>
          </a:prstGeom>
          <a:ln cap="flat" w="57150">
            <a:solidFill>
              <a:srgbClr val="7994A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flipV="true">
            <a:off x="1904575" y="8698574"/>
            <a:ext cx="4716390" cy="0"/>
          </a:xfrm>
          <a:prstGeom prst="line">
            <a:avLst/>
          </a:prstGeom>
          <a:ln cap="flat" w="57150">
            <a:solidFill>
              <a:srgbClr val="7994A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5579303" y="714009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4384" y="9529723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825215" y="3018944"/>
            <a:ext cx="4881605" cy="5746749"/>
          </a:xfrm>
          <a:custGeom>
            <a:avLst/>
            <a:gdLst/>
            <a:ahLst/>
            <a:cxnLst/>
            <a:rect r="r" b="b" t="t" l="l"/>
            <a:pathLst>
              <a:path h="5746749" w="4881605">
                <a:moveTo>
                  <a:pt x="0" y="0"/>
                </a:moveTo>
                <a:lnTo>
                  <a:pt x="4881605" y="0"/>
                </a:lnTo>
                <a:lnTo>
                  <a:pt x="4881605" y="5746749"/>
                </a:lnTo>
                <a:lnTo>
                  <a:pt x="0" y="57467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4384" y="599709"/>
            <a:ext cx="14072064" cy="108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What I did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33167" y="3399867"/>
            <a:ext cx="5348229" cy="1672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 large part of our time was not only learning about Lewy Body Dementia and Parkinson’s, but also presentation creation,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2952269"/>
            <a:ext cx="5348229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Presentation and Learning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911071" y="4912933"/>
            <a:ext cx="5348229" cy="2091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 lot of communicating what we know about complicated subjects like Parkinson’s is being able to translate that knowledge to more common terms.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911071" y="4507360"/>
            <a:ext cx="5348229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Translation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68420" y="6787859"/>
            <a:ext cx="5352545" cy="1672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We used programs like R Studio and databases like Fox Insights to understand different aspects of Parkinson’s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68420" y="6354154"/>
            <a:ext cx="5352545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Data Analysis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86761" y="2456695"/>
            <a:ext cx="5385764" cy="6426664"/>
            <a:chOff x="0" y="0"/>
            <a:chExt cx="1418473" cy="16926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18473" cy="1692619"/>
            </a:xfrm>
            <a:custGeom>
              <a:avLst/>
              <a:gdLst/>
              <a:ahLst/>
              <a:cxnLst/>
              <a:rect r="r" b="b" t="t" l="l"/>
              <a:pathLst>
                <a:path h="1692619" w="1418473">
                  <a:moveTo>
                    <a:pt x="73311" y="0"/>
                  </a:moveTo>
                  <a:lnTo>
                    <a:pt x="1345161" y="0"/>
                  </a:lnTo>
                  <a:cubicBezTo>
                    <a:pt x="1364605" y="0"/>
                    <a:pt x="1383252" y="7724"/>
                    <a:pt x="1397000" y="21472"/>
                  </a:cubicBezTo>
                  <a:cubicBezTo>
                    <a:pt x="1410749" y="35221"/>
                    <a:pt x="1418473" y="53868"/>
                    <a:pt x="1418473" y="73311"/>
                  </a:cubicBezTo>
                  <a:lnTo>
                    <a:pt x="1418473" y="1619308"/>
                  </a:lnTo>
                  <a:cubicBezTo>
                    <a:pt x="1418473" y="1638751"/>
                    <a:pt x="1410749" y="1657398"/>
                    <a:pt x="1397000" y="1671147"/>
                  </a:cubicBezTo>
                  <a:cubicBezTo>
                    <a:pt x="1383252" y="1684896"/>
                    <a:pt x="1364605" y="1692619"/>
                    <a:pt x="1345161" y="1692619"/>
                  </a:cubicBezTo>
                  <a:lnTo>
                    <a:pt x="73311" y="1692619"/>
                  </a:lnTo>
                  <a:cubicBezTo>
                    <a:pt x="32823" y="1692619"/>
                    <a:pt x="0" y="1659797"/>
                    <a:pt x="0" y="1619308"/>
                  </a:cubicBezTo>
                  <a:lnTo>
                    <a:pt x="0" y="73311"/>
                  </a:lnTo>
                  <a:cubicBezTo>
                    <a:pt x="0" y="53868"/>
                    <a:pt x="7724" y="35221"/>
                    <a:pt x="21472" y="21472"/>
                  </a:cubicBezTo>
                  <a:cubicBezTo>
                    <a:pt x="35221" y="7724"/>
                    <a:pt x="53868" y="0"/>
                    <a:pt x="73311" y="0"/>
                  </a:cubicBez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1418473" cy="18164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7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405199" y="2877488"/>
            <a:ext cx="2348889" cy="2348889"/>
          </a:xfrm>
          <a:custGeom>
            <a:avLst/>
            <a:gdLst/>
            <a:ahLst/>
            <a:cxnLst/>
            <a:rect r="r" b="b" t="t" l="l"/>
            <a:pathLst>
              <a:path h="2348889" w="2348889">
                <a:moveTo>
                  <a:pt x="0" y="0"/>
                </a:moveTo>
                <a:lnTo>
                  <a:pt x="2348889" y="0"/>
                </a:lnTo>
                <a:lnTo>
                  <a:pt x="2348889" y="2348889"/>
                </a:lnTo>
                <a:lnTo>
                  <a:pt x="0" y="2348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6451118" y="2456695"/>
            <a:ext cx="5385764" cy="6426664"/>
            <a:chOff x="0" y="0"/>
            <a:chExt cx="1418473" cy="169261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18473" cy="1692619"/>
            </a:xfrm>
            <a:custGeom>
              <a:avLst/>
              <a:gdLst/>
              <a:ahLst/>
              <a:cxnLst/>
              <a:rect r="r" b="b" t="t" l="l"/>
              <a:pathLst>
                <a:path h="1692619" w="1418473">
                  <a:moveTo>
                    <a:pt x="73311" y="0"/>
                  </a:moveTo>
                  <a:lnTo>
                    <a:pt x="1345161" y="0"/>
                  </a:lnTo>
                  <a:cubicBezTo>
                    <a:pt x="1364605" y="0"/>
                    <a:pt x="1383252" y="7724"/>
                    <a:pt x="1397000" y="21472"/>
                  </a:cubicBezTo>
                  <a:cubicBezTo>
                    <a:pt x="1410749" y="35221"/>
                    <a:pt x="1418473" y="53868"/>
                    <a:pt x="1418473" y="73311"/>
                  </a:cubicBezTo>
                  <a:lnTo>
                    <a:pt x="1418473" y="1619308"/>
                  </a:lnTo>
                  <a:cubicBezTo>
                    <a:pt x="1418473" y="1638751"/>
                    <a:pt x="1410749" y="1657398"/>
                    <a:pt x="1397000" y="1671147"/>
                  </a:cubicBezTo>
                  <a:cubicBezTo>
                    <a:pt x="1383252" y="1684896"/>
                    <a:pt x="1364605" y="1692619"/>
                    <a:pt x="1345161" y="1692619"/>
                  </a:cubicBezTo>
                  <a:lnTo>
                    <a:pt x="73311" y="1692619"/>
                  </a:lnTo>
                  <a:cubicBezTo>
                    <a:pt x="32823" y="1692619"/>
                    <a:pt x="0" y="1659797"/>
                    <a:pt x="0" y="1619308"/>
                  </a:cubicBezTo>
                  <a:lnTo>
                    <a:pt x="0" y="73311"/>
                  </a:lnTo>
                  <a:cubicBezTo>
                    <a:pt x="0" y="53868"/>
                    <a:pt x="7724" y="35221"/>
                    <a:pt x="21472" y="21472"/>
                  </a:cubicBezTo>
                  <a:cubicBezTo>
                    <a:pt x="35221" y="7724"/>
                    <a:pt x="53868" y="0"/>
                    <a:pt x="73311" y="0"/>
                  </a:cubicBezTo>
                  <a:close/>
                </a:path>
              </a:pathLst>
            </a:custGeom>
            <a:solidFill>
              <a:srgbClr val="A9BECB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23825"/>
              <a:ext cx="1418473" cy="18164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7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7984503" y="2877488"/>
            <a:ext cx="2318994" cy="2348889"/>
          </a:xfrm>
          <a:custGeom>
            <a:avLst/>
            <a:gdLst/>
            <a:ahLst/>
            <a:cxnLst/>
            <a:rect r="r" b="b" t="t" l="l"/>
            <a:pathLst>
              <a:path h="2348889" w="2318994">
                <a:moveTo>
                  <a:pt x="0" y="0"/>
                </a:moveTo>
                <a:lnTo>
                  <a:pt x="2318994" y="0"/>
                </a:lnTo>
                <a:lnTo>
                  <a:pt x="2318994" y="2348889"/>
                </a:lnTo>
                <a:lnTo>
                  <a:pt x="0" y="23488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2015475" y="2456695"/>
            <a:ext cx="5385764" cy="6426664"/>
            <a:chOff x="0" y="0"/>
            <a:chExt cx="1418473" cy="169261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418473" cy="1692619"/>
            </a:xfrm>
            <a:custGeom>
              <a:avLst/>
              <a:gdLst/>
              <a:ahLst/>
              <a:cxnLst/>
              <a:rect r="r" b="b" t="t" l="l"/>
              <a:pathLst>
                <a:path h="1692619" w="1418473">
                  <a:moveTo>
                    <a:pt x="73311" y="0"/>
                  </a:moveTo>
                  <a:lnTo>
                    <a:pt x="1345161" y="0"/>
                  </a:lnTo>
                  <a:cubicBezTo>
                    <a:pt x="1364605" y="0"/>
                    <a:pt x="1383252" y="7724"/>
                    <a:pt x="1397000" y="21472"/>
                  </a:cubicBezTo>
                  <a:cubicBezTo>
                    <a:pt x="1410749" y="35221"/>
                    <a:pt x="1418473" y="53868"/>
                    <a:pt x="1418473" y="73311"/>
                  </a:cubicBezTo>
                  <a:lnTo>
                    <a:pt x="1418473" y="1619308"/>
                  </a:lnTo>
                  <a:cubicBezTo>
                    <a:pt x="1418473" y="1638751"/>
                    <a:pt x="1410749" y="1657398"/>
                    <a:pt x="1397000" y="1671147"/>
                  </a:cubicBezTo>
                  <a:cubicBezTo>
                    <a:pt x="1383252" y="1684896"/>
                    <a:pt x="1364605" y="1692619"/>
                    <a:pt x="1345161" y="1692619"/>
                  </a:cubicBezTo>
                  <a:lnTo>
                    <a:pt x="73311" y="1692619"/>
                  </a:lnTo>
                  <a:cubicBezTo>
                    <a:pt x="32823" y="1692619"/>
                    <a:pt x="0" y="1659797"/>
                    <a:pt x="0" y="1619308"/>
                  </a:cubicBezTo>
                  <a:lnTo>
                    <a:pt x="0" y="73311"/>
                  </a:lnTo>
                  <a:cubicBezTo>
                    <a:pt x="0" y="53868"/>
                    <a:pt x="7724" y="35221"/>
                    <a:pt x="21472" y="21472"/>
                  </a:cubicBezTo>
                  <a:cubicBezTo>
                    <a:pt x="35221" y="7724"/>
                    <a:pt x="53868" y="0"/>
                    <a:pt x="73311" y="0"/>
                  </a:cubicBez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23825"/>
              <a:ext cx="1418473" cy="18164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7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3595029" y="3088463"/>
            <a:ext cx="2226655" cy="2226655"/>
          </a:xfrm>
          <a:custGeom>
            <a:avLst/>
            <a:gdLst/>
            <a:ahLst/>
            <a:cxnLst/>
            <a:rect r="r" b="b" t="t" l="l"/>
            <a:pathLst>
              <a:path h="2226655" w="2226655">
                <a:moveTo>
                  <a:pt x="0" y="0"/>
                </a:moveTo>
                <a:lnTo>
                  <a:pt x="2226655" y="0"/>
                </a:lnTo>
                <a:lnTo>
                  <a:pt x="2226655" y="2226655"/>
                </a:lnTo>
                <a:lnTo>
                  <a:pt x="0" y="22266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28700" y="599709"/>
            <a:ext cx="8115300" cy="108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Personal Research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6035150"/>
            <a:ext cx="5101887" cy="2543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79"/>
              </a:lnSpc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I chose to look more into environmental factors associated with Parkinson’s Disease. The database I used defined four different types of chemicals.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5580494"/>
            <a:ext cx="5101887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Choosing a Subject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593057" y="5919392"/>
            <a:ext cx="5101887" cy="2543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79"/>
              </a:lnSpc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Using Fox Insights, a database using survey results collected from people with Parkinson’s, I was able to use R Studio to sort and analyze the data presented.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593057" y="5580494"/>
            <a:ext cx="5101887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Analyzing Data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157413" y="6222767"/>
            <a:ext cx="4496348" cy="2028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79"/>
              </a:lnSpc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I found that industrial chemicals and pesticides are most associated with the development of Parkinson’s.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157413" y="5880210"/>
            <a:ext cx="5101887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Results and presentation</a:t>
            </a:r>
          </a:p>
        </p:txBody>
      </p:sp>
      <p:sp>
        <p:nvSpPr>
          <p:cNvPr name="AutoShape 21" id="21"/>
          <p:cNvSpPr/>
          <p:nvPr/>
        </p:nvSpPr>
        <p:spPr>
          <a:xfrm>
            <a:off x="10767060" y="990600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442710" y="3369664"/>
            <a:ext cx="11402580" cy="3185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9"/>
              </a:lnSpc>
              <a:spcBef>
                <a:spcPct val="0"/>
              </a:spcBef>
            </a:pPr>
            <a:r>
              <a:rPr lang="en-US" b="true" sz="18577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Thank you!</a:t>
            </a:r>
          </a:p>
        </p:txBody>
      </p:sp>
      <p:sp>
        <p:nvSpPr>
          <p:cNvPr name="AutoShape 3" id="3"/>
          <p:cNvSpPr/>
          <p:nvPr/>
        </p:nvSpPr>
        <p:spPr>
          <a:xfrm>
            <a:off x="5897880" y="2215083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8304001" y="1116666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5897880" y="8159883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8304001" y="9008400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DAGcTvSQ_i4</dc:identifier>
  <dcterms:modified xsi:type="dcterms:W3CDTF">2011-08-01T06:04:30Z</dcterms:modified>
  <cp:revision>1</cp:revision>
  <dc:title>Hayen Lee Barrett (with Ece Bayram) Parkinson's and Lewy Body Dementias</dc:title>
</cp:coreProperties>
</file>