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57" r:id="rId3"/>
    <p:sldId id="258" r:id="rId4"/>
    <p:sldId id="259" r:id="rId5"/>
    <p:sldId id="261" r:id="rId6"/>
    <p:sldId id="272" r:id="rId7"/>
    <p:sldId id="262" r:id="rId8"/>
    <p:sldId id="268" r:id="rId9"/>
    <p:sldId id="278" r:id="rId10"/>
    <p:sldId id="269" r:id="rId11"/>
    <p:sldId id="271" r:id="rId12"/>
    <p:sldId id="274" r:id="rId13"/>
    <p:sldId id="27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1815"/>
    <a:srgbClr val="602213"/>
    <a:srgbClr val="29698C"/>
    <a:srgbClr val="650000"/>
    <a:srgbClr val="19262F"/>
    <a:srgbClr val="616D75"/>
    <a:srgbClr val="145D85"/>
    <a:srgbClr val="4B7489"/>
    <a:srgbClr val="AC3B2F"/>
    <a:srgbClr val="0C02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74" autoAdjust="0"/>
    <p:restoredTop sz="95696" autoAdjust="0"/>
  </p:normalViewPr>
  <p:slideViewPr>
    <p:cSldViewPr snapToGrid="0">
      <p:cViewPr>
        <p:scale>
          <a:sx n="67" d="100"/>
          <a:sy n="67" d="100"/>
        </p:scale>
        <p:origin x="1325" y="6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EAAE06-1BE8-478D-89A2-3E569664117E}"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1C2135-7D88-4788-B1F5-931256F2D69D}" type="slidenum">
              <a:rPr lang="en-US" smtClean="0"/>
              <a:t>‹#›</a:t>
            </a:fld>
            <a:endParaRPr lang="en-US"/>
          </a:p>
        </p:txBody>
      </p:sp>
    </p:spTree>
    <p:extLst>
      <p:ext uri="{BB962C8B-B14F-4D97-AF65-F5344CB8AC3E}">
        <p14:creationId xmlns:p14="http://schemas.microsoft.com/office/powerpoint/2010/main" val="3665393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C2135-7D88-4788-B1F5-931256F2D69D}" type="slidenum">
              <a:rPr lang="en-US" smtClean="0"/>
              <a:t>1</a:t>
            </a:fld>
            <a:endParaRPr lang="en-US"/>
          </a:p>
        </p:txBody>
      </p:sp>
    </p:spTree>
    <p:extLst>
      <p:ext uri="{BB962C8B-B14F-4D97-AF65-F5344CB8AC3E}">
        <p14:creationId xmlns:p14="http://schemas.microsoft.com/office/powerpoint/2010/main" val="92318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we found that FLNC is important in maintaining the structural integrity of Z disks within cardiomyocytes. Loss of efficiency leads to overall dysregulation of the assembly of thin filaments which was visualized in a decrease in expression of thin filament genes impaired contraction in knockout mice and disarrayed sarcomeres. Finally we found that cardiomyopathy leads to activation yet dysregulation of the FK pathway possibly caused by sarcomeric slash cytosolic deficits as well as deficits in calcium regulation. We noted that AFAIK activation plays a significant role in cardiomyopathy in that dysfunctional assembly of FA is caused by an increase in cytosolic calcium which causes autophosphorylation of the FK pathway. In that FK activation is possibly caused by disrupted thin filament formation. Additionally we noted at this regulation in calcium homeostasis which leads to dysfunction and excitation slash contraction of cardiomyocytes. It's possible that sarcomere structure impairments affect calcium sensitivity of thin filaments which helps explain abnormalities in calcium handling gene expression. Future research can focus on the specific mechanisms of FLNC involvement in myocardial sites as well as the specific mechanism of the FAK pathway in cardiomyopathy.</a:t>
            </a:r>
          </a:p>
        </p:txBody>
      </p:sp>
      <p:sp>
        <p:nvSpPr>
          <p:cNvPr id="4" name="Slide Number Placeholder 3"/>
          <p:cNvSpPr>
            <a:spLocks noGrp="1"/>
          </p:cNvSpPr>
          <p:nvPr>
            <p:ph type="sldNum" sz="quarter" idx="5"/>
          </p:nvPr>
        </p:nvSpPr>
        <p:spPr/>
        <p:txBody>
          <a:bodyPr/>
          <a:lstStyle/>
          <a:p>
            <a:fld id="{631C2135-7D88-4788-B1F5-931256F2D69D}" type="slidenum">
              <a:rPr lang="en-US" smtClean="0"/>
              <a:t>10</a:t>
            </a:fld>
            <a:endParaRPr lang="en-US"/>
          </a:p>
        </p:txBody>
      </p:sp>
    </p:spTree>
    <p:extLst>
      <p:ext uri="{BB962C8B-B14F-4D97-AF65-F5344CB8AC3E}">
        <p14:creationId xmlns:p14="http://schemas.microsoft.com/office/powerpoint/2010/main" val="3005150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major lessons I learned throughout the course of this program was how to be more mindful with my communication and how to communicate clearly. Working in research requires us to communicate constantly and its important to convey information accurately. Working with researchers from around the world, it makes us need to slow down and be mindful of how we communicate to others. Tone, infliction, and the use of slang are big factors when it comes to communicating because they can be different within different languages. This means its important to have an open mind because having a conversation involves two people.</a:t>
            </a:r>
          </a:p>
          <a:p>
            <a:endParaRPr lang="en-US" dirty="0"/>
          </a:p>
          <a:p>
            <a:r>
              <a:rPr lang="en-US" dirty="0"/>
              <a:t>As someone who speaks multiple languages, it still blew my mind hearing scientific talk in another language. I think that often times we forget that research comes from all corners of the world and this makes us a little less cognizant about the way we communicate about science. This was something I struggled with during this program. I learned that its okay to ask for clarification and to ask for further explanation. </a:t>
            </a:r>
          </a:p>
          <a:p>
            <a:endParaRPr lang="en-US" dirty="0"/>
          </a:p>
          <a:p>
            <a:r>
              <a:rPr lang="en-US" dirty="0"/>
              <a:t>Overall, I learned so much more than just science. I also learned how to communicate more openly, and effectively and opening my mind to multiple forms of discourse helped me integrate myself as a team member rather than someone on the outside looking in.  </a:t>
            </a:r>
          </a:p>
        </p:txBody>
      </p:sp>
      <p:sp>
        <p:nvSpPr>
          <p:cNvPr id="4" name="Slide Number Placeholder 3"/>
          <p:cNvSpPr>
            <a:spLocks noGrp="1"/>
          </p:cNvSpPr>
          <p:nvPr>
            <p:ph type="sldNum" sz="quarter" idx="5"/>
          </p:nvPr>
        </p:nvSpPr>
        <p:spPr/>
        <p:txBody>
          <a:bodyPr/>
          <a:lstStyle/>
          <a:p>
            <a:fld id="{631C2135-7D88-4788-B1F5-931256F2D69D}" type="slidenum">
              <a:rPr lang="en-US" smtClean="0"/>
              <a:t>11</a:t>
            </a:fld>
            <a:endParaRPr lang="en-US"/>
          </a:p>
        </p:txBody>
      </p:sp>
    </p:spTree>
    <p:extLst>
      <p:ext uri="{BB962C8B-B14F-4D97-AF65-F5344CB8AC3E}">
        <p14:creationId xmlns:p14="http://schemas.microsoft.com/office/powerpoint/2010/main" val="2457813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conclude my presentation, I want to give thanks to the </a:t>
            </a:r>
            <a:r>
              <a:rPr lang="en-US" dirty="0" err="1"/>
              <a:t>iSCORE</a:t>
            </a:r>
            <a:r>
              <a:rPr lang="en-US" dirty="0"/>
              <a:t> program for this wonderful opportunity. Thank you to Dr. Cristina and Liz Evans for their consideration and assistance throughout the program. Thank you to Dr. Chen and Nan for their guidance and for letting me shadow their research. Additional thank to Dr. Lombardi for her collaboration and for letting me shadow part of her research as well. Final thanks to everyone for this unforgettable experience and thank you all for your time!</a:t>
            </a:r>
          </a:p>
        </p:txBody>
      </p:sp>
      <p:sp>
        <p:nvSpPr>
          <p:cNvPr id="4" name="Slide Number Placeholder 3"/>
          <p:cNvSpPr>
            <a:spLocks noGrp="1"/>
          </p:cNvSpPr>
          <p:nvPr>
            <p:ph type="sldNum" sz="quarter" idx="5"/>
          </p:nvPr>
        </p:nvSpPr>
        <p:spPr/>
        <p:txBody>
          <a:bodyPr/>
          <a:lstStyle/>
          <a:p>
            <a:fld id="{631C2135-7D88-4788-B1F5-931256F2D69D}" type="slidenum">
              <a:rPr lang="en-US" smtClean="0"/>
              <a:t>12</a:t>
            </a:fld>
            <a:endParaRPr lang="en-US"/>
          </a:p>
        </p:txBody>
      </p:sp>
    </p:spTree>
    <p:extLst>
      <p:ext uri="{BB962C8B-B14F-4D97-AF65-F5344CB8AC3E}">
        <p14:creationId xmlns:p14="http://schemas.microsoft.com/office/powerpoint/2010/main" val="4220991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all my references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631C2135-7D88-4788-B1F5-931256F2D69D}" type="slidenum">
              <a:rPr lang="en-US" smtClean="0"/>
              <a:t>13</a:t>
            </a:fld>
            <a:endParaRPr lang="en-US"/>
          </a:p>
        </p:txBody>
      </p:sp>
    </p:spTree>
    <p:extLst>
      <p:ext uri="{BB962C8B-B14F-4D97-AF65-F5344CB8AC3E}">
        <p14:creationId xmlns:p14="http://schemas.microsoft.com/office/powerpoint/2010/main" val="4268883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Cardiomyocytes are cardiac muscle cells under involuntary control. Each one contains a nucleus surrounded by a membrane called the sarcolemma which contains special voltage gated calcium channels. The sarcolemma is a plasma membrane that encompasses the nucleus of each cardiomyocytes. Cardiac muscle cells communicate with each other through gap junction and desmosomes that are contained within intercalated discs. Cardiac desmosomes help maintain structural integrity by anchoring cardiac muscle fibers together. Sarcomeres are the functional unit of cardiomyocytes and consist of both thick and thin filaments. Interactions between myosin and actin cause muscle movement. For this presentation, we are going to focus on Filamin C which is an actin binding crosslinking protein that anchor the cytoskeleton to the z-discs. FLNC is important in maintaining the structural integrity of cardiomyocytes. </a:t>
            </a:r>
          </a:p>
        </p:txBody>
      </p:sp>
      <p:sp>
        <p:nvSpPr>
          <p:cNvPr id="4" name="Slide Number Placeholder 3"/>
          <p:cNvSpPr>
            <a:spLocks noGrp="1"/>
          </p:cNvSpPr>
          <p:nvPr>
            <p:ph type="sldNum" sz="quarter" idx="5"/>
          </p:nvPr>
        </p:nvSpPr>
        <p:spPr/>
        <p:txBody>
          <a:bodyPr/>
          <a:lstStyle/>
          <a:p>
            <a:fld id="{631C2135-7D88-4788-B1F5-931256F2D69D}" type="slidenum">
              <a:rPr lang="en-US" smtClean="0"/>
              <a:t>2</a:t>
            </a:fld>
            <a:endParaRPr lang="en-US"/>
          </a:p>
        </p:txBody>
      </p:sp>
    </p:spTree>
    <p:extLst>
      <p:ext uri="{BB962C8B-B14F-4D97-AF65-F5344CB8AC3E}">
        <p14:creationId xmlns:p14="http://schemas.microsoft.com/office/powerpoint/2010/main" val="3117349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Cardiomyopathy is a medical condition that specifically impacts the myocardium of the heart. This condition can cause scar tissue to develop causing the heart to stiffen, expand or thicken. Irregular contraction of the heart due to these changes can lead to heart failure and arrhythmias. Cardiomyopathy can lead to sudden death possible at any age and often times, patients are asymptomatic</a:t>
            </a:r>
          </a:p>
        </p:txBody>
      </p:sp>
      <p:sp>
        <p:nvSpPr>
          <p:cNvPr id="4" name="Slide Number Placeholder 3"/>
          <p:cNvSpPr>
            <a:spLocks noGrp="1"/>
          </p:cNvSpPr>
          <p:nvPr>
            <p:ph type="sldNum" sz="quarter" idx="5"/>
          </p:nvPr>
        </p:nvSpPr>
        <p:spPr/>
        <p:txBody>
          <a:bodyPr/>
          <a:lstStyle/>
          <a:p>
            <a:fld id="{631C2135-7D88-4788-B1F5-931256F2D69D}" type="slidenum">
              <a:rPr lang="en-US" smtClean="0"/>
              <a:t>3</a:t>
            </a:fld>
            <a:endParaRPr lang="en-US"/>
          </a:p>
        </p:txBody>
      </p:sp>
    </p:spTree>
    <p:extLst>
      <p:ext uri="{BB962C8B-B14F-4D97-AF65-F5344CB8AC3E}">
        <p14:creationId xmlns:p14="http://schemas.microsoft.com/office/powerpoint/2010/main" val="2162024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methods to diagnose cardiomyopathy. We can use EKGs to record the heart’s electrical rhythm which is indicative of depolarizations that lead to contraction of the myocardium. We can also use an ECHO to observe things like chamber size, systolic function, ejection fractions and other abnormalities. Additionally, we can use labs for specific cardiac biomarkers such as troponin, creatinine kinase and BNP which are all released in response to damage in the myocardium. </a:t>
            </a:r>
          </a:p>
        </p:txBody>
      </p:sp>
      <p:sp>
        <p:nvSpPr>
          <p:cNvPr id="4" name="Slide Number Placeholder 3"/>
          <p:cNvSpPr>
            <a:spLocks noGrp="1"/>
          </p:cNvSpPr>
          <p:nvPr>
            <p:ph type="sldNum" sz="quarter" idx="5"/>
          </p:nvPr>
        </p:nvSpPr>
        <p:spPr/>
        <p:txBody>
          <a:bodyPr/>
          <a:lstStyle/>
          <a:p>
            <a:fld id="{631C2135-7D88-4788-B1F5-931256F2D69D}" type="slidenum">
              <a:rPr lang="en-US" smtClean="0"/>
              <a:t>4</a:t>
            </a:fld>
            <a:endParaRPr lang="en-US"/>
          </a:p>
        </p:txBody>
      </p:sp>
    </p:spTree>
    <p:extLst>
      <p:ext uri="{BB962C8B-B14F-4D97-AF65-F5344CB8AC3E}">
        <p14:creationId xmlns:p14="http://schemas.microsoft.com/office/powerpoint/2010/main" val="279579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5 categories of cardiomyopathy. Dilated cardiomyopathy is the dilation and impaired contraction of one or both ventricles leading to decreased systolic contraction. Arrhythmogenic right ventricular cardiomyopathy is caused by the myocardium getting replaced by fibro-fatty tissue leading to the increased risk for ventricular tachycardia and sudden death. Both DCM and ARVCM are linked to truncated filamin C. Additionally, we have hypertrophic cardiomyopathy which is an autosomal dominant disease leading to thickening of the left ventricle walls. This leads to abnormal heart contraction caused by sarcomeric gene mutations which can cause </a:t>
            </a:r>
            <a:r>
              <a:rPr lang="en-US" sz="1200" dirty="0">
                <a:latin typeface="Times New Roman" panose="02020603050405020304" pitchFamily="18" charset="0"/>
                <a:cs typeface="Times New Roman" panose="02020603050405020304" pitchFamily="18" charset="0"/>
              </a:rPr>
              <a:t>diastolic dysfunction, mitral regurgitation and myocardial ischemia</a:t>
            </a:r>
            <a:r>
              <a:rPr lang="en-US" dirty="0"/>
              <a:t>. Restrictive cardiomyopathy is when we have impaired ventricular filling due to non dilated ventricles and finally we have unclassified cardiomyopathies. Takotsubo cardiomyopathy is linked to stress caused abnormalities within the heart whereas ischemic cardiomyopathy is linked to myocardial damage caused by coronary artery disease. </a:t>
            </a:r>
          </a:p>
        </p:txBody>
      </p:sp>
      <p:sp>
        <p:nvSpPr>
          <p:cNvPr id="4" name="Slide Number Placeholder 3"/>
          <p:cNvSpPr>
            <a:spLocks noGrp="1"/>
          </p:cNvSpPr>
          <p:nvPr>
            <p:ph type="sldNum" sz="quarter" idx="5"/>
          </p:nvPr>
        </p:nvSpPr>
        <p:spPr/>
        <p:txBody>
          <a:bodyPr/>
          <a:lstStyle/>
          <a:p>
            <a:fld id="{631C2135-7D88-4788-B1F5-931256F2D69D}" type="slidenum">
              <a:rPr lang="en-US" smtClean="0"/>
              <a:t>5</a:t>
            </a:fld>
            <a:endParaRPr lang="en-US"/>
          </a:p>
        </p:txBody>
      </p:sp>
    </p:spTree>
    <p:extLst>
      <p:ext uri="{BB962C8B-B14F-4D97-AF65-F5344CB8AC3E}">
        <p14:creationId xmlns:p14="http://schemas.microsoft.com/office/powerpoint/2010/main" val="3438536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cellular pathway to note for this project is the Focal adhesion kinase pathway. FAK is a cytoplasmic tyrosinase kinase that is localized to focal adhesions (FA). These help connect the cell to the extracellular matrix which allow the cell to integrate external mechanical signals. The FAK pathway is activated when cardiomyocytes undergo mechanical stress at these focal adhesion sites which causes the development of cardiac hypertrophy or stretch in response to increased workload. This pathway is downstream from several different cell signaling pathways which allows for it to influences changes in gene expression related to cell growth and survival. Excessive cardiac mechanical stress can lead to maladaptive hypertrophy and overall impaired cardiac function due to possible overactivation of the FAK pathway. </a:t>
            </a:r>
          </a:p>
        </p:txBody>
      </p:sp>
      <p:sp>
        <p:nvSpPr>
          <p:cNvPr id="4" name="Slide Number Placeholder 3"/>
          <p:cNvSpPr>
            <a:spLocks noGrp="1"/>
          </p:cNvSpPr>
          <p:nvPr>
            <p:ph type="sldNum" sz="quarter" idx="5"/>
          </p:nvPr>
        </p:nvSpPr>
        <p:spPr/>
        <p:txBody>
          <a:bodyPr/>
          <a:lstStyle/>
          <a:p>
            <a:fld id="{631C2135-7D88-4788-B1F5-931256F2D69D}" type="slidenum">
              <a:rPr lang="en-US" smtClean="0"/>
              <a:t>6</a:t>
            </a:fld>
            <a:endParaRPr lang="en-US"/>
          </a:p>
        </p:txBody>
      </p:sp>
    </p:spTree>
    <p:extLst>
      <p:ext uri="{BB962C8B-B14F-4D97-AF65-F5344CB8AC3E}">
        <p14:creationId xmlns:p14="http://schemas.microsoft.com/office/powerpoint/2010/main" val="2715662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project, we used iPSCs which stands for induced pluripotent stem cells. These are stem cells created by genetically reprogramming adult cells into an embryo-like state which allows us to introduce specific genes into these cells. This allows us to differentiate these iPSCs into any kind of cell in the body. So we can take iPSCs from patients with cardiomyopathy and differentiate them into iPSC cardiomyocytes. A major advantage of this is that these cells allow us to develop an in-vitro model that contains the genetic background of the patients with the FLNC mutation. Additionally we used the CRISPR/Cas9 system which allowed us to use guide RNA to target specific sequences within the FLNC exon. We used this to insert and delete genes to create FLNC knockout mice. Polymerase Chain reaction (PCR) was used for gene amplification and quantification of the FLNC gene. Additional methods used were immunofluorescence, </a:t>
            </a:r>
            <a:r>
              <a:rPr lang="en-US" dirty="0" err="1"/>
              <a:t>fastfourier</a:t>
            </a:r>
            <a:r>
              <a:rPr lang="en-US" dirty="0"/>
              <a:t> transformation, spectrophotometry and electrophoresis. </a:t>
            </a:r>
          </a:p>
        </p:txBody>
      </p:sp>
      <p:sp>
        <p:nvSpPr>
          <p:cNvPr id="4" name="Slide Number Placeholder 3"/>
          <p:cNvSpPr>
            <a:spLocks noGrp="1"/>
          </p:cNvSpPr>
          <p:nvPr>
            <p:ph type="sldNum" sz="quarter" idx="5"/>
          </p:nvPr>
        </p:nvSpPr>
        <p:spPr/>
        <p:txBody>
          <a:bodyPr/>
          <a:lstStyle/>
          <a:p>
            <a:fld id="{631C2135-7D88-4788-B1F5-931256F2D69D}" type="slidenum">
              <a:rPr lang="en-US" smtClean="0"/>
              <a:t>7</a:t>
            </a:fld>
            <a:endParaRPr lang="en-US"/>
          </a:p>
        </p:txBody>
      </p:sp>
    </p:spTree>
    <p:extLst>
      <p:ext uri="{BB962C8B-B14F-4D97-AF65-F5344CB8AC3E}">
        <p14:creationId xmlns:p14="http://schemas.microsoft.com/office/powerpoint/2010/main" val="238440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that overall loss of actin-actinin crosslinking hindered filament formation in knockout mice. Immunofluorescence revealed abnormal sarcomere structure indicative of actin cytoskeleton dysregulation. Decreased crosslinking of thin filaments was visualized by disrupted spatial distribution of F-actin and ACTN2, a Z-disc protein. This revealed breaking and disarrangement of protein interactions in the z-discs of knockout mice. </a:t>
            </a:r>
          </a:p>
          <a:p>
            <a:endParaRPr lang="en-US" dirty="0"/>
          </a:p>
          <a:p>
            <a:r>
              <a:rPr lang="en-US" dirty="0"/>
              <a:t>Additionally, we noted knockout mice to have thinner, broken and disarrayed sarcomeres compared to healthy z-lines which are dense, ordered and show defined sarcomere boundaries. </a:t>
            </a:r>
          </a:p>
          <a:p>
            <a:endParaRPr lang="en-US" dirty="0"/>
          </a:p>
          <a:p>
            <a:pPr marL="285750" indent="-285750">
              <a:buFont typeface="Wingdings" panose="05000000000000000000" pitchFamily="2" charset="2"/>
              <a:buChar char="§"/>
            </a:pPr>
            <a:r>
              <a:rPr lang="en-US" sz="1200" dirty="0">
                <a:latin typeface="Times New Roman" panose="02020603050405020304" pitchFamily="18" charset="0"/>
                <a:cs typeface="Times New Roman" panose="02020603050405020304" pitchFamily="18" charset="0"/>
              </a:rPr>
              <a:t>Decreased concentration and irregular spacing of ACTN2</a:t>
            </a:r>
          </a:p>
          <a:p>
            <a:pPr marL="285750" indent="-285750">
              <a:buFont typeface="Wingdings" panose="05000000000000000000" pitchFamily="2" charset="2"/>
              <a:buChar char="§"/>
            </a:pPr>
            <a:r>
              <a:rPr lang="en-US" sz="1200" dirty="0">
                <a:latin typeface="Times New Roman" panose="02020603050405020304" pitchFamily="18" charset="0"/>
                <a:cs typeface="Times New Roman" panose="02020603050405020304" pitchFamily="18" charset="0"/>
              </a:rPr>
              <a:t>Wider sarcomere length</a:t>
            </a:r>
          </a:p>
          <a:p>
            <a:endParaRPr lang="en-US" dirty="0"/>
          </a:p>
        </p:txBody>
      </p:sp>
      <p:sp>
        <p:nvSpPr>
          <p:cNvPr id="4" name="Slide Number Placeholder 3"/>
          <p:cNvSpPr>
            <a:spLocks noGrp="1"/>
          </p:cNvSpPr>
          <p:nvPr>
            <p:ph type="sldNum" sz="quarter" idx="5"/>
          </p:nvPr>
        </p:nvSpPr>
        <p:spPr/>
        <p:txBody>
          <a:bodyPr/>
          <a:lstStyle/>
          <a:p>
            <a:fld id="{631C2135-7D88-4788-B1F5-931256F2D69D}" type="slidenum">
              <a:rPr lang="en-US" smtClean="0"/>
              <a:t>8</a:t>
            </a:fld>
            <a:endParaRPr lang="en-US"/>
          </a:p>
        </p:txBody>
      </p:sp>
    </p:spTree>
    <p:extLst>
      <p:ext uri="{BB962C8B-B14F-4D97-AF65-F5344CB8AC3E}">
        <p14:creationId xmlns:p14="http://schemas.microsoft.com/office/powerpoint/2010/main" val="3685996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found structural impairments caused by activation of FAK signaling in knockout mice. RNA sequencing revealed an overall upregulation of the FAK signaling pathway and a downregulation of genes involved in the crosslinking of contractile fibers and the actin cytoskeleton. This shows dysregulation of the formation of sarcomeres and intercalated discs. We also observed activation of FAK signaling in FLNC knockout mice through the increased expression of PFAK and cytosolic FAK. Additionally, we found indications of structural impairment through decreased intercalated disc proteins and sarcomeric genes. Finally, the dysregulation of transcription of calcium handling genes was caused by a deficiency in FLNC. This was evidently seen by calcium handling abnormalities and so we're reuptake of calcium in the sarcoplasmic reticulum. </a:t>
            </a:r>
          </a:p>
        </p:txBody>
      </p:sp>
      <p:sp>
        <p:nvSpPr>
          <p:cNvPr id="4" name="Slide Number Placeholder 3"/>
          <p:cNvSpPr>
            <a:spLocks noGrp="1"/>
          </p:cNvSpPr>
          <p:nvPr>
            <p:ph type="sldNum" sz="quarter" idx="5"/>
          </p:nvPr>
        </p:nvSpPr>
        <p:spPr/>
        <p:txBody>
          <a:bodyPr/>
          <a:lstStyle/>
          <a:p>
            <a:fld id="{631C2135-7D88-4788-B1F5-931256F2D69D}" type="slidenum">
              <a:rPr lang="en-US" smtClean="0"/>
              <a:t>9</a:t>
            </a:fld>
            <a:endParaRPr lang="en-US"/>
          </a:p>
        </p:txBody>
      </p:sp>
    </p:spTree>
    <p:extLst>
      <p:ext uri="{BB962C8B-B14F-4D97-AF65-F5344CB8AC3E}">
        <p14:creationId xmlns:p14="http://schemas.microsoft.com/office/powerpoint/2010/main" val="128877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CA7453-EFA4-4E4F-9AFE-DD307D1EF868}"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6244C3-E26E-43EC-9156-17324999DD53}" type="slidenum">
              <a:rPr lang="en-US" smtClean="0"/>
              <a:t>‹#›</a:t>
            </a:fld>
            <a:endParaRPr lang="en-US"/>
          </a:p>
        </p:txBody>
      </p:sp>
    </p:spTree>
    <p:extLst>
      <p:ext uri="{BB962C8B-B14F-4D97-AF65-F5344CB8AC3E}">
        <p14:creationId xmlns:p14="http://schemas.microsoft.com/office/powerpoint/2010/main" val="477562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CA7453-EFA4-4E4F-9AFE-DD307D1EF868}"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6244C3-E26E-43EC-9156-17324999DD53}" type="slidenum">
              <a:rPr lang="en-US" smtClean="0"/>
              <a:t>‹#›</a:t>
            </a:fld>
            <a:endParaRPr lang="en-US"/>
          </a:p>
        </p:txBody>
      </p:sp>
    </p:spTree>
    <p:extLst>
      <p:ext uri="{BB962C8B-B14F-4D97-AF65-F5344CB8AC3E}">
        <p14:creationId xmlns:p14="http://schemas.microsoft.com/office/powerpoint/2010/main" val="3451988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CA7453-EFA4-4E4F-9AFE-DD307D1EF868}"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6244C3-E26E-43EC-9156-17324999DD53}" type="slidenum">
              <a:rPr lang="en-US" smtClean="0"/>
              <a:t>‹#›</a:t>
            </a:fld>
            <a:endParaRPr lang="en-US"/>
          </a:p>
        </p:txBody>
      </p:sp>
    </p:spTree>
    <p:extLst>
      <p:ext uri="{BB962C8B-B14F-4D97-AF65-F5344CB8AC3E}">
        <p14:creationId xmlns:p14="http://schemas.microsoft.com/office/powerpoint/2010/main" val="1125412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CA7453-EFA4-4E4F-9AFE-DD307D1EF868}"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6244C3-E26E-43EC-9156-17324999DD53}" type="slidenum">
              <a:rPr lang="en-US" smtClean="0"/>
              <a:t>‹#›</a:t>
            </a:fld>
            <a:endParaRPr lang="en-US"/>
          </a:p>
        </p:txBody>
      </p:sp>
    </p:spTree>
    <p:extLst>
      <p:ext uri="{BB962C8B-B14F-4D97-AF65-F5344CB8AC3E}">
        <p14:creationId xmlns:p14="http://schemas.microsoft.com/office/powerpoint/2010/main" val="329211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CA7453-EFA4-4E4F-9AFE-DD307D1EF868}"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6244C3-E26E-43EC-9156-17324999DD53}" type="slidenum">
              <a:rPr lang="en-US" smtClean="0"/>
              <a:t>‹#›</a:t>
            </a:fld>
            <a:endParaRPr lang="en-US"/>
          </a:p>
        </p:txBody>
      </p:sp>
    </p:spTree>
    <p:extLst>
      <p:ext uri="{BB962C8B-B14F-4D97-AF65-F5344CB8AC3E}">
        <p14:creationId xmlns:p14="http://schemas.microsoft.com/office/powerpoint/2010/main" val="1549343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CA7453-EFA4-4E4F-9AFE-DD307D1EF868}"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6244C3-E26E-43EC-9156-17324999DD53}" type="slidenum">
              <a:rPr lang="en-US" smtClean="0"/>
              <a:t>‹#›</a:t>
            </a:fld>
            <a:endParaRPr lang="en-US"/>
          </a:p>
        </p:txBody>
      </p:sp>
    </p:spTree>
    <p:extLst>
      <p:ext uri="{BB962C8B-B14F-4D97-AF65-F5344CB8AC3E}">
        <p14:creationId xmlns:p14="http://schemas.microsoft.com/office/powerpoint/2010/main" val="1916375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CA7453-EFA4-4E4F-9AFE-DD307D1EF868}" type="datetimeFigureOut">
              <a:rPr lang="en-US" smtClean="0"/>
              <a:t>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6244C3-E26E-43EC-9156-17324999DD53}" type="slidenum">
              <a:rPr lang="en-US" smtClean="0"/>
              <a:t>‹#›</a:t>
            </a:fld>
            <a:endParaRPr lang="en-US"/>
          </a:p>
        </p:txBody>
      </p:sp>
    </p:spTree>
    <p:extLst>
      <p:ext uri="{BB962C8B-B14F-4D97-AF65-F5344CB8AC3E}">
        <p14:creationId xmlns:p14="http://schemas.microsoft.com/office/powerpoint/2010/main" val="1533800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CA7453-EFA4-4E4F-9AFE-DD307D1EF868}" type="datetimeFigureOut">
              <a:rPr lang="en-US" smtClean="0"/>
              <a:t>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6244C3-E26E-43EC-9156-17324999DD53}" type="slidenum">
              <a:rPr lang="en-US" smtClean="0"/>
              <a:t>‹#›</a:t>
            </a:fld>
            <a:endParaRPr lang="en-US"/>
          </a:p>
        </p:txBody>
      </p:sp>
    </p:spTree>
    <p:extLst>
      <p:ext uri="{BB962C8B-B14F-4D97-AF65-F5344CB8AC3E}">
        <p14:creationId xmlns:p14="http://schemas.microsoft.com/office/powerpoint/2010/main" val="177336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A7453-EFA4-4E4F-9AFE-DD307D1EF868}" type="datetimeFigureOut">
              <a:rPr lang="en-US" smtClean="0"/>
              <a:t>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6244C3-E26E-43EC-9156-17324999DD53}" type="slidenum">
              <a:rPr lang="en-US" smtClean="0"/>
              <a:t>‹#›</a:t>
            </a:fld>
            <a:endParaRPr lang="en-US"/>
          </a:p>
        </p:txBody>
      </p:sp>
    </p:spTree>
    <p:extLst>
      <p:ext uri="{BB962C8B-B14F-4D97-AF65-F5344CB8AC3E}">
        <p14:creationId xmlns:p14="http://schemas.microsoft.com/office/powerpoint/2010/main" val="4187612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CA7453-EFA4-4E4F-9AFE-DD307D1EF868}"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6244C3-E26E-43EC-9156-17324999DD53}" type="slidenum">
              <a:rPr lang="en-US" smtClean="0"/>
              <a:t>‹#›</a:t>
            </a:fld>
            <a:endParaRPr lang="en-US"/>
          </a:p>
        </p:txBody>
      </p:sp>
    </p:spTree>
    <p:extLst>
      <p:ext uri="{BB962C8B-B14F-4D97-AF65-F5344CB8AC3E}">
        <p14:creationId xmlns:p14="http://schemas.microsoft.com/office/powerpoint/2010/main" val="1527194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CA7453-EFA4-4E4F-9AFE-DD307D1EF868}"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6244C3-E26E-43EC-9156-17324999DD53}" type="slidenum">
              <a:rPr lang="en-US" smtClean="0"/>
              <a:t>‹#›</a:t>
            </a:fld>
            <a:endParaRPr lang="en-US"/>
          </a:p>
        </p:txBody>
      </p:sp>
    </p:spTree>
    <p:extLst>
      <p:ext uri="{BB962C8B-B14F-4D97-AF65-F5344CB8AC3E}">
        <p14:creationId xmlns:p14="http://schemas.microsoft.com/office/powerpoint/2010/main" val="3760646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12CA7453-EFA4-4E4F-9AFE-DD307D1EF868}" type="datetimeFigureOut">
              <a:rPr lang="en-US" smtClean="0"/>
              <a:t>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EA6244C3-E26E-43EC-9156-17324999DD53}" type="slidenum">
              <a:rPr lang="en-US" smtClean="0"/>
              <a:t>‹#›</a:t>
            </a:fld>
            <a:endParaRPr lang="en-US"/>
          </a:p>
        </p:txBody>
      </p:sp>
    </p:spTree>
    <p:extLst>
      <p:ext uri="{BB962C8B-B14F-4D97-AF65-F5344CB8AC3E}">
        <p14:creationId xmlns:p14="http://schemas.microsoft.com/office/powerpoint/2010/main" val="291955126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fi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7000" b="-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0B51FA-8C90-DF60-4198-892CD1A088D6}"/>
              </a:ext>
            </a:extLst>
          </p:cNvPr>
          <p:cNvSpPr>
            <a:spLocks noGrp="1" noRot="1" noMove="1" noResize="1" noEditPoints="1" noAdjustHandles="1" noChangeArrowheads="1" noChangeShapeType="1"/>
          </p:cNvSpPr>
          <p:nvPr/>
        </p:nvSpPr>
        <p:spPr>
          <a:xfrm>
            <a:off x="559493" y="696787"/>
            <a:ext cx="6603308" cy="5500813"/>
          </a:xfrm>
          <a:prstGeom prst="rect">
            <a:avLst/>
          </a:prstGeom>
          <a:solidFill>
            <a:srgbClr val="4D1F31">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en-US" sz="3200" dirty="0">
                <a:latin typeface="Times New Roman" panose="02020603050405020304" pitchFamily="18" charset="0"/>
                <a:cs typeface="Times New Roman" panose="02020603050405020304" pitchFamily="18" charset="0"/>
              </a:rPr>
              <a:t>Experimental investigation of Filamin C deficiency on sarcomere stability and focal adhesion kinase in induced pluripotent stem cell-derived cardiomyocytes</a:t>
            </a:r>
          </a:p>
        </p:txBody>
      </p:sp>
      <p:sp>
        <p:nvSpPr>
          <p:cNvPr id="8" name="Rectangle 7">
            <a:extLst>
              <a:ext uri="{FF2B5EF4-FFF2-40B4-BE49-F238E27FC236}">
                <a16:creationId xmlns:a16="http://schemas.microsoft.com/office/drawing/2014/main" id="{7217E15B-B0EF-3BC0-55B4-73448C470775}"/>
              </a:ext>
            </a:extLst>
          </p:cNvPr>
          <p:cNvSpPr>
            <a:spLocks noGrp="1" noRot="1" noMove="1" noResize="1" noEditPoints="1" noAdjustHandles="1" noChangeArrowheads="1" noChangeShapeType="1"/>
          </p:cNvSpPr>
          <p:nvPr/>
        </p:nvSpPr>
        <p:spPr>
          <a:xfrm>
            <a:off x="7403539" y="696787"/>
            <a:ext cx="2934261" cy="2554413"/>
          </a:xfrm>
          <a:prstGeom prst="rect">
            <a:avLst/>
          </a:prstGeom>
          <a:solidFill>
            <a:srgbClr val="4D1F31">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PIC</a:t>
            </a:r>
          </a:p>
        </p:txBody>
      </p:sp>
      <p:sp>
        <p:nvSpPr>
          <p:cNvPr id="12" name="Rectangle 11">
            <a:extLst>
              <a:ext uri="{FF2B5EF4-FFF2-40B4-BE49-F238E27FC236}">
                <a16:creationId xmlns:a16="http://schemas.microsoft.com/office/drawing/2014/main" id="{EA2F0E9D-5B4D-9AAE-9809-EDBD19873ECA}"/>
              </a:ext>
            </a:extLst>
          </p:cNvPr>
          <p:cNvSpPr>
            <a:spLocks noGrp="1" noRot="1" noMove="1" noResize="1" noEditPoints="1" noAdjustHandles="1" noChangeArrowheads="1" noChangeShapeType="1"/>
          </p:cNvSpPr>
          <p:nvPr/>
        </p:nvSpPr>
        <p:spPr>
          <a:xfrm>
            <a:off x="7451576" y="4542352"/>
            <a:ext cx="1767049" cy="683311"/>
          </a:xfrm>
          <a:prstGeom prst="rect">
            <a:avLst/>
          </a:prstGeom>
          <a:solidFill>
            <a:srgbClr val="4D1F31">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Parveen Udawala</a:t>
            </a:r>
          </a:p>
        </p:txBody>
      </p:sp>
      <p:sp>
        <p:nvSpPr>
          <p:cNvPr id="13" name="Rectangle 12">
            <a:extLst>
              <a:ext uri="{FF2B5EF4-FFF2-40B4-BE49-F238E27FC236}">
                <a16:creationId xmlns:a16="http://schemas.microsoft.com/office/drawing/2014/main" id="{2FC00F96-CF94-3143-A6EA-366BBC509237}"/>
              </a:ext>
            </a:extLst>
          </p:cNvPr>
          <p:cNvSpPr>
            <a:spLocks noGrp="1" noRot="1" noMove="1" noResize="1" noEditPoints="1" noAdjustHandles="1" noChangeArrowheads="1" noChangeShapeType="1"/>
          </p:cNvSpPr>
          <p:nvPr/>
        </p:nvSpPr>
        <p:spPr>
          <a:xfrm>
            <a:off x="10337800" y="1632337"/>
            <a:ext cx="1767049" cy="683311"/>
          </a:xfrm>
          <a:prstGeom prst="rect">
            <a:avLst/>
          </a:prstGeom>
          <a:solidFill>
            <a:srgbClr val="4D1F31">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Dr. Suet Nee Chen</a:t>
            </a:r>
          </a:p>
        </p:txBody>
      </p:sp>
      <p:sp>
        <p:nvSpPr>
          <p:cNvPr id="16" name="Rectangle 15">
            <a:extLst>
              <a:ext uri="{FF2B5EF4-FFF2-40B4-BE49-F238E27FC236}">
                <a16:creationId xmlns:a16="http://schemas.microsoft.com/office/drawing/2014/main" id="{86474750-1A23-6BA8-DB22-2190D58DF9D9}"/>
              </a:ext>
            </a:extLst>
          </p:cNvPr>
          <p:cNvSpPr>
            <a:spLocks noGrp="1" noRot="1" noMove="1" noResize="1" noEditPoints="1" noAdjustHandles="1" noChangeArrowheads="1" noChangeShapeType="1"/>
          </p:cNvSpPr>
          <p:nvPr/>
        </p:nvSpPr>
        <p:spPr>
          <a:xfrm>
            <a:off x="9218627" y="3606800"/>
            <a:ext cx="2934261" cy="2554413"/>
          </a:xfrm>
          <a:prstGeom prst="rect">
            <a:avLst/>
          </a:prstGeom>
          <a:solidFill>
            <a:srgbClr val="4D1F31">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PIC</a:t>
            </a:r>
          </a:p>
        </p:txBody>
      </p:sp>
      <p:pic>
        <p:nvPicPr>
          <p:cNvPr id="15" name="Picture 14" descr="A person smiling at camera&#10;&#10;Description automatically generated">
            <a:extLst>
              <a:ext uri="{FF2B5EF4-FFF2-40B4-BE49-F238E27FC236}">
                <a16:creationId xmlns:a16="http://schemas.microsoft.com/office/drawing/2014/main" id="{ED18B7B5-3AF3-5E00-D4C0-ED311136AC3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9474560" y="3773548"/>
            <a:ext cx="2422393" cy="2220915"/>
          </a:xfrm>
          <a:prstGeom prst="rect">
            <a:avLst/>
          </a:prstGeom>
          <a:effectLst>
            <a:softEdge rad="31750"/>
          </a:effectLst>
        </p:spPr>
      </p:pic>
      <p:sp>
        <p:nvSpPr>
          <p:cNvPr id="17" name="Rectangle 16">
            <a:extLst>
              <a:ext uri="{FF2B5EF4-FFF2-40B4-BE49-F238E27FC236}">
                <a16:creationId xmlns:a16="http://schemas.microsoft.com/office/drawing/2014/main" id="{92348444-0E72-92AB-78C0-EE64C9A10DA0}"/>
              </a:ext>
            </a:extLst>
          </p:cNvPr>
          <p:cNvSpPr>
            <a:spLocks noGrp="1" noRot="1" noMove="1" noResize="1" noEditPoints="1" noAdjustHandles="1" noChangeArrowheads="1" noChangeShapeType="1"/>
          </p:cNvSpPr>
          <p:nvPr/>
        </p:nvSpPr>
        <p:spPr>
          <a:xfrm>
            <a:off x="4853753" y="5750666"/>
            <a:ext cx="2224641" cy="410547"/>
          </a:xfrm>
          <a:prstGeom prst="rect">
            <a:avLst/>
          </a:prstGeom>
          <a:solidFill>
            <a:srgbClr val="351815">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Times New Roman" panose="02020603050405020304" pitchFamily="18" charset="0"/>
                <a:cs typeface="Times New Roman" panose="02020603050405020304" pitchFamily="18" charset="0"/>
              </a:rPr>
              <a:t>(Gao et al., 2024)</a:t>
            </a:r>
          </a:p>
        </p:txBody>
      </p:sp>
      <p:pic>
        <p:nvPicPr>
          <p:cNvPr id="19" name="Picture 18" descr="A person in a lab coat&#10;&#10;Description automatically generated">
            <a:extLst>
              <a:ext uri="{FF2B5EF4-FFF2-40B4-BE49-F238E27FC236}">
                <a16:creationId xmlns:a16="http://schemas.microsoft.com/office/drawing/2014/main" id="{293F8DD1-A3CE-6F2A-9E31-CADADED6447E}"/>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12341" b="16136"/>
          <a:stretch/>
        </p:blipFill>
        <p:spPr>
          <a:xfrm>
            <a:off x="7715229" y="872139"/>
            <a:ext cx="2310881" cy="2203705"/>
          </a:xfrm>
          <a:prstGeom prst="rect">
            <a:avLst/>
          </a:prstGeom>
          <a:effectLst>
            <a:softEdge rad="31750"/>
          </a:effectLst>
        </p:spPr>
      </p:pic>
    </p:spTree>
    <p:extLst>
      <p:ext uri="{BB962C8B-B14F-4D97-AF65-F5344CB8AC3E}">
        <p14:creationId xmlns:p14="http://schemas.microsoft.com/office/powerpoint/2010/main" val="3817042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a:stretch>
        </a:blipFill>
        <a:effectLst/>
      </p:bgPr>
    </p:bg>
    <p:spTree>
      <p:nvGrpSpPr>
        <p:cNvPr id="1" name="">
          <a:extLst>
            <a:ext uri="{FF2B5EF4-FFF2-40B4-BE49-F238E27FC236}">
              <a16:creationId xmlns:a16="http://schemas.microsoft.com/office/drawing/2014/main" id="{C628F95F-8E66-39F8-CD13-BBB28CF5F1F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974D831-C683-B579-F640-EA24970B1C49}"/>
              </a:ext>
            </a:extLst>
          </p:cNvPr>
          <p:cNvSpPr>
            <a:spLocks noGrp="1" noRot="1" noMove="1" noResize="1" noEditPoints="1" noAdjustHandles="1" noChangeArrowheads="1" noChangeShapeType="1"/>
          </p:cNvSpPr>
          <p:nvPr/>
        </p:nvSpPr>
        <p:spPr>
          <a:xfrm>
            <a:off x="7776" y="3747796"/>
            <a:ext cx="4058817" cy="2923938"/>
          </a:xfrm>
          <a:prstGeom prst="rect">
            <a:avLst/>
          </a:prstGeom>
          <a:solidFill>
            <a:srgbClr val="0C0237">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Dysregulation in calcium homeostasis</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Dysfunction in excitation – contraction of cardiomyocytes </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Sarcomere structure impairments affect calcium sensitivity of thin filaments</a:t>
            </a:r>
          </a:p>
        </p:txBody>
      </p:sp>
      <p:sp>
        <p:nvSpPr>
          <p:cNvPr id="2" name="Rectangle 1">
            <a:extLst>
              <a:ext uri="{FF2B5EF4-FFF2-40B4-BE49-F238E27FC236}">
                <a16:creationId xmlns:a16="http://schemas.microsoft.com/office/drawing/2014/main" id="{5D87F3B3-31E6-9D63-2E31-90DF1A3FC2E8}"/>
              </a:ext>
            </a:extLst>
          </p:cNvPr>
          <p:cNvSpPr>
            <a:spLocks/>
          </p:cNvSpPr>
          <p:nvPr/>
        </p:nvSpPr>
        <p:spPr>
          <a:xfrm>
            <a:off x="3640664" y="0"/>
            <a:ext cx="4910667" cy="794636"/>
          </a:xfrm>
          <a:prstGeom prst="rect">
            <a:avLst/>
          </a:prstGeom>
          <a:solidFill>
            <a:srgbClr val="0C0237">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IMPLICATIONS</a:t>
            </a:r>
          </a:p>
        </p:txBody>
      </p:sp>
      <p:sp>
        <p:nvSpPr>
          <p:cNvPr id="3" name="Rectangle 2">
            <a:extLst>
              <a:ext uri="{FF2B5EF4-FFF2-40B4-BE49-F238E27FC236}">
                <a16:creationId xmlns:a16="http://schemas.microsoft.com/office/drawing/2014/main" id="{DED2B49F-D00A-6E85-9FCD-6908695A105D}"/>
              </a:ext>
            </a:extLst>
          </p:cNvPr>
          <p:cNvSpPr>
            <a:spLocks noGrp="1" noRot="1" noMove="1" noResize="1" noEditPoints="1" noAdjustHandles="1" noChangeArrowheads="1" noChangeShapeType="1"/>
          </p:cNvSpPr>
          <p:nvPr/>
        </p:nvSpPr>
        <p:spPr>
          <a:xfrm>
            <a:off x="4066590" y="1020146"/>
            <a:ext cx="4058817" cy="5651588"/>
          </a:xfrm>
          <a:prstGeom prst="rect">
            <a:avLst/>
          </a:prstGeom>
          <a:solidFill>
            <a:srgbClr val="0C0237">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FLNC is important in maintaining the structural integrity of z-discs within cardiomyocytes</a:t>
            </a:r>
          </a:p>
          <a:p>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FLNC deficiency </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dysregulation of the assembly of thin filaments </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Impaired contraction in </a:t>
            </a:r>
            <a:r>
              <a:rPr lang="en-US" dirty="0" err="1">
                <a:latin typeface="Times New Roman" panose="02020603050405020304" pitchFamily="18" charset="0"/>
                <a:cs typeface="Times New Roman" panose="02020603050405020304" pitchFamily="18" charset="0"/>
              </a:rPr>
              <a:t>hiPSC</a:t>
            </a:r>
            <a:r>
              <a:rPr lang="en-US" dirty="0">
                <a:latin typeface="Times New Roman" panose="02020603050405020304" pitchFamily="18" charset="0"/>
                <a:cs typeface="Times New Roman" panose="02020603050405020304" pitchFamily="18" charset="0"/>
              </a:rPr>
              <a:t> – CM FLNC KO</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Disarray of sarcomeres</a:t>
            </a:r>
          </a:p>
          <a:p>
            <a:pPr marL="742950" lvl="1" indent="-285750">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Activation yet dysregulation of FAK pathway </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sarcomeric/cytosolic deficits</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defects in calcium regulation </a:t>
            </a:r>
          </a:p>
          <a:p>
            <a:pPr marL="742950" lvl="1" indent="-285750">
              <a:buFont typeface="Wingdings" panose="05000000000000000000" pitchFamily="2" charset="2"/>
              <a:buChar char="§"/>
            </a:pPr>
            <a:endParaRPr lang="en-US" sz="16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DA81D5A-CE4D-59F7-3564-DB9DF2F608DA}"/>
              </a:ext>
            </a:extLst>
          </p:cNvPr>
          <p:cNvSpPr>
            <a:spLocks noGrp="1" noRot="1" noMove="1" noResize="1" noEditPoints="1" noAdjustHandles="1" noChangeArrowheads="1" noChangeShapeType="1"/>
          </p:cNvSpPr>
          <p:nvPr/>
        </p:nvSpPr>
        <p:spPr>
          <a:xfrm>
            <a:off x="8125403" y="1440023"/>
            <a:ext cx="4058817" cy="2923938"/>
          </a:xfrm>
          <a:prstGeom prst="rect">
            <a:avLst/>
          </a:prstGeom>
          <a:solidFill>
            <a:srgbClr val="0C0237">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FAK activation is significant in cardiomyopathy</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Increase in cytosolic calcium causing phosphorylation of Fak </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caused by disrupted thin filament formation </a:t>
            </a:r>
          </a:p>
        </p:txBody>
      </p:sp>
      <p:sp>
        <p:nvSpPr>
          <p:cNvPr id="6" name="Rectangle 5">
            <a:extLst>
              <a:ext uri="{FF2B5EF4-FFF2-40B4-BE49-F238E27FC236}">
                <a16:creationId xmlns:a16="http://schemas.microsoft.com/office/drawing/2014/main" id="{C599A2D6-CCCA-3CC8-440C-CF7431D70C2B}"/>
              </a:ext>
            </a:extLst>
          </p:cNvPr>
          <p:cNvSpPr/>
          <p:nvPr/>
        </p:nvSpPr>
        <p:spPr>
          <a:xfrm>
            <a:off x="8125404" y="5064017"/>
            <a:ext cx="4058817" cy="1547673"/>
          </a:xfrm>
          <a:prstGeom prst="rect">
            <a:avLst/>
          </a:prstGeom>
          <a:solidFill>
            <a:srgbClr val="0C0237">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t"/>
          <a:lstStyle/>
          <a:p>
            <a:pPr marL="285750"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Future research</a:t>
            </a:r>
          </a:p>
          <a:p>
            <a:pPr marL="742950" lvl="1"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Specific mechanisms of FLNC involvement in myocardiocytes</a:t>
            </a:r>
          </a:p>
          <a:p>
            <a:pPr marL="742950" lvl="1"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Specific mechanism of FAK pathway in CM</a:t>
            </a:r>
          </a:p>
        </p:txBody>
      </p:sp>
      <p:sp>
        <p:nvSpPr>
          <p:cNvPr id="7" name="Rectangle 6">
            <a:extLst>
              <a:ext uri="{FF2B5EF4-FFF2-40B4-BE49-F238E27FC236}">
                <a16:creationId xmlns:a16="http://schemas.microsoft.com/office/drawing/2014/main" id="{B18177F5-D759-29A3-8BB7-7B8FEA578AD7}"/>
              </a:ext>
            </a:extLst>
          </p:cNvPr>
          <p:cNvSpPr>
            <a:spLocks noGrp="1" noRot="1" noMove="1" noResize="1" noEditPoints="1" noAdjustHandles="1" noChangeArrowheads="1" noChangeShapeType="1"/>
          </p:cNvSpPr>
          <p:nvPr/>
        </p:nvSpPr>
        <p:spPr>
          <a:xfrm>
            <a:off x="4539338" y="705227"/>
            <a:ext cx="3113317" cy="404328"/>
          </a:xfrm>
          <a:prstGeom prst="rect">
            <a:avLst/>
          </a:prstGeom>
          <a:solidFill>
            <a:srgbClr val="0C0237">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1400" dirty="0">
                <a:latin typeface="Times New Roman" panose="02020603050405020304" pitchFamily="18" charset="0"/>
                <a:cs typeface="Times New Roman" panose="02020603050405020304" pitchFamily="18" charset="0"/>
              </a:rPr>
              <a:t>(Gao et al., 2024)</a:t>
            </a:r>
          </a:p>
        </p:txBody>
      </p:sp>
      <p:pic>
        <p:nvPicPr>
          <p:cNvPr id="9" name="Picture 8">
            <a:extLst>
              <a:ext uri="{FF2B5EF4-FFF2-40B4-BE49-F238E27FC236}">
                <a16:creationId xmlns:a16="http://schemas.microsoft.com/office/drawing/2014/main" id="{B3F3B4A7-8A2B-437F-D471-98B579D14933}"/>
              </a:ext>
            </a:extLst>
          </p:cNvPr>
          <p:cNvPicPr>
            <a:picLocks noGrp="1" noRot="1" noChangeAspect="1" noMove="1" noResize="1" noEditPoints="1" noAdjustHandles="1" noChangeArrowheads="1" noChangeShapeType="1" noCrop="1"/>
          </p:cNvPicPr>
          <p:nvPr/>
        </p:nvPicPr>
        <p:blipFill>
          <a:blip r:embed="rId4"/>
          <a:srcRect r="5052"/>
          <a:stretch/>
        </p:blipFill>
        <p:spPr>
          <a:xfrm>
            <a:off x="59664" y="869281"/>
            <a:ext cx="3955038" cy="2618054"/>
          </a:xfrm>
          <a:prstGeom prst="rect">
            <a:avLst/>
          </a:prstGeom>
        </p:spPr>
      </p:pic>
      <p:cxnSp>
        <p:nvCxnSpPr>
          <p:cNvPr id="24" name="Straight Arrow Connector 23">
            <a:extLst>
              <a:ext uri="{FF2B5EF4-FFF2-40B4-BE49-F238E27FC236}">
                <a16:creationId xmlns:a16="http://schemas.microsoft.com/office/drawing/2014/main" id="{D9DA0008-716A-C344-95D5-6782E96D0944}"/>
              </a:ext>
            </a:extLst>
          </p:cNvPr>
          <p:cNvCxnSpPr/>
          <p:nvPr/>
        </p:nvCxnSpPr>
        <p:spPr>
          <a:xfrm flipH="1">
            <a:off x="3545633" y="4264090"/>
            <a:ext cx="1063689" cy="261257"/>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307654A2-D959-AC03-56D0-6FE695756FA8}"/>
              </a:ext>
            </a:extLst>
          </p:cNvPr>
          <p:cNvCxnSpPr/>
          <p:nvPr/>
        </p:nvCxnSpPr>
        <p:spPr>
          <a:xfrm flipV="1">
            <a:off x="7539135" y="3747796"/>
            <a:ext cx="1012196" cy="119742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5310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9000" b="-9000"/>
          </a:stretch>
        </a:blipFill>
        <a:effectLst/>
      </p:bgPr>
    </p:bg>
    <p:spTree>
      <p:nvGrpSpPr>
        <p:cNvPr id="1" name="">
          <a:extLst>
            <a:ext uri="{FF2B5EF4-FFF2-40B4-BE49-F238E27FC236}">
              <a16:creationId xmlns:a16="http://schemas.microsoft.com/office/drawing/2014/main" id="{2A12EE54-3ACA-EB15-ABDF-7F8A55F17ED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CA7F28A-84C2-D5E5-355A-79CACFFE227A}"/>
              </a:ext>
            </a:extLst>
          </p:cNvPr>
          <p:cNvSpPr>
            <a:spLocks noGrp="1" noRot="1" noMove="1" noResize="1" noEditPoints="1" noAdjustHandles="1" noChangeArrowheads="1" noChangeShapeType="1"/>
          </p:cNvSpPr>
          <p:nvPr/>
        </p:nvSpPr>
        <p:spPr>
          <a:xfrm>
            <a:off x="489123" y="140394"/>
            <a:ext cx="11213754" cy="757381"/>
          </a:xfrm>
          <a:prstGeom prst="rect">
            <a:avLst/>
          </a:prstGeom>
          <a:solidFill>
            <a:srgbClr val="145D85">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CULTURAL EXCHANGE AND INTERPERSONAL COMMUNICATION</a:t>
            </a:r>
          </a:p>
        </p:txBody>
      </p:sp>
      <p:sp>
        <p:nvSpPr>
          <p:cNvPr id="3" name="Rectangle 2">
            <a:extLst>
              <a:ext uri="{FF2B5EF4-FFF2-40B4-BE49-F238E27FC236}">
                <a16:creationId xmlns:a16="http://schemas.microsoft.com/office/drawing/2014/main" id="{1E36B301-B602-345F-182E-98BA571BCFDD}"/>
              </a:ext>
            </a:extLst>
          </p:cNvPr>
          <p:cNvSpPr/>
          <p:nvPr/>
        </p:nvSpPr>
        <p:spPr>
          <a:xfrm>
            <a:off x="489123" y="899811"/>
            <a:ext cx="11213754" cy="5668940"/>
          </a:xfrm>
          <a:prstGeom prst="rect">
            <a:avLst/>
          </a:prstGeom>
          <a:solidFill>
            <a:srgbClr val="145D85">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t"/>
          <a:lstStyle/>
          <a:p>
            <a:pPr marL="342900" indent="-3429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Clear, honest, open communication</a:t>
            </a:r>
          </a:p>
          <a:p>
            <a:pPr marL="342900" indent="-342900">
              <a:buFont typeface="Wingdings" panose="05000000000000000000" pitchFamily="2" charset="2"/>
              <a:buChar char="§"/>
            </a:pPr>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Science in multiple languages </a:t>
            </a:r>
          </a:p>
          <a:p>
            <a:pPr marL="342900" indent="-342900">
              <a:buFont typeface="Wingdings" panose="05000000000000000000" pitchFamily="2" charset="2"/>
              <a:buChar char="§"/>
            </a:pPr>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Its okay to ask for clarification </a:t>
            </a:r>
          </a:p>
          <a:p>
            <a:pPr marL="342900" indent="-342900">
              <a:buFont typeface="Wingdings" panose="05000000000000000000" pitchFamily="2" charset="2"/>
              <a:buChar char="§"/>
            </a:pPr>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endParaRPr lang="en-US" sz="2000" dirty="0">
              <a:latin typeface="Times New Roman" panose="02020603050405020304" pitchFamily="18" charset="0"/>
              <a:cs typeface="Times New Roman" panose="02020603050405020304" pitchFamily="18" charset="0"/>
            </a:endParaRPr>
          </a:p>
        </p:txBody>
      </p:sp>
      <p:pic>
        <p:nvPicPr>
          <p:cNvPr id="5" name="Picture 4" descr="A group of people sitting at a table&#10;&#10;Description automatically generated">
            <a:extLst>
              <a:ext uri="{FF2B5EF4-FFF2-40B4-BE49-F238E27FC236}">
                <a16:creationId xmlns:a16="http://schemas.microsoft.com/office/drawing/2014/main" id="{A7DB49C8-6550-558B-3DE3-50A053EB51D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7477125" y="1219681"/>
            <a:ext cx="3771900" cy="5029200"/>
          </a:xfrm>
          <a:prstGeom prst="rect">
            <a:avLst/>
          </a:prstGeom>
        </p:spPr>
      </p:pic>
      <p:pic>
        <p:nvPicPr>
          <p:cNvPr id="7" name="Picture 6" descr="A table with many objects on it&#10;&#10;Description automatically generated">
            <a:extLst>
              <a:ext uri="{FF2B5EF4-FFF2-40B4-BE49-F238E27FC236}">
                <a16:creationId xmlns:a16="http://schemas.microsoft.com/office/drawing/2014/main" id="{B35FD735-34D1-42AB-70C6-D1646A93511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8882" b="32778"/>
          <a:stretch/>
        </p:blipFill>
        <p:spPr>
          <a:xfrm>
            <a:off x="3921213" y="3660421"/>
            <a:ext cx="3354704" cy="2609528"/>
          </a:xfrm>
          <a:prstGeom prst="rect">
            <a:avLst/>
          </a:prstGeom>
        </p:spPr>
      </p:pic>
      <p:pic>
        <p:nvPicPr>
          <p:cNvPr id="9" name="Picture 8" descr="A transparent container with green and white objects&#10;&#10;Description automatically generated with medium confidence">
            <a:extLst>
              <a:ext uri="{FF2B5EF4-FFF2-40B4-BE49-F238E27FC236}">
                <a16:creationId xmlns:a16="http://schemas.microsoft.com/office/drawing/2014/main" id="{574ED378-0954-C503-8ACF-FBEC22099CF4}"/>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l="-1815" t="13547" r="1815" b="20452"/>
          <a:stretch/>
        </p:blipFill>
        <p:spPr>
          <a:xfrm>
            <a:off x="589728" y="3543598"/>
            <a:ext cx="3230880" cy="2843174"/>
          </a:xfrm>
          <a:prstGeom prst="rect">
            <a:avLst/>
          </a:prstGeom>
        </p:spPr>
      </p:pic>
    </p:spTree>
    <p:extLst>
      <p:ext uri="{BB962C8B-B14F-4D97-AF65-F5344CB8AC3E}">
        <p14:creationId xmlns:p14="http://schemas.microsoft.com/office/powerpoint/2010/main" val="4163041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7000" b="-7000"/>
          </a:stretch>
        </a:blipFill>
        <a:effectLst/>
      </p:bgPr>
    </p:bg>
    <p:spTree>
      <p:nvGrpSpPr>
        <p:cNvPr id="1" name="">
          <a:extLst>
            <a:ext uri="{FF2B5EF4-FFF2-40B4-BE49-F238E27FC236}">
              <a16:creationId xmlns:a16="http://schemas.microsoft.com/office/drawing/2014/main" id="{9C09F68D-844E-3C98-B972-64039EF6B5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52E224B-8A2D-0C40-0289-0DB083CF2B09}"/>
              </a:ext>
            </a:extLst>
          </p:cNvPr>
          <p:cNvSpPr>
            <a:spLocks noGrp="1" noRot="1" noMove="1" noResize="1" noEditPoints="1" noAdjustHandles="1" noChangeArrowheads="1" noChangeShapeType="1"/>
          </p:cNvSpPr>
          <p:nvPr/>
        </p:nvSpPr>
        <p:spPr>
          <a:xfrm>
            <a:off x="2214033" y="1297516"/>
            <a:ext cx="7763933" cy="4262967"/>
          </a:xfrm>
          <a:prstGeom prst="rect">
            <a:avLst/>
          </a:prstGeom>
          <a:solidFill>
            <a:srgbClr val="4D1F31">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I want to give special thanks to the ISCORE program for this wonderful opportunity. Thank you to Dr. Cristina Cenciarelli and Elizabeth Evans for their consideration and assistance throughout the program</a:t>
            </a:r>
          </a:p>
          <a:p>
            <a:pPr algn="ct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Thanks to Dr. Suet Nee Chen and Lingaonan He for letting me shadow their research and for hands on experience in the lab. </a:t>
            </a:r>
          </a:p>
          <a:p>
            <a:pPr algn="ct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And additional thanks to Dr. Raffaella Lombardi for her collaboration and for allowing me shadow her research as well</a:t>
            </a:r>
          </a:p>
          <a:p>
            <a:pPr algn="ct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Final thanks to everyone for this unforgettable experience and thank you all for your time!</a:t>
            </a:r>
            <a:endParaRPr lang="en-US" dirty="0"/>
          </a:p>
        </p:txBody>
      </p:sp>
    </p:spTree>
    <p:extLst>
      <p:ext uri="{BB962C8B-B14F-4D97-AF65-F5344CB8AC3E}">
        <p14:creationId xmlns:p14="http://schemas.microsoft.com/office/powerpoint/2010/main" val="2596871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9000" b="-9000"/>
          </a:stretch>
        </a:blipFill>
        <a:effectLst/>
      </p:bgPr>
    </p:bg>
    <p:spTree>
      <p:nvGrpSpPr>
        <p:cNvPr id="1" name="">
          <a:extLst>
            <a:ext uri="{FF2B5EF4-FFF2-40B4-BE49-F238E27FC236}">
              <a16:creationId xmlns:a16="http://schemas.microsoft.com/office/drawing/2014/main" id="{6785DFB9-1B89-E8B5-6F05-EB61C7F935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0760603-739C-D6EE-0F53-039B36DA5A0B}"/>
              </a:ext>
            </a:extLst>
          </p:cNvPr>
          <p:cNvSpPr>
            <a:spLocks noGrp="1" noRot="1" noMove="1" noResize="1" noEditPoints="1" noAdjustHandles="1" noChangeArrowheads="1" noChangeShapeType="1"/>
          </p:cNvSpPr>
          <p:nvPr/>
        </p:nvSpPr>
        <p:spPr>
          <a:xfrm>
            <a:off x="4329239" y="113953"/>
            <a:ext cx="3533522" cy="660488"/>
          </a:xfrm>
          <a:prstGeom prst="rect">
            <a:avLst/>
          </a:prstGeom>
          <a:solidFill>
            <a:srgbClr val="19262F">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REFERENCES</a:t>
            </a:r>
          </a:p>
        </p:txBody>
      </p:sp>
      <p:sp>
        <p:nvSpPr>
          <p:cNvPr id="3" name="Rectangle 2">
            <a:extLst>
              <a:ext uri="{FF2B5EF4-FFF2-40B4-BE49-F238E27FC236}">
                <a16:creationId xmlns:a16="http://schemas.microsoft.com/office/drawing/2014/main" id="{EECCE48A-1D3F-AB90-DAA2-FDFAD2D3A332}"/>
              </a:ext>
            </a:extLst>
          </p:cNvPr>
          <p:cNvSpPr>
            <a:spLocks noGrp="1" noRot="1" noMove="1" noResize="1" noEditPoints="1" noAdjustHandles="1" noChangeArrowheads="1" noChangeShapeType="1"/>
          </p:cNvSpPr>
          <p:nvPr/>
        </p:nvSpPr>
        <p:spPr>
          <a:xfrm>
            <a:off x="331154" y="774441"/>
            <a:ext cx="11529692" cy="5840963"/>
          </a:xfrm>
          <a:prstGeom prst="rect">
            <a:avLst/>
          </a:prstGeom>
          <a:solidFill>
            <a:srgbClr val="19262F">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t" anchorCtr="0"/>
          <a:lstStyle/>
          <a:p>
            <a:pPr marL="285750" indent="-285750">
              <a:buFont typeface="Wingdings" panose="05000000000000000000" pitchFamily="2" charset="2"/>
              <a:buChar char="§"/>
            </a:pPr>
            <a:r>
              <a:rPr lang="en-US" sz="1500" dirty="0">
                <a:latin typeface="Times New Roman" panose="02020603050405020304" pitchFamily="18" charset="0"/>
                <a:cs typeface="Times New Roman" panose="02020603050405020304" pitchFamily="18" charset="0"/>
              </a:rPr>
              <a:t>Bader, F., </a:t>
            </a:r>
            <a:r>
              <a:rPr lang="en-US" sz="1500" dirty="0" err="1">
                <a:latin typeface="Times New Roman" panose="02020603050405020304" pitchFamily="18" charset="0"/>
                <a:cs typeface="Times New Roman" panose="02020603050405020304" pitchFamily="18" charset="0"/>
              </a:rPr>
              <a:t>Bendahmane</a:t>
            </a:r>
            <a:r>
              <a:rPr lang="en-US" sz="1500" dirty="0">
                <a:latin typeface="Times New Roman" panose="02020603050405020304" pitchFamily="18" charset="0"/>
                <a:cs typeface="Times New Roman" panose="02020603050405020304" pitchFamily="18" charset="0"/>
              </a:rPr>
              <a:t>, M., Saad, M., &amp; </a:t>
            </a:r>
            <a:r>
              <a:rPr lang="en-US" sz="1500" dirty="0" err="1">
                <a:latin typeface="Times New Roman" panose="02020603050405020304" pitchFamily="18" charset="0"/>
                <a:cs typeface="Times New Roman" panose="02020603050405020304" pitchFamily="18" charset="0"/>
              </a:rPr>
              <a:t>Talhouk</a:t>
            </a:r>
            <a:r>
              <a:rPr lang="en-US" sz="1500" dirty="0">
                <a:latin typeface="Times New Roman" panose="02020603050405020304" pitchFamily="18" charset="0"/>
                <a:cs typeface="Times New Roman" panose="02020603050405020304" pitchFamily="18" charset="0"/>
              </a:rPr>
              <a:t>, R. (2022). Microscopic </a:t>
            </a:r>
            <a:r>
              <a:rPr lang="en-US" sz="1500" dirty="0" err="1">
                <a:latin typeface="Times New Roman" panose="02020603050405020304" pitchFamily="18" charset="0"/>
                <a:cs typeface="Times New Roman" panose="02020603050405020304" pitchFamily="18" charset="0"/>
              </a:rPr>
              <a:t>tridomain</a:t>
            </a:r>
            <a:r>
              <a:rPr lang="en-US" sz="1500" dirty="0">
                <a:latin typeface="Times New Roman" panose="02020603050405020304" pitchFamily="18" charset="0"/>
                <a:cs typeface="Times New Roman" panose="02020603050405020304" pitchFamily="18" charset="0"/>
              </a:rPr>
              <a:t> model of electrical activity in the heart with dynamical gap junctions. part 1–modeling and well-</a:t>
            </a:r>
            <a:r>
              <a:rPr lang="en-US" sz="1500" dirty="0" err="1">
                <a:latin typeface="Times New Roman" panose="02020603050405020304" pitchFamily="18" charset="0"/>
                <a:cs typeface="Times New Roman" panose="02020603050405020304" pitchFamily="18" charset="0"/>
              </a:rPr>
              <a:t>posedness</a:t>
            </a:r>
            <a:r>
              <a:rPr lang="en-US" sz="1500" dirty="0">
                <a:latin typeface="Times New Roman" panose="02020603050405020304" pitchFamily="18" charset="0"/>
                <a:cs typeface="Times New Roman" panose="02020603050405020304" pitchFamily="18" charset="0"/>
              </a:rPr>
              <a:t>. Acta </a:t>
            </a:r>
            <a:r>
              <a:rPr lang="en-US" sz="1500" dirty="0" err="1">
                <a:latin typeface="Times New Roman" panose="02020603050405020304" pitchFamily="18" charset="0"/>
                <a:cs typeface="Times New Roman" panose="02020603050405020304" pitchFamily="18" charset="0"/>
              </a:rPr>
              <a:t>Applicandae</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Mathematicae</a:t>
            </a:r>
            <a:r>
              <a:rPr lang="en-US" sz="1500" dirty="0">
                <a:latin typeface="Times New Roman" panose="02020603050405020304" pitchFamily="18" charset="0"/>
                <a:cs typeface="Times New Roman" panose="02020603050405020304" pitchFamily="18" charset="0"/>
              </a:rPr>
              <a:t>, 179(1), 11.</a:t>
            </a:r>
          </a:p>
          <a:p>
            <a:pPr marL="285750" indent="-285750">
              <a:buFont typeface="Wingdings" panose="05000000000000000000" pitchFamily="2" charset="2"/>
              <a:buChar char="§"/>
            </a:pPr>
            <a:endParaRPr lang="en-US" sz="15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500" dirty="0" err="1">
                <a:latin typeface="Times New Roman" panose="02020603050405020304" pitchFamily="18" charset="0"/>
                <a:cs typeface="Times New Roman" panose="02020603050405020304" pitchFamily="18" charset="0"/>
              </a:rPr>
              <a:t>Pantaziz</a:t>
            </a:r>
            <a:r>
              <a:rPr lang="en-US" sz="1500" dirty="0">
                <a:latin typeface="Times New Roman" panose="02020603050405020304" pitchFamily="18" charset="0"/>
                <a:cs typeface="Times New Roman" panose="02020603050405020304" pitchFamily="18" charset="0"/>
              </a:rPr>
              <a:t>, A. (2024, June 20). Hypertrophic cardiomyopathy. Guy’s and St Thomas’ Specialist Care. https://guysandstthomasspecialistcare.co.uk/conditions/hypertrophic-cardiomyopathy/ </a:t>
            </a:r>
          </a:p>
          <a:p>
            <a:pPr marL="285750" indent="-285750">
              <a:buFont typeface="Wingdings" panose="05000000000000000000" pitchFamily="2" charset="2"/>
              <a:buChar char="§"/>
            </a:pPr>
            <a:endParaRPr lang="en-US" sz="15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500" dirty="0">
                <a:latin typeface="Times New Roman" panose="02020603050405020304" pitchFamily="18" charset="0"/>
                <a:cs typeface="Times New Roman" panose="02020603050405020304" pitchFamily="18" charset="0"/>
              </a:rPr>
              <a:t>McNally, E. M., &amp; </a:t>
            </a:r>
            <a:r>
              <a:rPr lang="en-US" sz="1500" dirty="0" err="1">
                <a:latin typeface="Times New Roman" panose="02020603050405020304" pitchFamily="18" charset="0"/>
                <a:cs typeface="Times New Roman" panose="02020603050405020304" pitchFamily="18" charset="0"/>
              </a:rPr>
              <a:t>Mestroni</a:t>
            </a:r>
            <a:r>
              <a:rPr lang="en-US" sz="1500" dirty="0">
                <a:latin typeface="Times New Roman" panose="02020603050405020304" pitchFamily="18" charset="0"/>
                <a:cs typeface="Times New Roman" panose="02020603050405020304" pitchFamily="18" charset="0"/>
              </a:rPr>
              <a:t>, L. (2017). Dilated cardiomyopathy: genetic determinants and mechanisms. Circulation research, 121(7), 731-748.</a:t>
            </a:r>
          </a:p>
          <a:p>
            <a:pPr marL="285750" indent="-285750">
              <a:buFont typeface="Wingdings" panose="05000000000000000000" pitchFamily="2" charset="2"/>
              <a:buChar char="§"/>
            </a:pPr>
            <a:endParaRPr lang="en-US" sz="15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500" dirty="0" err="1">
                <a:latin typeface="Times New Roman" panose="02020603050405020304" pitchFamily="18" charset="0"/>
                <a:cs typeface="Times New Roman" panose="02020603050405020304" pitchFamily="18" charset="0"/>
              </a:rPr>
              <a:t>LeWine</a:t>
            </a:r>
            <a:r>
              <a:rPr lang="en-US" sz="1500" dirty="0">
                <a:latin typeface="Times New Roman" panose="02020603050405020304" pitchFamily="18" charset="0"/>
                <a:cs typeface="Times New Roman" panose="02020603050405020304" pitchFamily="18" charset="0"/>
              </a:rPr>
              <a:t>, H. E. (2023, January 20). Cardiomyopathy. Harvard Health. https://www.health.harvard.edu/a_to_z/cardiomyopathy-a-to-z </a:t>
            </a:r>
          </a:p>
          <a:p>
            <a:pPr marL="285750" indent="-285750">
              <a:buFont typeface="Wingdings" panose="05000000000000000000" pitchFamily="2" charset="2"/>
              <a:buChar char="§"/>
            </a:pPr>
            <a:endParaRPr lang="en-US" sz="15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500" dirty="0" err="1">
                <a:latin typeface="Times New Roman" panose="02020603050405020304" pitchFamily="18" charset="0"/>
                <a:cs typeface="Times New Roman" panose="02020603050405020304" pitchFamily="18" charset="0"/>
              </a:rPr>
              <a:t>Carreño</a:t>
            </a:r>
            <a:r>
              <a:rPr lang="en-US" sz="1500" dirty="0">
                <a:latin typeface="Times New Roman" panose="02020603050405020304" pitchFamily="18" charset="0"/>
                <a:cs typeface="Times New Roman" panose="02020603050405020304" pitchFamily="18" charset="0"/>
              </a:rPr>
              <a:t>, J. E., </a:t>
            </a:r>
            <a:r>
              <a:rPr lang="en-US" sz="1500" dirty="0" err="1">
                <a:latin typeface="Times New Roman" panose="02020603050405020304" pitchFamily="18" charset="0"/>
                <a:cs typeface="Times New Roman" panose="02020603050405020304" pitchFamily="18" charset="0"/>
              </a:rPr>
              <a:t>Apablaza</a:t>
            </a:r>
            <a:r>
              <a:rPr lang="en-US" sz="1500" dirty="0">
                <a:latin typeface="Times New Roman" panose="02020603050405020304" pitchFamily="18" charset="0"/>
                <a:cs typeface="Times New Roman" panose="02020603050405020304" pitchFamily="18" charset="0"/>
              </a:rPr>
              <a:t>, F., </a:t>
            </a:r>
            <a:r>
              <a:rPr lang="en-US" sz="1500" dirty="0" err="1">
                <a:latin typeface="Times New Roman" panose="02020603050405020304" pitchFamily="18" charset="0"/>
                <a:cs typeface="Times New Roman" panose="02020603050405020304" pitchFamily="18" charset="0"/>
              </a:rPr>
              <a:t>Ocaranza</a:t>
            </a:r>
            <a:r>
              <a:rPr lang="en-US" sz="1500" dirty="0">
                <a:latin typeface="Times New Roman" panose="02020603050405020304" pitchFamily="18" charset="0"/>
                <a:cs typeface="Times New Roman" panose="02020603050405020304" pitchFamily="18" charset="0"/>
              </a:rPr>
              <a:t>, M. P., &amp; Jalil, J. E. (2006). Cardiac hypertrophy: molecular and cellular events. </a:t>
            </a:r>
            <a:r>
              <a:rPr lang="en-US" sz="1500" dirty="0" err="1">
                <a:latin typeface="Times New Roman" panose="02020603050405020304" pitchFamily="18" charset="0"/>
                <a:cs typeface="Times New Roman" panose="02020603050405020304" pitchFamily="18" charset="0"/>
              </a:rPr>
              <a:t>Revista</a:t>
            </a:r>
            <a:r>
              <a:rPr lang="en-US" sz="1500" dirty="0">
                <a:latin typeface="Times New Roman" panose="02020603050405020304" pitchFamily="18" charset="0"/>
                <a:cs typeface="Times New Roman" panose="02020603050405020304" pitchFamily="18" charset="0"/>
              </a:rPr>
              <a:t> Española de </a:t>
            </a:r>
            <a:r>
              <a:rPr lang="en-US" sz="1500" dirty="0" err="1">
                <a:latin typeface="Times New Roman" panose="02020603050405020304" pitchFamily="18" charset="0"/>
                <a:cs typeface="Times New Roman" panose="02020603050405020304" pitchFamily="18" charset="0"/>
              </a:rPr>
              <a:t>Cardiología</a:t>
            </a:r>
            <a:r>
              <a:rPr lang="en-US" sz="1500" dirty="0">
                <a:latin typeface="Times New Roman" panose="02020603050405020304" pitchFamily="18" charset="0"/>
                <a:cs typeface="Times New Roman" panose="02020603050405020304" pitchFamily="18" charset="0"/>
              </a:rPr>
              <a:t> (English Edition), 59(5), 473-486.</a:t>
            </a:r>
          </a:p>
          <a:p>
            <a:pPr marL="285750" indent="-285750">
              <a:buFont typeface="Wingdings" panose="05000000000000000000" pitchFamily="2" charset="2"/>
              <a:buChar char="§"/>
            </a:pPr>
            <a:endParaRPr lang="en-US" sz="15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500" dirty="0">
                <a:latin typeface="Times New Roman" panose="02020603050405020304" pitchFamily="18" charset="0"/>
                <a:cs typeface="Times New Roman" panose="02020603050405020304" pitchFamily="18" charset="0"/>
              </a:rPr>
              <a:t>Fan, G. P., Wang, W., Zhao, H., Cai, L., Zhang, P. D., Yang, Z. H., ... &amp; Wang, X. (2015). Pharmacological inhibition of focal adhesion kinase attenuates cardiac fibrosis in mice cardiac fibroblast and post-myocardial-infarction models. Cellular Physiology and Biochemistry, 37(2), 515-526.</a:t>
            </a:r>
          </a:p>
          <a:p>
            <a:pPr marL="285750" indent="-285750">
              <a:buFont typeface="Wingdings" panose="05000000000000000000" pitchFamily="2" charset="2"/>
              <a:buChar char="§"/>
            </a:pPr>
            <a:endParaRPr lang="en-US" sz="15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500" dirty="0">
                <a:latin typeface="Times New Roman" panose="02020603050405020304" pitchFamily="18" charset="0"/>
                <a:cs typeface="Times New Roman" panose="02020603050405020304" pitchFamily="18" charset="0"/>
              </a:rPr>
              <a:t>Li, J., Hua, Y., Miyagawa, S., Zhang, J., Li, L., Liu, L., &amp; Sawa, Y. (2020). </a:t>
            </a:r>
            <a:r>
              <a:rPr lang="en-US" sz="1500" dirty="0" err="1">
                <a:latin typeface="Times New Roman" panose="02020603050405020304" pitchFamily="18" charset="0"/>
                <a:cs typeface="Times New Roman" panose="02020603050405020304" pitchFamily="18" charset="0"/>
              </a:rPr>
              <a:t>hiPSC</a:t>
            </a:r>
            <a:r>
              <a:rPr lang="en-US" sz="1500" dirty="0">
                <a:latin typeface="Times New Roman" panose="02020603050405020304" pitchFamily="18" charset="0"/>
                <a:cs typeface="Times New Roman" panose="02020603050405020304" pitchFamily="18" charset="0"/>
              </a:rPr>
              <a:t>-derived cardiac tissue for disease modeling and drug discovery. International journal of molecular sciences, 21(23), 8893.</a:t>
            </a:r>
          </a:p>
          <a:p>
            <a:pPr marL="285750" indent="-285750">
              <a:buFont typeface="Wingdings" panose="05000000000000000000" pitchFamily="2" charset="2"/>
              <a:buChar char="§"/>
            </a:pPr>
            <a:endParaRPr lang="en-US" sz="15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500" b="1" dirty="0">
                <a:latin typeface="Times New Roman" panose="02020603050405020304" pitchFamily="18" charset="0"/>
                <a:cs typeface="Times New Roman" panose="02020603050405020304" pitchFamily="18" charset="0"/>
              </a:rPr>
              <a:t>Gao, S., He, L., Lam, C. K., Taylor, M. R., </a:t>
            </a:r>
            <a:r>
              <a:rPr lang="en-US" sz="1500" b="1" dirty="0" err="1">
                <a:latin typeface="Times New Roman" panose="02020603050405020304" pitchFamily="18" charset="0"/>
                <a:cs typeface="Times New Roman" panose="02020603050405020304" pitchFamily="18" charset="0"/>
              </a:rPr>
              <a:t>Mestroni</a:t>
            </a:r>
            <a:r>
              <a:rPr lang="en-US" sz="1500" b="1" dirty="0">
                <a:latin typeface="Times New Roman" panose="02020603050405020304" pitchFamily="18" charset="0"/>
                <a:cs typeface="Times New Roman" panose="02020603050405020304" pitchFamily="18" charset="0"/>
              </a:rPr>
              <a:t>, L., Lombardi, R., &amp; Chen, S. N. (2024). Filamin C Deficiency Impairs Sarcomere Stability and Activates Focal Adhesion Kinase through PDGFRA Signaling in Induced Pluripotent Stem Cell-Derived Cardiomyocytes. Cells, 13(3), 278.</a:t>
            </a:r>
          </a:p>
        </p:txBody>
      </p:sp>
    </p:spTree>
    <p:extLst>
      <p:ext uri="{BB962C8B-B14F-4D97-AF65-F5344CB8AC3E}">
        <p14:creationId xmlns:p14="http://schemas.microsoft.com/office/powerpoint/2010/main" val="138415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1444D2-F00A-203D-3CF4-8DB172DE2EAC}"/>
              </a:ext>
            </a:extLst>
          </p:cNvPr>
          <p:cNvSpPr>
            <a:spLocks noGrp="1" noRot="1" noMove="1" noResize="1" noEditPoints="1" noAdjustHandles="1" noChangeArrowheads="1" noChangeShapeType="1"/>
          </p:cNvSpPr>
          <p:nvPr/>
        </p:nvSpPr>
        <p:spPr>
          <a:xfrm>
            <a:off x="2738967" y="126690"/>
            <a:ext cx="6714066" cy="1016002"/>
          </a:xfrm>
          <a:prstGeom prst="rect">
            <a:avLst/>
          </a:prstGeom>
          <a:solidFill>
            <a:srgbClr val="602213">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PHYSIOLOGY OF THE MYOCARDIUM</a:t>
            </a:r>
          </a:p>
        </p:txBody>
      </p:sp>
      <p:sp>
        <p:nvSpPr>
          <p:cNvPr id="5" name="Rectangle 4">
            <a:extLst>
              <a:ext uri="{FF2B5EF4-FFF2-40B4-BE49-F238E27FC236}">
                <a16:creationId xmlns:a16="http://schemas.microsoft.com/office/drawing/2014/main" id="{6D888576-7CA0-9A6F-04D7-185186A5E4B6}"/>
              </a:ext>
            </a:extLst>
          </p:cNvPr>
          <p:cNvSpPr>
            <a:spLocks noGrp="1" noRot="1" noMove="1" noResize="1" noEditPoints="1" noAdjustHandles="1" noChangeArrowheads="1" noChangeShapeType="1"/>
          </p:cNvSpPr>
          <p:nvPr/>
        </p:nvSpPr>
        <p:spPr>
          <a:xfrm>
            <a:off x="366239" y="1142692"/>
            <a:ext cx="11459521" cy="2438773"/>
          </a:xfrm>
          <a:prstGeom prst="rect">
            <a:avLst/>
          </a:prstGeom>
          <a:solidFill>
            <a:srgbClr val="602213">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Times New Roman" panose="02020603050405020304" pitchFamily="18" charset="0"/>
              <a:cs typeface="Times New Roman" panose="02020603050405020304" pitchFamily="18" charset="0"/>
            </a:endParaRPr>
          </a:p>
        </p:txBody>
      </p:sp>
      <p:pic>
        <p:nvPicPr>
          <p:cNvPr id="4" name="Picture 3" descr="A close-up of a dinosaur&#10;&#10;Description automatically generated">
            <a:extLst>
              <a:ext uri="{FF2B5EF4-FFF2-40B4-BE49-F238E27FC236}">
                <a16:creationId xmlns:a16="http://schemas.microsoft.com/office/drawing/2014/main" id="{21F791B4-DC07-398D-292B-EF345AA34CA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95999" y="3127166"/>
            <a:ext cx="5729761" cy="2041989"/>
          </a:xfrm>
          <a:prstGeom prst="rect">
            <a:avLst/>
          </a:prstGeom>
        </p:spPr>
      </p:pic>
      <p:sp>
        <p:nvSpPr>
          <p:cNvPr id="6" name="Rectangle 5">
            <a:extLst>
              <a:ext uri="{FF2B5EF4-FFF2-40B4-BE49-F238E27FC236}">
                <a16:creationId xmlns:a16="http://schemas.microsoft.com/office/drawing/2014/main" id="{7F371C09-DA2E-EA73-413B-2A2ED6EABBC1}"/>
              </a:ext>
            </a:extLst>
          </p:cNvPr>
          <p:cNvSpPr>
            <a:spLocks noGrp="1" noRot="1" noMove="1" noResize="1" noEditPoints="1" noAdjustHandles="1" noChangeArrowheads="1" noChangeShapeType="1"/>
          </p:cNvSpPr>
          <p:nvPr/>
        </p:nvSpPr>
        <p:spPr>
          <a:xfrm>
            <a:off x="366239" y="3581463"/>
            <a:ext cx="5662831" cy="3148148"/>
          </a:xfrm>
          <a:prstGeom prst="rect">
            <a:avLst/>
          </a:prstGeom>
          <a:solidFill>
            <a:srgbClr val="602213">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4BEAD4B-C677-853E-4706-5FD6ED71A467}"/>
              </a:ext>
            </a:extLst>
          </p:cNvPr>
          <p:cNvSpPr txBox="1">
            <a:spLocks noGrp="1" noRot="1" noMove="1" noResize="1" noEditPoints="1" noAdjustHandles="1" noChangeArrowheads="1" noChangeShapeType="1"/>
          </p:cNvSpPr>
          <p:nvPr/>
        </p:nvSpPr>
        <p:spPr>
          <a:xfrm>
            <a:off x="541540" y="1346415"/>
            <a:ext cx="10747512" cy="2031325"/>
          </a:xfrm>
          <a:prstGeom prst="rect">
            <a:avLst/>
          </a:prstGeom>
          <a:noFill/>
        </p:spPr>
        <p:txBody>
          <a:bodyPr wrap="square" rtlCol="0">
            <a:spAutoFit/>
          </a:bodyPr>
          <a:lstStyle/>
          <a:p>
            <a:pPr marL="285750" indent="-285750">
              <a:buFont typeface="Wingdings" panose="05000000000000000000" pitchFamily="2" charset="2"/>
              <a:buChar char="§"/>
            </a:pPr>
            <a:r>
              <a:rPr lang="en-US" sz="1800" b="1" dirty="0">
                <a:latin typeface="Times New Roman" panose="02020603050405020304" pitchFamily="18" charset="0"/>
                <a:cs typeface="Times New Roman" panose="02020603050405020304" pitchFamily="18" charset="0"/>
              </a:rPr>
              <a:t>Cardiomyocytes (cardiac muscle cells) </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involuntary </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Sarcolemma</a:t>
            </a:r>
          </a:p>
          <a:p>
            <a:pPr marL="1200150" lvl="2"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Plasma membrane – contains voltage gated CA channels</a:t>
            </a: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Intercalated discs – responsible for synchronous control</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Connect fibers </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Contain gap junctions &amp; Desmosomes</a:t>
            </a:r>
          </a:p>
        </p:txBody>
      </p:sp>
      <p:sp>
        <p:nvSpPr>
          <p:cNvPr id="8" name="Rectangle 7">
            <a:extLst>
              <a:ext uri="{FF2B5EF4-FFF2-40B4-BE49-F238E27FC236}">
                <a16:creationId xmlns:a16="http://schemas.microsoft.com/office/drawing/2014/main" id="{B290FFE7-053D-F9A9-D59B-2A69CFDE495A}"/>
              </a:ext>
            </a:extLst>
          </p:cNvPr>
          <p:cNvSpPr>
            <a:spLocks noGrp="1" noRot="1" noMove="1" noResize="1" noEditPoints="1" noAdjustHandles="1" noChangeArrowheads="1" noChangeShapeType="1"/>
          </p:cNvSpPr>
          <p:nvPr/>
        </p:nvSpPr>
        <p:spPr>
          <a:xfrm>
            <a:off x="6162932" y="5251147"/>
            <a:ext cx="5662831" cy="1478464"/>
          </a:xfrm>
          <a:prstGeom prst="rect">
            <a:avLst/>
          </a:prstGeom>
          <a:solidFill>
            <a:srgbClr val="602213">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D50695B-90F1-0887-A1D8-D9FCBFB785AF}"/>
              </a:ext>
            </a:extLst>
          </p:cNvPr>
          <p:cNvSpPr txBox="1">
            <a:spLocks noGrp="1" noRot="1" noMove="1" noResize="1" noEditPoints="1" noAdjustHandles="1" noChangeArrowheads="1" noChangeShapeType="1"/>
          </p:cNvSpPr>
          <p:nvPr/>
        </p:nvSpPr>
        <p:spPr>
          <a:xfrm>
            <a:off x="576648" y="4058099"/>
            <a:ext cx="5115339" cy="2031325"/>
          </a:xfrm>
          <a:prstGeom prst="rect">
            <a:avLst/>
          </a:prstGeom>
          <a:noFill/>
        </p:spPr>
        <p:txBody>
          <a:bodyPr wrap="square" rtlCol="0">
            <a:spAutoFit/>
          </a:bodyPr>
          <a:lstStyle/>
          <a:p>
            <a:pPr marL="285750" indent="-285750">
              <a:buFont typeface="Wingdings" panose="05000000000000000000" pitchFamily="2" charset="2"/>
              <a:buChar char="§"/>
            </a:pPr>
            <a:r>
              <a:rPr lang="en-US" b="1" dirty="0">
                <a:latin typeface="Times New Roman" panose="02020603050405020304" pitchFamily="18" charset="0"/>
                <a:cs typeface="Times New Roman" panose="02020603050405020304" pitchFamily="18" charset="0"/>
              </a:rPr>
              <a:t>Cardiac desmosomes</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Anchor cardiac muscle fibers together</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Important in maintaining structural integrity</a:t>
            </a:r>
          </a:p>
          <a:p>
            <a:pPr marL="285750" indent="-285750">
              <a:buFont typeface="Wingdings" panose="05000000000000000000" pitchFamily="2" charset="2"/>
              <a:buChar char="§"/>
            </a:pPr>
            <a:r>
              <a:rPr lang="en-US" b="1" dirty="0">
                <a:latin typeface="Times New Roman" panose="02020603050405020304" pitchFamily="18" charset="0"/>
                <a:cs typeface="Times New Roman" panose="02020603050405020304" pitchFamily="18" charset="0"/>
              </a:rPr>
              <a:t>Sarcomere</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Functional unit of cardiomyocyte</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Consists of thick (myosin) and thin (actin) filaments</a:t>
            </a:r>
          </a:p>
        </p:txBody>
      </p:sp>
      <p:sp>
        <p:nvSpPr>
          <p:cNvPr id="10" name="TextBox 9">
            <a:extLst>
              <a:ext uri="{FF2B5EF4-FFF2-40B4-BE49-F238E27FC236}">
                <a16:creationId xmlns:a16="http://schemas.microsoft.com/office/drawing/2014/main" id="{553EEAC0-8F76-2522-045E-311F19AE0C6B}"/>
              </a:ext>
            </a:extLst>
          </p:cNvPr>
          <p:cNvSpPr txBox="1">
            <a:spLocks noGrp="1" noRot="1" noMove="1" noResize="1" noEditPoints="1" noAdjustHandles="1" noChangeArrowheads="1" noChangeShapeType="1"/>
          </p:cNvSpPr>
          <p:nvPr/>
        </p:nvSpPr>
        <p:spPr>
          <a:xfrm>
            <a:off x="6325973" y="5365053"/>
            <a:ext cx="5336747" cy="1169551"/>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latin typeface="Times New Roman" panose="02020603050405020304" pitchFamily="18" charset="0"/>
                <a:cs typeface="Times New Roman" panose="02020603050405020304" pitchFamily="18" charset="0"/>
              </a:rPr>
              <a:t>Filamin C (FLNC)</a:t>
            </a:r>
          </a:p>
          <a:p>
            <a:pPr marL="742950" lvl="1" indent="-285750">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Anchors the cytoskeleton to the z-discs </a:t>
            </a:r>
          </a:p>
          <a:p>
            <a:pPr marL="742950" lvl="1" indent="-285750">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Important for: </a:t>
            </a:r>
          </a:p>
          <a:p>
            <a:pPr marL="1200150" lvl="2" indent="-285750">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Proper contractility</a:t>
            </a:r>
          </a:p>
          <a:p>
            <a:pPr marL="1200150" lvl="2" indent="-285750">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Structural integrity </a:t>
            </a:r>
          </a:p>
        </p:txBody>
      </p:sp>
      <p:sp>
        <p:nvSpPr>
          <p:cNvPr id="11" name="Rectangle 10">
            <a:extLst>
              <a:ext uri="{FF2B5EF4-FFF2-40B4-BE49-F238E27FC236}">
                <a16:creationId xmlns:a16="http://schemas.microsoft.com/office/drawing/2014/main" id="{64FDF9C9-F7F4-A5F7-CCF4-ED4FD0915290}"/>
              </a:ext>
            </a:extLst>
          </p:cNvPr>
          <p:cNvSpPr>
            <a:spLocks noGrp="1" noRot="1" noMove="1" noResize="1" noEditPoints="1" noAdjustHandles="1" noChangeArrowheads="1" noChangeShapeType="1"/>
          </p:cNvSpPr>
          <p:nvPr/>
        </p:nvSpPr>
        <p:spPr>
          <a:xfrm>
            <a:off x="6095999" y="4839424"/>
            <a:ext cx="2768083" cy="468676"/>
          </a:xfrm>
          <a:prstGeom prst="rect">
            <a:avLst/>
          </a:prstGeom>
          <a:solidFill>
            <a:srgbClr val="602213"/>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Times New Roman" panose="02020603050405020304" pitchFamily="18" charset="0"/>
                <a:cs typeface="Times New Roman" panose="02020603050405020304" pitchFamily="18" charset="0"/>
              </a:rPr>
              <a:t>(Bader et al., 2022)</a:t>
            </a:r>
          </a:p>
        </p:txBody>
      </p:sp>
    </p:spTree>
    <p:extLst>
      <p:ext uri="{BB962C8B-B14F-4D97-AF65-F5344CB8AC3E}">
        <p14:creationId xmlns:p14="http://schemas.microsoft.com/office/powerpoint/2010/main" val="1231819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1000"/>
            <a:lum/>
          </a:blip>
          <a:srcRect/>
          <a:stretch>
            <a:fillRect/>
          </a:stretch>
        </a:blipFill>
        <a:effectLst/>
      </p:bgPr>
    </p:bg>
    <p:spTree>
      <p:nvGrpSpPr>
        <p:cNvPr id="1" name="">
          <a:extLst>
            <a:ext uri="{FF2B5EF4-FFF2-40B4-BE49-F238E27FC236}">
              <a16:creationId xmlns:a16="http://schemas.microsoft.com/office/drawing/2014/main" id="{7B8C34FA-FF19-D42F-67BF-5D27FDC4E9C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EC0BF64-1022-25DF-F51A-56609E293C5E}"/>
              </a:ext>
            </a:extLst>
          </p:cNvPr>
          <p:cNvSpPr>
            <a:spLocks noGrp="1" noRot="1" noMove="1" noResize="1" noEditPoints="1" noAdjustHandles="1" noChangeArrowheads="1" noChangeShapeType="1"/>
          </p:cNvSpPr>
          <p:nvPr/>
        </p:nvSpPr>
        <p:spPr>
          <a:xfrm>
            <a:off x="481265" y="881148"/>
            <a:ext cx="9348535" cy="3597719"/>
          </a:xfrm>
          <a:prstGeom prst="rect">
            <a:avLst/>
          </a:prstGeom>
          <a:solidFill>
            <a:srgbClr val="0C0237">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0E17378-4C2C-1632-9E62-4E363748C7B0}"/>
              </a:ext>
            </a:extLst>
          </p:cNvPr>
          <p:cNvSpPr>
            <a:spLocks noGrp="1" noRot="1" noMove="1" noResize="1" noEditPoints="1" noAdjustHandles="1" noChangeArrowheads="1" noChangeShapeType="1"/>
          </p:cNvSpPr>
          <p:nvPr/>
        </p:nvSpPr>
        <p:spPr>
          <a:xfrm>
            <a:off x="3640666" y="153015"/>
            <a:ext cx="4910667" cy="728133"/>
          </a:xfrm>
          <a:prstGeom prst="rect">
            <a:avLst/>
          </a:prstGeom>
          <a:solidFill>
            <a:srgbClr val="0C0237">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CARDIOMYOPATHY (CM)</a:t>
            </a:r>
          </a:p>
        </p:txBody>
      </p:sp>
      <p:pic>
        <p:nvPicPr>
          <p:cNvPr id="4" name="Picture 3">
            <a:extLst>
              <a:ext uri="{FF2B5EF4-FFF2-40B4-BE49-F238E27FC236}">
                <a16:creationId xmlns:a16="http://schemas.microsoft.com/office/drawing/2014/main" id="{2891CCA6-0384-F435-B830-C0F995C8357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301415" y="3705999"/>
            <a:ext cx="5367867" cy="3019425"/>
          </a:xfrm>
          <a:prstGeom prst="rect">
            <a:avLst/>
          </a:prstGeom>
        </p:spPr>
      </p:pic>
      <p:sp>
        <p:nvSpPr>
          <p:cNvPr id="8" name="TextBox 7">
            <a:extLst>
              <a:ext uri="{FF2B5EF4-FFF2-40B4-BE49-F238E27FC236}">
                <a16:creationId xmlns:a16="http://schemas.microsoft.com/office/drawing/2014/main" id="{2284262B-A027-2AC1-930A-3508DDDBF1CD}"/>
              </a:ext>
            </a:extLst>
          </p:cNvPr>
          <p:cNvSpPr txBox="1">
            <a:spLocks noGrp="1" noRot="1" noMove="1" noResize="1" noEditPoints="1" noAdjustHandles="1" noChangeArrowheads="1" noChangeShapeType="1"/>
          </p:cNvSpPr>
          <p:nvPr/>
        </p:nvSpPr>
        <p:spPr>
          <a:xfrm>
            <a:off x="393032" y="1120676"/>
            <a:ext cx="6808957" cy="2308324"/>
          </a:xfrm>
          <a:prstGeom prst="rect">
            <a:avLst/>
          </a:prstGeom>
          <a:noFill/>
        </p:spPr>
        <p:txBody>
          <a:bodyPr wrap="square" rtlCol="0">
            <a:spAutoFit/>
          </a:bodyPr>
          <a:lstStyle/>
          <a:p>
            <a:pPr marL="742950" lvl="1" indent="-285750" rtl="0" fontAlgn="base">
              <a:buFont typeface="Wingdings" panose="05000000000000000000" pitchFamily="2" charset="2"/>
              <a:buChar char="§"/>
            </a:pPr>
            <a:r>
              <a:rPr lang="en-US" sz="2400" b="0" i="0" u="none" strike="noStrike" dirty="0">
                <a:effectLst/>
                <a:latin typeface="Times New Roman" panose="02020603050405020304" pitchFamily="18" charset="0"/>
              </a:rPr>
              <a:t>Impacts the </a:t>
            </a:r>
            <a:r>
              <a:rPr lang="en-US" sz="2400" b="1" i="0" u="none" strike="noStrike" dirty="0">
                <a:effectLst/>
                <a:latin typeface="Times New Roman" panose="02020603050405020304" pitchFamily="18" charset="0"/>
              </a:rPr>
              <a:t>myocardium</a:t>
            </a:r>
            <a:r>
              <a:rPr lang="en-US" sz="2400" b="0" i="0" u="none" strike="noStrike" dirty="0">
                <a:effectLst/>
                <a:latin typeface="Times New Roman" panose="02020603050405020304" pitchFamily="18" charset="0"/>
              </a:rPr>
              <a:t> of the heart </a:t>
            </a:r>
          </a:p>
          <a:p>
            <a:pPr marL="742950" lvl="1" indent="-285750" rtl="0" fontAlgn="base">
              <a:buFont typeface="Wingdings" panose="05000000000000000000" pitchFamily="2" charset="2"/>
              <a:buChar char="§"/>
            </a:pPr>
            <a:r>
              <a:rPr lang="en-US" sz="2400" b="0" i="0" u="none" strike="noStrike" dirty="0">
                <a:effectLst/>
                <a:latin typeface="Times New Roman" panose="02020603050405020304" pitchFamily="18" charset="0"/>
              </a:rPr>
              <a:t>Irregular contraction of myocardium can lead to: </a:t>
            </a:r>
          </a:p>
          <a:p>
            <a:pPr marL="1200150" lvl="2" indent="-285750" fontAlgn="base">
              <a:buFont typeface="Wingdings" panose="05000000000000000000" pitchFamily="2" charset="2"/>
              <a:buChar char="§"/>
            </a:pPr>
            <a:r>
              <a:rPr lang="en-US" sz="2400" b="0" i="0" u="none" strike="noStrike" dirty="0">
                <a:effectLst/>
                <a:latin typeface="Times New Roman" panose="02020603050405020304" pitchFamily="18" charset="0"/>
              </a:rPr>
              <a:t>Heart failure (Mechanical dysfunction)</a:t>
            </a:r>
          </a:p>
          <a:p>
            <a:pPr marL="1200150" lvl="2" indent="-285750" fontAlgn="base">
              <a:buFont typeface="Wingdings" panose="05000000000000000000" pitchFamily="2" charset="2"/>
              <a:buChar char="§"/>
            </a:pPr>
            <a:r>
              <a:rPr lang="en-US" sz="2400" b="0" i="0" u="none" strike="noStrike" dirty="0">
                <a:effectLst/>
                <a:latin typeface="Times New Roman" panose="02020603050405020304" pitchFamily="18" charset="0"/>
              </a:rPr>
              <a:t>Arrhythmias (Electrical dysfunction)</a:t>
            </a:r>
          </a:p>
          <a:p>
            <a:pPr marL="742950" lvl="1" indent="-285750" fontAlgn="base">
              <a:buFont typeface="Wingdings" panose="05000000000000000000" pitchFamily="2" charset="2"/>
              <a:buChar char="§"/>
            </a:pPr>
            <a:r>
              <a:rPr lang="en-US" sz="2400" dirty="0">
                <a:latin typeface="Times New Roman" panose="02020603050405020304" pitchFamily="18" charset="0"/>
              </a:rPr>
              <a:t>Asymptomatic, sudden death</a:t>
            </a:r>
            <a:endParaRPr lang="en-US" sz="2400" b="0" i="0" u="none" strike="noStrike" dirty="0">
              <a:effectLst/>
              <a:latin typeface="Times New Roman" panose="02020603050405020304" pitchFamily="18" charset="0"/>
            </a:endParaRPr>
          </a:p>
        </p:txBody>
      </p:sp>
      <p:pic>
        <p:nvPicPr>
          <p:cNvPr id="11" name="Picture 10" descr="A collage of ultrasound images&#10;&#10;Description automatically generated">
            <a:extLst>
              <a:ext uri="{FF2B5EF4-FFF2-40B4-BE49-F238E27FC236}">
                <a16:creationId xmlns:a16="http://schemas.microsoft.com/office/drawing/2014/main" id="{9D58BFC1-E87B-3A4D-B0FB-0482D3B769B3}"/>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7725689" y="1430174"/>
            <a:ext cx="4384687" cy="4476708"/>
          </a:xfrm>
          <a:prstGeom prst="rect">
            <a:avLst/>
          </a:prstGeom>
        </p:spPr>
      </p:pic>
      <p:sp>
        <p:nvSpPr>
          <p:cNvPr id="12" name="Rectangle 11">
            <a:extLst>
              <a:ext uri="{FF2B5EF4-FFF2-40B4-BE49-F238E27FC236}">
                <a16:creationId xmlns:a16="http://schemas.microsoft.com/office/drawing/2014/main" id="{B9400F9E-B0A1-9965-0A43-742DC340E569}"/>
              </a:ext>
            </a:extLst>
          </p:cNvPr>
          <p:cNvSpPr>
            <a:spLocks noGrp="1" noRot="1" noMove="1" noResize="1" noEditPoints="1" noAdjustHandles="1" noChangeArrowheads="1" noChangeShapeType="1"/>
          </p:cNvSpPr>
          <p:nvPr/>
        </p:nvSpPr>
        <p:spPr>
          <a:xfrm>
            <a:off x="2530831" y="6438122"/>
            <a:ext cx="2909033" cy="419878"/>
          </a:xfrm>
          <a:prstGeom prst="rect">
            <a:avLst/>
          </a:prstGeom>
          <a:solidFill>
            <a:srgbClr val="0C0237">
              <a:alpha val="95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Pantaziz</a:t>
            </a:r>
            <a:r>
              <a:rPr lang="en-US" sz="1400" dirty="0">
                <a:latin typeface="Times New Roman" panose="02020603050405020304" pitchFamily="18" charset="0"/>
                <a:cs typeface="Times New Roman" panose="02020603050405020304" pitchFamily="18" charset="0"/>
              </a:rPr>
              <a:t> 2024)</a:t>
            </a:r>
            <a:endParaRPr lang="en-US" sz="1400" b="1"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9270D02B-DB6E-96B0-A438-7F660F9F3F7D}"/>
              </a:ext>
            </a:extLst>
          </p:cNvPr>
          <p:cNvSpPr>
            <a:spLocks noGrp="1" noRot="1" noMove="1" noResize="1" noEditPoints="1" noAdjustHandles="1" noChangeArrowheads="1" noChangeShapeType="1"/>
          </p:cNvSpPr>
          <p:nvPr/>
        </p:nvSpPr>
        <p:spPr>
          <a:xfrm>
            <a:off x="8463515" y="5766913"/>
            <a:ext cx="2909033" cy="419878"/>
          </a:xfrm>
          <a:prstGeom prst="rect">
            <a:avLst/>
          </a:prstGeom>
          <a:solidFill>
            <a:srgbClr val="0C0237">
              <a:alpha val="95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Times New Roman" panose="02020603050405020304" pitchFamily="18" charset="0"/>
                <a:cs typeface="Times New Roman" panose="02020603050405020304" pitchFamily="18" charset="0"/>
              </a:rPr>
              <a:t>(McNally &amp; </a:t>
            </a:r>
            <a:r>
              <a:rPr lang="en-US" sz="1400" b="1" dirty="0" err="1">
                <a:latin typeface="Times New Roman" panose="02020603050405020304" pitchFamily="18" charset="0"/>
                <a:cs typeface="Times New Roman" panose="02020603050405020304" pitchFamily="18" charset="0"/>
              </a:rPr>
              <a:t>Mestroni</a:t>
            </a:r>
            <a:r>
              <a:rPr lang="en-US" sz="1400" b="1" dirty="0">
                <a:latin typeface="Times New Roman" panose="02020603050405020304" pitchFamily="18" charset="0"/>
                <a:cs typeface="Times New Roman" panose="02020603050405020304" pitchFamily="18" charset="0"/>
              </a:rPr>
              <a:t>, 2017)</a:t>
            </a:r>
          </a:p>
        </p:txBody>
      </p:sp>
    </p:spTree>
    <p:extLst>
      <p:ext uri="{BB962C8B-B14F-4D97-AF65-F5344CB8AC3E}">
        <p14:creationId xmlns:p14="http://schemas.microsoft.com/office/powerpoint/2010/main" val="2873398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14000" b="-14000"/>
          </a:stretch>
        </a:blipFill>
        <a:effectLst/>
      </p:bgPr>
    </p:bg>
    <p:spTree>
      <p:nvGrpSpPr>
        <p:cNvPr id="1" name="">
          <a:extLst>
            <a:ext uri="{FF2B5EF4-FFF2-40B4-BE49-F238E27FC236}">
              <a16:creationId xmlns:a16="http://schemas.microsoft.com/office/drawing/2014/main" id="{2190C807-4E6E-C3AA-3A8B-96A5B8EE239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211375E-536F-D49A-0628-36B0546E4F96}"/>
              </a:ext>
            </a:extLst>
          </p:cNvPr>
          <p:cNvSpPr>
            <a:spLocks noGrp="1" noRot="1" noMove="1" noResize="1" noEditPoints="1" noAdjustHandles="1" noChangeArrowheads="1" noChangeShapeType="1"/>
          </p:cNvSpPr>
          <p:nvPr/>
        </p:nvSpPr>
        <p:spPr>
          <a:xfrm>
            <a:off x="2976081" y="151213"/>
            <a:ext cx="6149109" cy="1441514"/>
          </a:xfrm>
          <a:prstGeom prst="rect">
            <a:avLst/>
          </a:prstGeom>
          <a:solidFill>
            <a:srgbClr val="650000">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INHERITED CARDIOMYOPATHY</a:t>
            </a:r>
          </a:p>
        </p:txBody>
      </p:sp>
      <p:sp>
        <p:nvSpPr>
          <p:cNvPr id="4" name="Rectangle 3">
            <a:extLst>
              <a:ext uri="{FF2B5EF4-FFF2-40B4-BE49-F238E27FC236}">
                <a16:creationId xmlns:a16="http://schemas.microsoft.com/office/drawing/2014/main" id="{66A194CE-75F0-80D0-208E-698DC409C8BC}"/>
              </a:ext>
            </a:extLst>
          </p:cNvPr>
          <p:cNvSpPr>
            <a:spLocks noGrp="1" noRot="1" noMove="1" noResize="1" noEditPoints="1" noAdjustHandles="1" noChangeArrowheads="1" noChangeShapeType="1"/>
          </p:cNvSpPr>
          <p:nvPr/>
        </p:nvSpPr>
        <p:spPr>
          <a:xfrm>
            <a:off x="281010" y="2166234"/>
            <a:ext cx="3876660" cy="3048000"/>
          </a:xfrm>
          <a:prstGeom prst="rect">
            <a:avLst/>
          </a:prstGeom>
          <a:solidFill>
            <a:srgbClr val="650000">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u="sng" dirty="0">
                <a:latin typeface="Times New Roman" panose="02020603050405020304" pitchFamily="18" charset="0"/>
                <a:cs typeface="Times New Roman" panose="02020603050405020304" pitchFamily="18" charset="0"/>
              </a:rPr>
              <a:t>ECG/EKG</a:t>
            </a:r>
          </a:p>
          <a:p>
            <a:pPr algn="ctr"/>
            <a:r>
              <a:rPr lang="en-US" dirty="0">
                <a:latin typeface="Times New Roman" panose="02020603050405020304" pitchFamily="18" charset="0"/>
                <a:cs typeface="Times New Roman" panose="02020603050405020304" pitchFamily="18" charset="0"/>
              </a:rPr>
              <a:t>Record heart’s electrical rhythm</a:t>
            </a:r>
          </a:p>
        </p:txBody>
      </p:sp>
      <p:sp>
        <p:nvSpPr>
          <p:cNvPr id="5" name="Rectangle 4">
            <a:extLst>
              <a:ext uri="{FF2B5EF4-FFF2-40B4-BE49-F238E27FC236}">
                <a16:creationId xmlns:a16="http://schemas.microsoft.com/office/drawing/2014/main" id="{200FF1DB-66BE-F4EE-40F6-CDB2AD75F6E6}"/>
              </a:ext>
            </a:extLst>
          </p:cNvPr>
          <p:cNvSpPr>
            <a:spLocks noGrp="1" noRot="1" noMove="1" noResize="1" noEditPoints="1" noAdjustHandles="1" noChangeArrowheads="1" noChangeShapeType="1"/>
          </p:cNvSpPr>
          <p:nvPr/>
        </p:nvSpPr>
        <p:spPr>
          <a:xfrm>
            <a:off x="4157670" y="2145238"/>
            <a:ext cx="3876660" cy="3048000"/>
          </a:xfrm>
          <a:prstGeom prst="rect">
            <a:avLst/>
          </a:prstGeom>
          <a:solidFill>
            <a:srgbClr val="650000">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u="sng" dirty="0">
                <a:latin typeface="Times New Roman" panose="02020603050405020304" pitchFamily="18" charset="0"/>
                <a:cs typeface="Times New Roman" panose="02020603050405020304" pitchFamily="18" charset="0"/>
              </a:rPr>
              <a:t>ECHO</a:t>
            </a:r>
          </a:p>
          <a:p>
            <a:pPr algn="ctr"/>
            <a:r>
              <a:rPr lang="en-US" dirty="0">
                <a:latin typeface="Times New Roman" panose="02020603050405020304" pitchFamily="18" charset="0"/>
                <a:cs typeface="Times New Roman" panose="02020603050405020304" pitchFamily="18" charset="0"/>
              </a:rPr>
              <a:t>Rate &amp; rhythm, chamber size, indications of hypertrophy, right ventricular function</a:t>
            </a:r>
            <a:r>
              <a:rPr lang="en-US" b="1" dirty="0">
                <a:latin typeface="Times New Roman" panose="02020603050405020304" pitchFamily="18" charset="0"/>
                <a:cs typeface="Times New Roman" panose="02020603050405020304" pitchFamily="18" charset="0"/>
              </a:rPr>
              <a:t>, left ventricular systolic function and ejection fraction</a:t>
            </a:r>
            <a:r>
              <a:rPr lang="en-US" dirty="0">
                <a:latin typeface="Times New Roman" panose="02020603050405020304" pitchFamily="18" charset="0"/>
                <a:cs typeface="Times New Roman" panose="02020603050405020304" pitchFamily="18" charset="0"/>
              </a:rPr>
              <a:t>, left ventricular diastolic function, congenital and pericardial abnormalities</a:t>
            </a:r>
          </a:p>
          <a:p>
            <a:pPr algn="ctr"/>
            <a:endParaRPr lang="en-US"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313BBFB-E142-B01D-656F-4AA165D5E1E1}"/>
              </a:ext>
            </a:extLst>
          </p:cNvPr>
          <p:cNvSpPr>
            <a:spLocks noGrp="1" noRot="1" noMove="1" noResize="1" noEditPoints="1" noAdjustHandles="1" noChangeArrowheads="1" noChangeShapeType="1"/>
          </p:cNvSpPr>
          <p:nvPr/>
        </p:nvSpPr>
        <p:spPr>
          <a:xfrm>
            <a:off x="8034330" y="2161119"/>
            <a:ext cx="3876660" cy="3048000"/>
          </a:xfrm>
          <a:prstGeom prst="rect">
            <a:avLst/>
          </a:prstGeom>
          <a:solidFill>
            <a:srgbClr val="650000">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u="sng" dirty="0">
                <a:latin typeface="Times New Roman" panose="02020603050405020304" pitchFamily="18" charset="0"/>
                <a:cs typeface="Times New Roman" panose="02020603050405020304" pitchFamily="18" charset="0"/>
              </a:rPr>
              <a:t>Labs</a:t>
            </a:r>
          </a:p>
          <a:p>
            <a:pPr algn="ctr"/>
            <a:r>
              <a:rPr lang="en-US" dirty="0">
                <a:latin typeface="Times New Roman" panose="02020603050405020304" pitchFamily="18" charset="0"/>
                <a:cs typeface="Times New Roman" panose="02020603050405020304" pitchFamily="18" charset="0"/>
              </a:rPr>
              <a:t>Troponin, Creatinine Kinase (CK), Brain Natriuretic Peptide (BNP) </a:t>
            </a:r>
          </a:p>
        </p:txBody>
      </p:sp>
      <p:sp>
        <p:nvSpPr>
          <p:cNvPr id="7" name="Rectangle 6">
            <a:extLst>
              <a:ext uri="{FF2B5EF4-FFF2-40B4-BE49-F238E27FC236}">
                <a16:creationId xmlns:a16="http://schemas.microsoft.com/office/drawing/2014/main" id="{16617433-46A7-FC10-B680-500E7A10394F}"/>
              </a:ext>
            </a:extLst>
          </p:cNvPr>
          <p:cNvSpPr/>
          <p:nvPr/>
        </p:nvSpPr>
        <p:spPr>
          <a:xfrm>
            <a:off x="2486191" y="1639750"/>
            <a:ext cx="7128890" cy="541815"/>
          </a:xfrm>
          <a:prstGeom prst="rect">
            <a:avLst/>
          </a:prstGeom>
          <a:solidFill>
            <a:srgbClr val="650000">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Diagnostic mechanisms: </a:t>
            </a:r>
          </a:p>
        </p:txBody>
      </p:sp>
      <p:pic>
        <p:nvPicPr>
          <p:cNvPr id="10" name="Picture 9" descr="A graph of a heart rate&#10;&#10;Description automatically generated with medium confidence">
            <a:extLst>
              <a:ext uri="{FF2B5EF4-FFF2-40B4-BE49-F238E27FC236}">
                <a16:creationId xmlns:a16="http://schemas.microsoft.com/office/drawing/2014/main" id="{5DE86048-CE67-1AA6-06F4-B7FCEB5CDECF}"/>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98118" y="4672032"/>
            <a:ext cx="3042444" cy="1702547"/>
          </a:xfrm>
          <a:prstGeom prst="rect">
            <a:avLst/>
          </a:prstGeom>
        </p:spPr>
      </p:pic>
      <p:pic>
        <p:nvPicPr>
          <p:cNvPr id="12" name="Picture 11" descr="A collage of ultrasound images&#10;&#10;Description automatically generated">
            <a:extLst>
              <a:ext uri="{FF2B5EF4-FFF2-40B4-BE49-F238E27FC236}">
                <a16:creationId xmlns:a16="http://schemas.microsoft.com/office/drawing/2014/main" id="{B44795E5-3BE2-2BB1-4943-067FE0C89FF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4574778" y="4687930"/>
            <a:ext cx="3042444" cy="1918166"/>
          </a:xfrm>
          <a:prstGeom prst="rect">
            <a:avLst/>
          </a:prstGeom>
        </p:spPr>
      </p:pic>
      <p:pic>
        <p:nvPicPr>
          <p:cNvPr id="14" name="Picture 13" descr="A test tube with a purple cap on top of it&#10;&#10;Description automatically generated">
            <a:extLst>
              <a:ext uri="{FF2B5EF4-FFF2-40B4-BE49-F238E27FC236}">
                <a16:creationId xmlns:a16="http://schemas.microsoft.com/office/drawing/2014/main" id="{23DBDD07-DA2B-8A0F-B971-2E9651A67DE6}"/>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8534036" y="4564222"/>
            <a:ext cx="2877247" cy="1918165"/>
          </a:xfrm>
          <a:prstGeom prst="rect">
            <a:avLst/>
          </a:prstGeom>
        </p:spPr>
      </p:pic>
    </p:spTree>
    <p:extLst>
      <p:ext uri="{BB962C8B-B14F-4D97-AF65-F5344CB8AC3E}">
        <p14:creationId xmlns:p14="http://schemas.microsoft.com/office/powerpoint/2010/main" val="4258099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9000" b="-9000"/>
          </a:stretch>
        </a:blipFill>
        <a:effectLst/>
      </p:bgPr>
    </p:bg>
    <p:spTree>
      <p:nvGrpSpPr>
        <p:cNvPr id="1" name="">
          <a:extLst>
            <a:ext uri="{FF2B5EF4-FFF2-40B4-BE49-F238E27FC236}">
              <a16:creationId xmlns:a16="http://schemas.microsoft.com/office/drawing/2014/main" id="{44209B57-DCDA-F55F-7B46-12F6805F60F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419487D-0127-20C1-4BA8-4127DE8D7225}"/>
              </a:ext>
            </a:extLst>
          </p:cNvPr>
          <p:cNvSpPr>
            <a:spLocks noGrp="1" noRot="1" noMove="1" noResize="1" noEditPoints="1" noAdjustHandles="1" noChangeArrowheads="1" noChangeShapeType="1"/>
          </p:cNvSpPr>
          <p:nvPr/>
        </p:nvSpPr>
        <p:spPr>
          <a:xfrm>
            <a:off x="4390702" y="490317"/>
            <a:ext cx="4252552" cy="3040546"/>
          </a:xfrm>
          <a:prstGeom prst="rect">
            <a:avLst/>
          </a:prstGeom>
          <a:solidFill>
            <a:srgbClr val="145D85">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6E892E0-C9B2-2246-4545-8CED97D74A5D}"/>
              </a:ext>
            </a:extLst>
          </p:cNvPr>
          <p:cNvSpPr>
            <a:spLocks noGrp="1" noRot="1" noMove="1" noResize="1" noEditPoints="1" noAdjustHandles="1" noChangeArrowheads="1" noChangeShapeType="1"/>
          </p:cNvSpPr>
          <p:nvPr/>
        </p:nvSpPr>
        <p:spPr>
          <a:xfrm>
            <a:off x="8643254" y="388454"/>
            <a:ext cx="3278778" cy="6284819"/>
          </a:xfrm>
          <a:prstGeom prst="rect">
            <a:avLst/>
          </a:prstGeom>
          <a:solidFill>
            <a:srgbClr val="145D85">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7BEEC42-43C2-8017-B070-0A47D97E06D8}"/>
              </a:ext>
            </a:extLst>
          </p:cNvPr>
          <p:cNvSpPr>
            <a:spLocks noGrp="1" noRot="1" noMove="1" noResize="1" noEditPoints="1" noAdjustHandles="1" noChangeArrowheads="1" noChangeShapeType="1"/>
          </p:cNvSpPr>
          <p:nvPr/>
        </p:nvSpPr>
        <p:spPr>
          <a:xfrm>
            <a:off x="4390702" y="3530863"/>
            <a:ext cx="4252552" cy="3040546"/>
          </a:xfrm>
          <a:prstGeom prst="rect">
            <a:avLst/>
          </a:prstGeom>
          <a:solidFill>
            <a:srgbClr val="145D85">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B0E8CDB-263E-A4E6-9CD2-D595A7F1D848}"/>
              </a:ext>
            </a:extLst>
          </p:cNvPr>
          <p:cNvSpPr>
            <a:spLocks noGrp="1" noRot="1" noMove="1" noResize="1" noEditPoints="1" noAdjustHandles="1" noChangeArrowheads="1" noChangeShapeType="1"/>
          </p:cNvSpPr>
          <p:nvPr/>
        </p:nvSpPr>
        <p:spPr>
          <a:xfrm>
            <a:off x="138150" y="490317"/>
            <a:ext cx="4252552" cy="3040546"/>
          </a:xfrm>
          <a:prstGeom prst="rect">
            <a:avLst/>
          </a:prstGeom>
          <a:solidFill>
            <a:srgbClr val="145D85">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993183-CF83-F824-4A32-D68273708F56}"/>
              </a:ext>
            </a:extLst>
          </p:cNvPr>
          <p:cNvSpPr>
            <a:spLocks noGrp="1" noRot="1" noMove="1" noResize="1" noEditPoints="1" noAdjustHandles="1" noChangeArrowheads="1" noChangeShapeType="1"/>
          </p:cNvSpPr>
          <p:nvPr/>
        </p:nvSpPr>
        <p:spPr>
          <a:xfrm>
            <a:off x="138150" y="3530863"/>
            <a:ext cx="4252552" cy="3040546"/>
          </a:xfrm>
          <a:prstGeom prst="rect">
            <a:avLst/>
          </a:prstGeom>
          <a:solidFill>
            <a:srgbClr val="145D85">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41F92AD-D865-9B8D-CD01-7726E51B3D47}"/>
              </a:ext>
            </a:extLst>
          </p:cNvPr>
          <p:cNvSpPr txBox="1">
            <a:spLocks/>
          </p:cNvSpPr>
          <p:nvPr/>
        </p:nvSpPr>
        <p:spPr>
          <a:xfrm>
            <a:off x="323654" y="881989"/>
            <a:ext cx="3814354" cy="1538883"/>
          </a:xfrm>
          <a:prstGeom prst="rect">
            <a:avLst/>
          </a:prstGeom>
          <a:noFill/>
        </p:spPr>
        <p:txBody>
          <a:bodyPr wrap="square" rtlCol="0">
            <a:spAutoFit/>
          </a:bodyPr>
          <a:lstStyle/>
          <a:p>
            <a:pPr algn="ctr"/>
            <a:r>
              <a:rPr lang="en-US" u="sng" dirty="0">
                <a:latin typeface="Times New Roman" panose="02020603050405020304" pitchFamily="18" charset="0"/>
                <a:cs typeface="Times New Roman" panose="02020603050405020304" pitchFamily="18" charset="0"/>
              </a:rPr>
              <a:t>Dilated Cardiomyopathy (DCM)</a:t>
            </a:r>
          </a:p>
          <a:p>
            <a:pPr algn="ctr"/>
            <a:endParaRPr lang="en-US" u="sng"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Dilation and impaired contraction of one or both ventricles </a:t>
            </a:r>
          </a:p>
          <a:p>
            <a:pPr marL="285750" indent="-285750">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Decreased systolic contraction </a:t>
            </a:r>
          </a:p>
          <a:p>
            <a:pPr marL="285750" indent="-285750">
              <a:buFont typeface="Wingdings" panose="05000000000000000000" pitchFamily="2" charset="2"/>
              <a:buChar char="§"/>
            </a:pPr>
            <a:endParaRPr lang="en-US" sz="16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AEB3F84-4D15-3FB1-B37B-FA53E151344E}"/>
              </a:ext>
            </a:extLst>
          </p:cNvPr>
          <p:cNvSpPr txBox="1">
            <a:spLocks noGrp="1" noRot="1" noMove="1" noResize="1" noEditPoints="1" noAdjustHandles="1" noChangeArrowheads="1" noChangeShapeType="1"/>
          </p:cNvSpPr>
          <p:nvPr/>
        </p:nvSpPr>
        <p:spPr>
          <a:xfrm>
            <a:off x="4597826" y="3920816"/>
            <a:ext cx="3814354" cy="1692771"/>
          </a:xfrm>
          <a:prstGeom prst="rect">
            <a:avLst/>
          </a:prstGeom>
          <a:noFill/>
        </p:spPr>
        <p:txBody>
          <a:bodyPr wrap="square" rtlCol="0">
            <a:spAutoFit/>
          </a:bodyPr>
          <a:lstStyle/>
          <a:p>
            <a:pPr algn="ctr"/>
            <a:r>
              <a:rPr lang="en-US" u="sng" dirty="0">
                <a:latin typeface="Times New Roman" panose="02020603050405020304" pitchFamily="18" charset="0"/>
                <a:cs typeface="Times New Roman" panose="02020603050405020304" pitchFamily="18" charset="0"/>
              </a:rPr>
              <a:t>Restrictive Cardiomyopathy (RCM)</a:t>
            </a:r>
          </a:p>
          <a:p>
            <a:endParaRPr lang="en-US"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Impaired ventricular filing due to non dilated ventricles </a:t>
            </a:r>
          </a:p>
          <a:p>
            <a:pPr marL="285750" indent="-285750">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Non dilated, non hypertrophied ventricles with bilateral enlargement secondary to increased arterial pressures</a:t>
            </a:r>
          </a:p>
        </p:txBody>
      </p:sp>
      <p:sp>
        <p:nvSpPr>
          <p:cNvPr id="13" name="TextBox 12">
            <a:extLst>
              <a:ext uri="{FF2B5EF4-FFF2-40B4-BE49-F238E27FC236}">
                <a16:creationId xmlns:a16="http://schemas.microsoft.com/office/drawing/2014/main" id="{9D5BED6F-63D6-8475-1728-240354B26847}"/>
              </a:ext>
            </a:extLst>
          </p:cNvPr>
          <p:cNvSpPr txBox="1">
            <a:spLocks noGrp="1" noRot="1" noMove="1" noResize="1" noEditPoints="1" noAdjustHandles="1" noChangeArrowheads="1" noChangeShapeType="1"/>
          </p:cNvSpPr>
          <p:nvPr/>
        </p:nvSpPr>
        <p:spPr>
          <a:xfrm>
            <a:off x="323654" y="3813093"/>
            <a:ext cx="3814354" cy="1477328"/>
          </a:xfrm>
          <a:prstGeom prst="rect">
            <a:avLst/>
          </a:prstGeom>
          <a:noFill/>
        </p:spPr>
        <p:txBody>
          <a:bodyPr wrap="square" rtlCol="0">
            <a:spAutoFit/>
          </a:bodyPr>
          <a:lstStyle/>
          <a:p>
            <a:pPr algn="ctr"/>
            <a:r>
              <a:rPr lang="en-US" u="sng" dirty="0">
                <a:latin typeface="Times New Roman" panose="02020603050405020304" pitchFamily="18" charset="0"/>
                <a:cs typeface="Times New Roman" panose="02020603050405020304" pitchFamily="18" charset="0"/>
              </a:rPr>
              <a:t>Hypertrophic Cardiomyopathy (HCM)</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Autosomal dominant disease </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thickening of left ventricle</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Abnormal heart contraction </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Sarcomeric protein mutation</a:t>
            </a:r>
          </a:p>
        </p:txBody>
      </p:sp>
      <p:sp>
        <p:nvSpPr>
          <p:cNvPr id="14" name="TextBox 13">
            <a:extLst>
              <a:ext uri="{FF2B5EF4-FFF2-40B4-BE49-F238E27FC236}">
                <a16:creationId xmlns:a16="http://schemas.microsoft.com/office/drawing/2014/main" id="{152B2FA3-D46A-3D56-2AB7-7D50C389FF07}"/>
              </a:ext>
            </a:extLst>
          </p:cNvPr>
          <p:cNvSpPr txBox="1">
            <a:spLocks noGrp="1" noRot="1" noMove="1" noResize="1" noEditPoints="1" noAdjustHandles="1" noChangeArrowheads="1" noChangeShapeType="1"/>
          </p:cNvSpPr>
          <p:nvPr/>
        </p:nvSpPr>
        <p:spPr>
          <a:xfrm>
            <a:off x="4621776" y="777780"/>
            <a:ext cx="3814354" cy="1538883"/>
          </a:xfrm>
          <a:prstGeom prst="rect">
            <a:avLst/>
          </a:prstGeom>
          <a:noFill/>
        </p:spPr>
        <p:txBody>
          <a:bodyPr wrap="square" rtlCol="0">
            <a:spAutoFit/>
          </a:bodyPr>
          <a:lstStyle/>
          <a:p>
            <a:pPr algn="ctr"/>
            <a:r>
              <a:rPr lang="en-US" u="sng" dirty="0">
                <a:latin typeface="Times New Roman" panose="02020603050405020304" pitchFamily="18" charset="0"/>
                <a:cs typeface="Times New Roman" panose="02020603050405020304" pitchFamily="18" charset="0"/>
              </a:rPr>
              <a:t>Arrhythmogenic Right Ventricular Cardiomyopathy (ARVCM)</a:t>
            </a:r>
          </a:p>
          <a:p>
            <a:endParaRPr lang="en-US"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Myocardium gets replaced with fibro-fatty tissue</a:t>
            </a:r>
          </a:p>
          <a:p>
            <a:pPr marL="285750" indent="-285750">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Ventricular tachycardia &amp; sudden death</a:t>
            </a:r>
          </a:p>
        </p:txBody>
      </p:sp>
      <p:sp>
        <p:nvSpPr>
          <p:cNvPr id="15" name="TextBox 14">
            <a:extLst>
              <a:ext uri="{FF2B5EF4-FFF2-40B4-BE49-F238E27FC236}">
                <a16:creationId xmlns:a16="http://schemas.microsoft.com/office/drawing/2014/main" id="{352EDF79-02EC-D8B2-2D7D-8E42FD067150}"/>
              </a:ext>
            </a:extLst>
          </p:cNvPr>
          <p:cNvSpPr txBox="1">
            <a:spLocks noGrp="1" noRot="1" noMove="1" noResize="1" noEditPoints="1" noAdjustHandles="1" noChangeArrowheads="1" noChangeShapeType="1"/>
          </p:cNvSpPr>
          <p:nvPr/>
        </p:nvSpPr>
        <p:spPr>
          <a:xfrm>
            <a:off x="8850378" y="590528"/>
            <a:ext cx="2864530" cy="5078313"/>
          </a:xfrm>
          <a:prstGeom prst="rect">
            <a:avLst/>
          </a:prstGeom>
          <a:noFill/>
        </p:spPr>
        <p:txBody>
          <a:bodyPr wrap="square" rtlCol="0">
            <a:spAutoFit/>
          </a:bodyPr>
          <a:lstStyle/>
          <a:p>
            <a:pPr algn="ctr"/>
            <a:r>
              <a:rPr lang="en-US" u="sng" dirty="0">
                <a:latin typeface="Times New Roman" panose="02020603050405020304" pitchFamily="18" charset="0"/>
                <a:cs typeface="Times New Roman" panose="02020603050405020304" pitchFamily="18" charset="0"/>
              </a:rPr>
              <a:t>Unclassified Cardiomyopathies</a:t>
            </a:r>
          </a:p>
          <a:p>
            <a:pPr algn="ctr"/>
            <a:endParaRPr lang="en-US" u="sng" dirty="0">
              <a:latin typeface="Times New Roman" panose="02020603050405020304" pitchFamily="18" charset="0"/>
              <a:cs typeface="Times New Roman" panose="02020603050405020304" pitchFamily="18" charset="0"/>
            </a:endParaRPr>
          </a:p>
          <a:p>
            <a:pPr algn="ctr"/>
            <a:endParaRPr lang="en-US" u="sng"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Takotsubo CM – Stress induced CM</a:t>
            </a:r>
          </a:p>
          <a:p>
            <a:pPr marL="742950" lvl="1" indent="-285750">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Brought on by wall motion abnormalities due to extreme stress</a:t>
            </a:r>
          </a:p>
          <a:p>
            <a:pPr marL="742950" lvl="1" indent="-285750">
              <a:buFont typeface="Wingdings" panose="05000000000000000000" pitchFamily="2" charset="2"/>
              <a:buChar char="§"/>
            </a:pPr>
            <a:endParaRPr lang="en-US" sz="1400"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
            </a:pPr>
            <a:endParaRPr lang="en-US"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en-US"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Ischemic CM (ICM)</a:t>
            </a:r>
          </a:p>
          <a:p>
            <a:pPr marL="742950" lvl="1" indent="-285750">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Form of DCM related to coronary artery disease (CAD)</a:t>
            </a:r>
          </a:p>
          <a:p>
            <a:pPr marL="742950" lvl="1" indent="-285750">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CM caused by myocardial damage due to cardiac ischemia</a:t>
            </a:r>
          </a:p>
          <a:p>
            <a:pPr marL="742950" lvl="1" indent="-285750">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Lack of blood flow to cardiomyocytes leads to cell death</a:t>
            </a:r>
          </a:p>
        </p:txBody>
      </p:sp>
      <p:sp>
        <p:nvSpPr>
          <p:cNvPr id="16" name="Rectangle 15">
            <a:extLst>
              <a:ext uri="{FF2B5EF4-FFF2-40B4-BE49-F238E27FC236}">
                <a16:creationId xmlns:a16="http://schemas.microsoft.com/office/drawing/2014/main" id="{6CF9A13D-8AAD-F620-237A-8C5EEE075038}"/>
              </a:ext>
            </a:extLst>
          </p:cNvPr>
          <p:cNvSpPr>
            <a:spLocks noGrp="1" noRot="1" noMove="1" noResize="1" noEditPoints="1" noAdjustHandles="1" noChangeArrowheads="1" noChangeShapeType="1"/>
          </p:cNvSpPr>
          <p:nvPr/>
        </p:nvSpPr>
        <p:spPr>
          <a:xfrm>
            <a:off x="3501128" y="3013148"/>
            <a:ext cx="1779148" cy="464151"/>
          </a:xfrm>
          <a:prstGeom prst="rect">
            <a:avLst/>
          </a:prstGeom>
          <a:solidFill>
            <a:srgbClr val="650000"/>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Times New Roman" panose="02020603050405020304" pitchFamily="18" charset="0"/>
                <a:cs typeface="Times New Roman" panose="02020603050405020304" pitchFamily="18" charset="0"/>
              </a:rPr>
              <a:t>TRUNCATED FLNC</a:t>
            </a:r>
          </a:p>
        </p:txBody>
      </p:sp>
      <p:sp>
        <p:nvSpPr>
          <p:cNvPr id="17" name="Rectangle 16">
            <a:extLst>
              <a:ext uri="{FF2B5EF4-FFF2-40B4-BE49-F238E27FC236}">
                <a16:creationId xmlns:a16="http://schemas.microsoft.com/office/drawing/2014/main" id="{291DBB92-B366-137F-CED6-33B0E0F482C8}"/>
              </a:ext>
            </a:extLst>
          </p:cNvPr>
          <p:cNvSpPr>
            <a:spLocks noGrp="1" noRot="1" noMove="1" noResize="1" noEditPoints="1" noAdjustHandles="1" noChangeArrowheads="1" noChangeShapeType="1"/>
          </p:cNvSpPr>
          <p:nvPr/>
        </p:nvSpPr>
        <p:spPr>
          <a:xfrm>
            <a:off x="3050796" y="6057101"/>
            <a:ext cx="2607313" cy="464151"/>
          </a:xfrm>
          <a:prstGeom prst="rect">
            <a:avLst/>
          </a:prstGeom>
          <a:solidFill>
            <a:srgbClr val="650000"/>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Times New Roman" panose="02020603050405020304" pitchFamily="18" charset="0"/>
                <a:cs typeface="Times New Roman" panose="02020603050405020304" pitchFamily="18" charset="0"/>
              </a:rPr>
              <a:t>NON - TRUNCATED FLNC</a:t>
            </a:r>
          </a:p>
        </p:txBody>
      </p:sp>
      <p:sp>
        <p:nvSpPr>
          <p:cNvPr id="18" name="Rectangle 17">
            <a:extLst>
              <a:ext uri="{FF2B5EF4-FFF2-40B4-BE49-F238E27FC236}">
                <a16:creationId xmlns:a16="http://schemas.microsoft.com/office/drawing/2014/main" id="{9319F18B-596B-4C2B-B975-A0D5DCE6037A}"/>
              </a:ext>
            </a:extLst>
          </p:cNvPr>
          <p:cNvSpPr>
            <a:spLocks noGrp="1" noRot="1" noMove="1" noResize="1" noEditPoints="1" noAdjustHandles="1" noChangeArrowheads="1" noChangeShapeType="1"/>
          </p:cNvSpPr>
          <p:nvPr/>
        </p:nvSpPr>
        <p:spPr>
          <a:xfrm>
            <a:off x="2263930" y="6497455"/>
            <a:ext cx="4252552" cy="356184"/>
          </a:xfrm>
          <a:prstGeom prst="rect">
            <a:avLst/>
          </a:prstGeom>
          <a:solidFill>
            <a:srgbClr val="145D85">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LeWine</a:t>
            </a:r>
            <a:r>
              <a:rPr lang="en-US" sz="1400" dirty="0">
                <a:latin typeface="Times New Roman" panose="02020603050405020304" pitchFamily="18" charset="0"/>
                <a:cs typeface="Times New Roman" panose="02020603050405020304" pitchFamily="18" charset="0"/>
              </a:rPr>
              <a:t>, 2023) &amp; (Gao et al.,2024)</a:t>
            </a:r>
          </a:p>
        </p:txBody>
      </p:sp>
      <p:sp>
        <p:nvSpPr>
          <p:cNvPr id="19" name="Star: 5 Points 18">
            <a:extLst>
              <a:ext uri="{FF2B5EF4-FFF2-40B4-BE49-F238E27FC236}">
                <a16:creationId xmlns:a16="http://schemas.microsoft.com/office/drawing/2014/main" id="{5E79624E-4FA8-C99A-0C9C-7CF43AB64A9B}"/>
              </a:ext>
            </a:extLst>
          </p:cNvPr>
          <p:cNvSpPr>
            <a:spLocks noGrp="1" noRot="1" noMove="1" noResize="1" noEditPoints="1" noAdjustHandles="1" noChangeArrowheads="1" noChangeShapeType="1"/>
          </p:cNvSpPr>
          <p:nvPr/>
        </p:nvSpPr>
        <p:spPr>
          <a:xfrm>
            <a:off x="298566" y="676825"/>
            <a:ext cx="357052" cy="322235"/>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7572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a:stretch>
        </a:blipFill>
        <a:effectLst/>
      </p:bgPr>
    </p:bg>
    <p:spTree>
      <p:nvGrpSpPr>
        <p:cNvPr id="1" name="">
          <a:extLst>
            <a:ext uri="{FF2B5EF4-FFF2-40B4-BE49-F238E27FC236}">
              <a16:creationId xmlns:a16="http://schemas.microsoft.com/office/drawing/2014/main" id="{44CB4D6C-B651-947D-DA7C-18859E54F01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CEBDB8C-6557-EFB2-4E08-0CD21CB0AB96}"/>
              </a:ext>
            </a:extLst>
          </p:cNvPr>
          <p:cNvSpPr>
            <a:spLocks noGrp="1" noRot="1" noMove="1" noResize="1" noEditPoints="1" noAdjustHandles="1" noChangeArrowheads="1" noChangeShapeType="1"/>
          </p:cNvSpPr>
          <p:nvPr/>
        </p:nvSpPr>
        <p:spPr>
          <a:xfrm>
            <a:off x="3494314" y="102637"/>
            <a:ext cx="4231433" cy="550506"/>
          </a:xfrm>
          <a:prstGeom prst="rect">
            <a:avLst/>
          </a:prstGeom>
          <a:solidFill>
            <a:srgbClr val="602213">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FAK SIGNALING</a:t>
            </a:r>
          </a:p>
        </p:txBody>
      </p:sp>
      <p:pic>
        <p:nvPicPr>
          <p:cNvPr id="5" name="Picture 4" descr="A diagram of a cell division&#10;&#10;Description automatically generated">
            <a:extLst>
              <a:ext uri="{FF2B5EF4-FFF2-40B4-BE49-F238E27FC236}">
                <a16:creationId xmlns:a16="http://schemas.microsoft.com/office/drawing/2014/main" id="{5E3A8F89-B610-010F-EDC7-DB71EE0C34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877" y="3429000"/>
            <a:ext cx="4258222" cy="3172408"/>
          </a:xfrm>
          <a:prstGeom prst="rect">
            <a:avLst/>
          </a:prstGeom>
        </p:spPr>
      </p:pic>
      <p:sp>
        <p:nvSpPr>
          <p:cNvPr id="7" name="Rectangle 6">
            <a:extLst>
              <a:ext uri="{FF2B5EF4-FFF2-40B4-BE49-F238E27FC236}">
                <a16:creationId xmlns:a16="http://schemas.microsoft.com/office/drawing/2014/main" id="{EB6FE576-3FA0-E3BC-4CB1-B5D715E4C423}"/>
              </a:ext>
            </a:extLst>
          </p:cNvPr>
          <p:cNvSpPr>
            <a:spLocks noGrp="1" noRot="1" noMove="1" noResize="1" noEditPoints="1" noAdjustHandles="1" noChangeArrowheads="1" noChangeShapeType="1"/>
          </p:cNvSpPr>
          <p:nvPr/>
        </p:nvSpPr>
        <p:spPr>
          <a:xfrm>
            <a:off x="192831" y="688917"/>
            <a:ext cx="7075715" cy="5963810"/>
          </a:xfrm>
          <a:prstGeom prst="rect">
            <a:avLst/>
          </a:prstGeom>
          <a:solidFill>
            <a:srgbClr val="602213">
              <a:alpha val="95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t"/>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Focal Adhesion Kinase (FAK)</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Cytoplasmic tyrosinase kinase</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Localized to focal adhesions (FA)</a:t>
            </a:r>
          </a:p>
          <a:p>
            <a:pPr marL="1200150" lvl="2"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Connect the cell to the extracellular matrix</a:t>
            </a:r>
          </a:p>
          <a:p>
            <a:pPr marL="1200150" lvl="2"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Important mediator of fibrosis</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Important for signal transduction within FA complex</a:t>
            </a:r>
          </a:p>
          <a:p>
            <a:pPr marL="742950" lvl="1"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Cardiomyocytes undergo mechanical stress at FA sites</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cardiac hypertrophy (stretch)</a:t>
            </a:r>
          </a:p>
          <a:p>
            <a:pPr lvl="1"/>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Interacts with several different cell signaling pathways</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WNT/Beta-catenin signaling pathway</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MAPK cascade</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Changes in cell growth and survival</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Impaired cardiac function and maladaptive hypertrophy brough on by excessive cardiac mechanical stress</a:t>
            </a:r>
          </a:p>
          <a:p>
            <a:pPr marL="742950" lvl="1"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p:txBody>
      </p:sp>
      <p:pic>
        <p:nvPicPr>
          <p:cNvPr id="9" name="Picture 8" descr="A diagram of a cell membrane&#10;&#10;Description automatically generated">
            <a:extLst>
              <a:ext uri="{FF2B5EF4-FFF2-40B4-BE49-F238E27FC236}">
                <a16:creationId xmlns:a16="http://schemas.microsoft.com/office/drawing/2014/main" id="{2EEA364E-0A1C-02BA-FFBD-8C5BEB596E62}"/>
              </a:ext>
            </a:extLst>
          </p:cNvPr>
          <p:cNvPicPr>
            <a:picLocks noChangeAspect="1"/>
          </p:cNvPicPr>
          <p:nvPr/>
        </p:nvPicPr>
        <p:blipFill>
          <a:blip r:embed="rId5">
            <a:extLst>
              <a:ext uri="{28A0092B-C50C-407E-A947-70E740481C1C}">
                <a14:useLocalDpi xmlns:a14="http://schemas.microsoft.com/office/drawing/2010/main" val="0"/>
              </a:ext>
            </a:extLst>
          </a:blip>
          <a:srcRect r="48467"/>
          <a:stretch/>
        </p:blipFill>
        <p:spPr>
          <a:xfrm>
            <a:off x="9313022" y="688917"/>
            <a:ext cx="2686147" cy="2932005"/>
          </a:xfrm>
          <a:prstGeom prst="rect">
            <a:avLst/>
          </a:prstGeom>
        </p:spPr>
      </p:pic>
      <p:sp>
        <p:nvSpPr>
          <p:cNvPr id="6" name="Rectangle 5">
            <a:extLst>
              <a:ext uri="{FF2B5EF4-FFF2-40B4-BE49-F238E27FC236}">
                <a16:creationId xmlns:a16="http://schemas.microsoft.com/office/drawing/2014/main" id="{347D0A6D-6A6E-BCF9-D92D-E2E5B6A0B3DD}"/>
              </a:ext>
            </a:extLst>
          </p:cNvPr>
          <p:cNvSpPr>
            <a:spLocks/>
          </p:cNvSpPr>
          <p:nvPr/>
        </p:nvSpPr>
        <p:spPr>
          <a:xfrm>
            <a:off x="10109718" y="6326155"/>
            <a:ext cx="2082282" cy="550506"/>
          </a:xfrm>
          <a:prstGeom prst="rect">
            <a:avLst/>
          </a:prstGeom>
          <a:solidFill>
            <a:srgbClr val="602213">
              <a:alpha val="95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Times New Roman" panose="02020603050405020304" pitchFamily="18" charset="0"/>
                <a:cs typeface="Times New Roman" panose="02020603050405020304" pitchFamily="18" charset="0"/>
              </a:rPr>
              <a:t>(Fan et al., 2015)</a:t>
            </a:r>
          </a:p>
        </p:txBody>
      </p:sp>
      <p:sp>
        <p:nvSpPr>
          <p:cNvPr id="10" name="Rectangle 9">
            <a:extLst>
              <a:ext uri="{FF2B5EF4-FFF2-40B4-BE49-F238E27FC236}">
                <a16:creationId xmlns:a16="http://schemas.microsoft.com/office/drawing/2014/main" id="{FE7B01BE-5E13-67B5-32A5-5A28D7489EAE}"/>
              </a:ext>
            </a:extLst>
          </p:cNvPr>
          <p:cNvSpPr>
            <a:spLocks/>
          </p:cNvSpPr>
          <p:nvPr/>
        </p:nvSpPr>
        <p:spPr>
          <a:xfrm>
            <a:off x="10185917" y="448514"/>
            <a:ext cx="2082282" cy="550506"/>
          </a:xfrm>
          <a:prstGeom prst="rect">
            <a:avLst/>
          </a:prstGeom>
          <a:solidFill>
            <a:srgbClr val="602213">
              <a:alpha val="95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Carreño</a:t>
            </a:r>
            <a:r>
              <a:rPr lang="en-US" sz="1400" dirty="0">
                <a:latin typeface="Times New Roman" panose="02020603050405020304" pitchFamily="18" charset="0"/>
                <a:cs typeface="Times New Roman" panose="02020603050405020304" pitchFamily="18" charset="0"/>
              </a:rPr>
              <a:t> et al., 2006)</a:t>
            </a:r>
          </a:p>
        </p:txBody>
      </p:sp>
    </p:spTree>
    <p:extLst>
      <p:ext uri="{BB962C8B-B14F-4D97-AF65-F5344CB8AC3E}">
        <p14:creationId xmlns:p14="http://schemas.microsoft.com/office/powerpoint/2010/main" val="1328771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9000" b="-9000"/>
          </a:stretch>
        </a:blipFill>
        <a:effectLst/>
      </p:bgPr>
    </p:bg>
    <p:spTree>
      <p:nvGrpSpPr>
        <p:cNvPr id="1" name="">
          <a:extLst>
            <a:ext uri="{FF2B5EF4-FFF2-40B4-BE49-F238E27FC236}">
              <a16:creationId xmlns:a16="http://schemas.microsoft.com/office/drawing/2014/main" id="{521F7244-7C99-381E-8B36-674BE80FD8F3}"/>
            </a:ext>
          </a:extLst>
        </p:cNvPr>
        <p:cNvGrpSpPr/>
        <p:nvPr/>
      </p:nvGrpSpPr>
      <p:grpSpPr>
        <a:xfrm>
          <a:off x="0" y="0"/>
          <a:ext cx="0" cy="0"/>
          <a:chOff x="0" y="0"/>
          <a:chExt cx="0" cy="0"/>
        </a:xfrm>
      </p:grpSpPr>
      <p:pic>
        <p:nvPicPr>
          <p:cNvPr id="14" name="Picture 13" descr="A diagram of a blood test&#10;&#10;Description automatically generated">
            <a:extLst>
              <a:ext uri="{FF2B5EF4-FFF2-40B4-BE49-F238E27FC236}">
                <a16:creationId xmlns:a16="http://schemas.microsoft.com/office/drawing/2014/main" id="{77319BD1-256B-7C3C-D16D-52C1EF2AFCE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2868" t="14749" r="1798" b="10639"/>
          <a:stretch/>
        </p:blipFill>
        <p:spPr>
          <a:xfrm>
            <a:off x="4124132" y="1174367"/>
            <a:ext cx="7890588" cy="3473724"/>
          </a:xfrm>
          <a:prstGeom prst="rect">
            <a:avLst/>
          </a:prstGeom>
        </p:spPr>
      </p:pic>
      <p:sp>
        <p:nvSpPr>
          <p:cNvPr id="2" name="Rectangle 1">
            <a:extLst>
              <a:ext uri="{FF2B5EF4-FFF2-40B4-BE49-F238E27FC236}">
                <a16:creationId xmlns:a16="http://schemas.microsoft.com/office/drawing/2014/main" id="{237E25A1-45B3-4BBA-367E-AD886D4628C4}"/>
              </a:ext>
            </a:extLst>
          </p:cNvPr>
          <p:cNvSpPr>
            <a:spLocks noGrp="1" noRot="1" noMove="1" noResize="1" noEditPoints="1" noAdjustHandles="1" noChangeArrowheads="1" noChangeShapeType="1"/>
          </p:cNvSpPr>
          <p:nvPr/>
        </p:nvSpPr>
        <p:spPr>
          <a:xfrm>
            <a:off x="4005097" y="94435"/>
            <a:ext cx="4181806" cy="874074"/>
          </a:xfrm>
          <a:prstGeom prst="rect">
            <a:avLst/>
          </a:prstGeom>
          <a:solidFill>
            <a:srgbClr val="19262F">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METHODS:</a:t>
            </a:r>
          </a:p>
        </p:txBody>
      </p:sp>
      <p:sp>
        <p:nvSpPr>
          <p:cNvPr id="8" name="Rectangle 7">
            <a:extLst>
              <a:ext uri="{FF2B5EF4-FFF2-40B4-BE49-F238E27FC236}">
                <a16:creationId xmlns:a16="http://schemas.microsoft.com/office/drawing/2014/main" id="{AFA57B4C-F127-9FC4-111A-D9B10C43AD08}"/>
              </a:ext>
            </a:extLst>
          </p:cNvPr>
          <p:cNvSpPr>
            <a:spLocks noGrp="1" noRot="1" noMove="1" noResize="1" noEditPoints="1" noAdjustHandles="1" noChangeArrowheads="1" noChangeShapeType="1"/>
          </p:cNvSpPr>
          <p:nvPr/>
        </p:nvSpPr>
        <p:spPr>
          <a:xfrm>
            <a:off x="61356" y="968509"/>
            <a:ext cx="3943741" cy="3808764"/>
          </a:xfrm>
          <a:prstGeom prst="rect">
            <a:avLst/>
          </a:prstGeom>
          <a:solidFill>
            <a:srgbClr val="19262F">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t"/>
          <a:lstStyle/>
          <a:p>
            <a:pPr marL="285750" indent="-285750">
              <a:buFont typeface="Wingdings" panose="05000000000000000000" pitchFamily="2" charset="2"/>
              <a:buChar char="§"/>
            </a:pPr>
            <a:r>
              <a:rPr lang="en-US" sz="1500" dirty="0">
                <a:latin typeface="Times New Roman" panose="02020603050405020304" pitchFamily="18" charset="0"/>
                <a:cs typeface="Times New Roman" panose="02020603050405020304" pitchFamily="18" charset="0"/>
              </a:rPr>
              <a:t>Induced pluripotent stem cells (iPSCs)</a:t>
            </a:r>
          </a:p>
          <a:p>
            <a:pPr marL="742950" lvl="1" indent="-285750">
              <a:buFont typeface="Wingdings" panose="05000000000000000000" pitchFamily="2" charset="2"/>
              <a:buChar char="§"/>
            </a:pPr>
            <a:r>
              <a:rPr lang="en-US" sz="1500" dirty="0">
                <a:latin typeface="Times New Roman" panose="02020603050405020304" pitchFamily="18" charset="0"/>
                <a:cs typeface="Times New Roman" panose="02020603050405020304" pitchFamily="18" charset="0"/>
              </a:rPr>
              <a:t>genetically reprogramed adult cells into an embryo-like state</a:t>
            </a:r>
          </a:p>
          <a:p>
            <a:pPr marL="742950" lvl="1" indent="-285750">
              <a:buFont typeface="Wingdings" panose="05000000000000000000" pitchFamily="2" charset="2"/>
              <a:buChar char="§"/>
            </a:pPr>
            <a:r>
              <a:rPr lang="en-US" sz="1500" dirty="0">
                <a:latin typeface="Times New Roman" panose="02020603050405020304" pitchFamily="18" charset="0"/>
                <a:cs typeface="Times New Roman" panose="02020603050405020304" pitchFamily="18" charset="0"/>
              </a:rPr>
              <a:t>Introduce genes into differentiated cells </a:t>
            </a:r>
          </a:p>
          <a:p>
            <a:pPr marL="1200150" lvl="2" indent="-285750">
              <a:buFont typeface="Wingdings" panose="05000000000000000000" pitchFamily="2" charset="2"/>
              <a:buChar char="§"/>
            </a:pPr>
            <a:r>
              <a:rPr lang="en-US" sz="1500" dirty="0">
                <a:latin typeface="Times New Roman" panose="02020603050405020304" pitchFamily="18" charset="0"/>
                <a:cs typeface="Times New Roman" panose="02020603050405020304" pitchFamily="18" charset="0"/>
              </a:rPr>
              <a:t>Differentiate iPSCs into specific cells</a:t>
            </a:r>
          </a:p>
          <a:p>
            <a:pPr marL="285750" indent="-285750">
              <a:buFont typeface="Wingdings" panose="05000000000000000000" pitchFamily="2" charset="2"/>
              <a:buChar char="§"/>
            </a:pPr>
            <a:endParaRPr lang="en-US" sz="15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500" dirty="0">
                <a:latin typeface="Times New Roman" panose="02020603050405020304" pitchFamily="18" charset="0"/>
                <a:cs typeface="Times New Roman" panose="02020603050405020304" pitchFamily="18" charset="0"/>
              </a:rPr>
              <a:t>Differentiate iPSCs from patients with CM into iPSC-CM</a:t>
            </a:r>
          </a:p>
          <a:p>
            <a:pPr marL="742950" lvl="1" indent="-285750">
              <a:buFont typeface="Wingdings" panose="05000000000000000000" pitchFamily="2" charset="2"/>
              <a:buChar char="§"/>
            </a:pPr>
            <a:r>
              <a:rPr lang="en-US" sz="1500" b="1" dirty="0">
                <a:latin typeface="Times New Roman" panose="02020603050405020304" pitchFamily="18" charset="0"/>
                <a:cs typeface="Times New Roman" panose="02020603050405020304" pitchFamily="18" charset="0"/>
              </a:rPr>
              <a:t>Major advantage:</a:t>
            </a:r>
          </a:p>
          <a:p>
            <a:pPr marL="1200150" lvl="2" indent="-285750">
              <a:buFont typeface="Wingdings" panose="05000000000000000000" pitchFamily="2" charset="2"/>
              <a:buChar char="§"/>
            </a:pPr>
            <a:r>
              <a:rPr lang="en-US" sz="1500" b="1" dirty="0">
                <a:latin typeface="Times New Roman" panose="02020603050405020304" pitchFamily="18" charset="0"/>
                <a:cs typeface="Times New Roman" panose="02020603050405020304" pitchFamily="18" charset="0"/>
              </a:rPr>
              <a:t>Inv-vitro model with genetic background of patient with FLNC mutation</a:t>
            </a:r>
          </a:p>
          <a:p>
            <a:pPr lvl="2"/>
            <a:endParaRPr lang="en-US"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en-US" sz="14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823AD93-AEEB-152A-CBDF-39D67DD641B6}"/>
              </a:ext>
            </a:extLst>
          </p:cNvPr>
          <p:cNvSpPr>
            <a:spLocks noGrp="1" noRot="1" noMove="1" noResize="1" noEditPoints="1" noAdjustHandles="1" noChangeArrowheads="1" noChangeShapeType="1"/>
          </p:cNvSpPr>
          <p:nvPr/>
        </p:nvSpPr>
        <p:spPr>
          <a:xfrm>
            <a:off x="61356" y="4775771"/>
            <a:ext cx="11953364" cy="2023217"/>
          </a:xfrm>
          <a:prstGeom prst="rect">
            <a:avLst/>
          </a:prstGeom>
          <a:solidFill>
            <a:srgbClr val="19262F">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t"/>
          <a:lstStyle/>
          <a:p>
            <a:pPr marL="342900" indent="-34290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CRISPR/Cas9 system </a:t>
            </a:r>
          </a:p>
          <a:p>
            <a:pPr marL="800100" lvl="1" indent="-34290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insertion/deletion – Creates FLNC knockout (KO) mice</a:t>
            </a:r>
          </a:p>
          <a:p>
            <a:pPr marL="800100" lvl="1" indent="-34290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Important in deriving FLNC-deficient </a:t>
            </a:r>
            <a:r>
              <a:rPr lang="en-US" sz="1400" dirty="0" err="1">
                <a:latin typeface="Times New Roman" panose="02020603050405020304" pitchFamily="18" charset="0"/>
                <a:cs typeface="Times New Roman" panose="02020603050405020304" pitchFamily="18" charset="0"/>
              </a:rPr>
              <a:t>hiPSC</a:t>
            </a:r>
            <a:endParaRPr lang="en-US" sz="1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PCR </a:t>
            </a:r>
          </a:p>
          <a:p>
            <a:pPr marL="800100" lvl="1" indent="-34290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Gene amplification and quantification of FLNC gene</a:t>
            </a:r>
          </a:p>
          <a:p>
            <a:pPr marL="342900" indent="-34290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Additional methods used for data analysis: </a:t>
            </a:r>
          </a:p>
          <a:p>
            <a:pPr marL="800100" lvl="1" indent="-34290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Immunofluorescence (IF), fast Fourier Transformation (FFT), spectrophotometry, electrophoresis</a:t>
            </a:r>
          </a:p>
          <a:p>
            <a:pPr marL="800100" lvl="1" indent="-342900">
              <a:buFont typeface="Arial" panose="020B0604020202020204" pitchFamily="34" charset="0"/>
              <a:buChar char="•"/>
            </a:pPr>
            <a:endParaRPr lang="en-US" sz="1400" b="1"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endParaRPr lang="en-US" sz="1400" b="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D1E09DDE-71ED-0017-1140-96E8E023DDFF}"/>
              </a:ext>
            </a:extLst>
          </p:cNvPr>
          <p:cNvSpPr>
            <a:spLocks noGrp="1" noRot="1" noMove="1" noResize="1" noEditPoints="1" noAdjustHandles="1" noChangeArrowheads="1" noChangeShapeType="1"/>
          </p:cNvSpPr>
          <p:nvPr/>
        </p:nvSpPr>
        <p:spPr>
          <a:xfrm>
            <a:off x="4124132" y="4137197"/>
            <a:ext cx="1573763" cy="510894"/>
          </a:xfrm>
          <a:prstGeom prst="rect">
            <a:avLst/>
          </a:prstGeom>
          <a:solidFill>
            <a:srgbClr val="19262F">
              <a:alpha val="95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Times New Roman" panose="02020603050405020304" pitchFamily="18" charset="0"/>
                <a:cs typeface="Times New Roman" panose="02020603050405020304" pitchFamily="18" charset="0"/>
              </a:rPr>
              <a:t>(Li et al., 2020)</a:t>
            </a:r>
          </a:p>
        </p:txBody>
      </p:sp>
      <p:sp>
        <p:nvSpPr>
          <p:cNvPr id="19" name="Rectangle 18">
            <a:extLst>
              <a:ext uri="{FF2B5EF4-FFF2-40B4-BE49-F238E27FC236}">
                <a16:creationId xmlns:a16="http://schemas.microsoft.com/office/drawing/2014/main" id="{E00ED132-E4F6-EE39-315E-1DCEFAD38E95}"/>
              </a:ext>
            </a:extLst>
          </p:cNvPr>
          <p:cNvSpPr>
            <a:spLocks noGrp="1" noRot="1" noMove="1" noResize="1" noEditPoints="1" noAdjustHandles="1" noChangeArrowheads="1" noChangeShapeType="1"/>
          </p:cNvSpPr>
          <p:nvPr/>
        </p:nvSpPr>
        <p:spPr>
          <a:xfrm>
            <a:off x="9578583" y="6260841"/>
            <a:ext cx="2224641" cy="410547"/>
          </a:xfrm>
          <a:prstGeom prst="rect">
            <a:avLst/>
          </a:prstGeom>
          <a:solidFill>
            <a:srgbClr val="19262F">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Times New Roman" panose="02020603050405020304" pitchFamily="18" charset="0"/>
                <a:cs typeface="Times New Roman" panose="02020603050405020304" pitchFamily="18" charset="0"/>
              </a:rPr>
              <a:t>(Gao et al., 2024)</a:t>
            </a:r>
          </a:p>
        </p:txBody>
      </p:sp>
    </p:spTree>
    <p:extLst>
      <p:ext uri="{BB962C8B-B14F-4D97-AF65-F5344CB8AC3E}">
        <p14:creationId xmlns:p14="http://schemas.microsoft.com/office/powerpoint/2010/main" val="1148598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a:stretch>
        </a:blipFill>
        <a:effectLst/>
      </p:bgPr>
    </p:bg>
    <p:spTree>
      <p:nvGrpSpPr>
        <p:cNvPr id="1" name="">
          <a:extLst>
            <a:ext uri="{FF2B5EF4-FFF2-40B4-BE49-F238E27FC236}">
              <a16:creationId xmlns:a16="http://schemas.microsoft.com/office/drawing/2014/main" id="{DD499156-16B2-8A42-7AB7-A9E60232163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5A1EB88-260F-E6F3-B3E2-B5A53A57344A}"/>
              </a:ext>
            </a:extLst>
          </p:cNvPr>
          <p:cNvSpPr>
            <a:spLocks noGrp="1" noRot="1" noMove="1" noResize="1" noEditPoints="1" noAdjustHandles="1" noChangeArrowheads="1" noChangeShapeType="1"/>
          </p:cNvSpPr>
          <p:nvPr/>
        </p:nvSpPr>
        <p:spPr>
          <a:xfrm>
            <a:off x="108706" y="146678"/>
            <a:ext cx="3931450" cy="827580"/>
          </a:xfrm>
          <a:prstGeom prst="rect">
            <a:avLst/>
          </a:prstGeom>
          <a:solidFill>
            <a:srgbClr val="602213">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RESULTS:</a:t>
            </a:r>
          </a:p>
        </p:txBody>
      </p:sp>
      <p:sp>
        <p:nvSpPr>
          <p:cNvPr id="3" name="Rectangle 2">
            <a:extLst>
              <a:ext uri="{FF2B5EF4-FFF2-40B4-BE49-F238E27FC236}">
                <a16:creationId xmlns:a16="http://schemas.microsoft.com/office/drawing/2014/main" id="{20707D29-6632-5A53-419B-587B42ADA15C}"/>
              </a:ext>
            </a:extLst>
          </p:cNvPr>
          <p:cNvSpPr>
            <a:spLocks noGrp="1" noRot="1" noMove="1" noResize="1" noEditPoints="1" noAdjustHandles="1" noChangeArrowheads="1" noChangeShapeType="1"/>
          </p:cNvSpPr>
          <p:nvPr/>
        </p:nvSpPr>
        <p:spPr>
          <a:xfrm>
            <a:off x="4432041" y="146679"/>
            <a:ext cx="7557795" cy="827580"/>
          </a:xfrm>
          <a:prstGeom prst="rect">
            <a:avLst/>
          </a:prstGeom>
          <a:solidFill>
            <a:srgbClr val="602213">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Loss of actin-actinin crosslinking hinders filament formation in </a:t>
            </a:r>
            <a:r>
              <a:rPr lang="en-US" sz="2000" b="1" dirty="0" err="1">
                <a:latin typeface="Times New Roman" panose="02020603050405020304" pitchFamily="18" charset="0"/>
                <a:cs typeface="Times New Roman" panose="02020603050405020304" pitchFamily="18" charset="0"/>
              </a:rPr>
              <a:t>hiIPSC</a:t>
            </a:r>
            <a:r>
              <a:rPr lang="en-US" sz="2000" b="1" dirty="0">
                <a:latin typeface="Times New Roman" panose="02020603050405020304" pitchFamily="18" charset="0"/>
                <a:cs typeface="Times New Roman" panose="02020603050405020304" pitchFamily="18" charset="0"/>
              </a:rPr>
              <a:t>-CM (KO)</a:t>
            </a:r>
          </a:p>
        </p:txBody>
      </p:sp>
      <p:pic>
        <p:nvPicPr>
          <p:cNvPr id="5" name="Picture 4" descr="A collage of images of cells&#10;&#10;Description automatically generated">
            <a:extLst>
              <a:ext uri="{FF2B5EF4-FFF2-40B4-BE49-F238E27FC236}">
                <a16:creationId xmlns:a16="http://schemas.microsoft.com/office/drawing/2014/main" id="{8463F258-B330-3201-69CE-8AECE0C2CC6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1124550"/>
            <a:ext cx="6095999" cy="3428999"/>
          </a:xfrm>
          <a:prstGeom prst="rect">
            <a:avLst/>
          </a:prstGeom>
        </p:spPr>
      </p:pic>
      <p:pic>
        <p:nvPicPr>
          <p:cNvPr id="11" name="Picture 10" descr="A close-up of several different colored lights&#10;&#10;Description automatically generated">
            <a:extLst>
              <a:ext uri="{FF2B5EF4-FFF2-40B4-BE49-F238E27FC236}">
                <a16:creationId xmlns:a16="http://schemas.microsoft.com/office/drawing/2014/main" id="{E39AF23C-946B-F197-E8DD-D96476AD8D73}"/>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r="33040"/>
          <a:stretch/>
        </p:blipFill>
        <p:spPr>
          <a:xfrm>
            <a:off x="1" y="4553549"/>
            <a:ext cx="2743200" cy="2304451"/>
          </a:xfrm>
          <a:prstGeom prst="rect">
            <a:avLst/>
          </a:prstGeom>
        </p:spPr>
      </p:pic>
      <p:pic>
        <p:nvPicPr>
          <p:cNvPr id="13" name="Picture 12">
            <a:extLst>
              <a:ext uri="{FF2B5EF4-FFF2-40B4-BE49-F238E27FC236}">
                <a16:creationId xmlns:a16="http://schemas.microsoft.com/office/drawing/2014/main" id="{DF18A7C2-FC25-ED42-CF7B-C36391F93825}"/>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r="23175"/>
          <a:stretch/>
        </p:blipFill>
        <p:spPr>
          <a:xfrm>
            <a:off x="9044631" y="4553549"/>
            <a:ext cx="3147368" cy="2304451"/>
          </a:xfrm>
          <a:prstGeom prst="rect">
            <a:avLst/>
          </a:prstGeom>
        </p:spPr>
      </p:pic>
      <p:sp>
        <p:nvSpPr>
          <p:cNvPr id="16" name="Rectangle 15">
            <a:extLst>
              <a:ext uri="{FF2B5EF4-FFF2-40B4-BE49-F238E27FC236}">
                <a16:creationId xmlns:a16="http://schemas.microsoft.com/office/drawing/2014/main" id="{F677089E-669F-1646-3D79-2B44E6486591}"/>
              </a:ext>
            </a:extLst>
          </p:cNvPr>
          <p:cNvSpPr>
            <a:spLocks noGrp="1" noRot="1" noMove="1" noResize="1" noEditPoints="1" noAdjustHandles="1" noChangeArrowheads="1" noChangeShapeType="1"/>
          </p:cNvSpPr>
          <p:nvPr/>
        </p:nvSpPr>
        <p:spPr>
          <a:xfrm>
            <a:off x="6197160" y="1152503"/>
            <a:ext cx="5694941" cy="3363474"/>
          </a:xfrm>
          <a:prstGeom prst="rect">
            <a:avLst/>
          </a:prstGeom>
          <a:solidFill>
            <a:srgbClr val="602213">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02C59781-94C3-6FFB-9926-C6796F3374E7}"/>
              </a:ext>
            </a:extLst>
          </p:cNvPr>
          <p:cNvSpPr>
            <a:spLocks noGrp="1" noRot="1" noMove="1" noResize="1" noEditPoints="1" noAdjustHandles="1" noChangeArrowheads="1" noChangeShapeType="1"/>
          </p:cNvSpPr>
          <p:nvPr/>
        </p:nvSpPr>
        <p:spPr>
          <a:xfrm>
            <a:off x="2880129" y="4628694"/>
            <a:ext cx="6027574" cy="2154159"/>
          </a:xfrm>
          <a:prstGeom prst="rect">
            <a:avLst/>
          </a:prstGeom>
          <a:solidFill>
            <a:srgbClr val="602213">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7AE1D72-34D1-452F-290C-E105DBB75974}"/>
              </a:ext>
            </a:extLst>
          </p:cNvPr>
          <p:cNvSpPr txBox="1"/>
          <p:nvPr/>
        </p:nvSpPr>
        <p:spPr>
          <a:xfrm>
            <a:off x="6410131" y="1418378"/>
            <a:ext cx="5271796" cy="3046988"/>
          </a:xfrm>
          <a:prstGeom prst="rect">
            <a:avLst/>
          </a:prstGeom>
          <a:noFill/>
        </p:spPr>
        <p:txBody>
          <a:bodyPr wrap="square" rtlCol="0">
            <a:spAutoFit/>
          </a:bodyPr>
          <a:lstStyle/>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IF results:</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Abnormal sarcomere structure </a:t>
            </a:r>
          </a:p>
          <a:p>
            <a:pPr marL="1200150" lvl="2"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actin cytoskeleton dysregulation</a:t>
            </a:r>
          </a:p>
          <a:p>
            <a:pPr marL="285750" indent="-285750">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Decreased crosslinking of thin filaments visualized by disrupted spatial distribution of F-Actin and ACTN2</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Breaking and disarrangement of protein interactions in Z-discs</a:t>
            </a:r>
          </a:p>
          <a:p>
            <a:pPr marL="285750" indent="-285750">
              <a:buFont typeface="Wingdings" panose="05000000000000000000" pitchFamily="2" charset="2"/>
              <a:buChar char="§"/>
            </a:pPr>
            <a:endParaRPr lang="en-US" sz="1600" dirty="0">
              <a:latin typeface="Times New Roman" panose="02020603050405020304" pitchFamily="18" charset="0"/>
              <a:cs typeface="Times New Roman" panose="02020603050405020304" pitchFamily="18" charset="0"/>
            </a:endParaRPr>
          </a:p>
          <a:p>
            <a:pPr algn="ctr"/>
            <a:r>
              <a:rPr lang="en-US" sz="1400" dirty="0">
                <a:latin typeface="Times New Roman" panose="02020603050405020304" pitchFamily="18" charset="0"/>
                <a:cs typeface="Times New Roman" panose="02020603050405020304" pitchFamily="18" charset="0"/>
              </a:rPr>
              <a:t>(ACTIN2 – Z-disc protein)</a:t>
            </a:r>
            <a:endParaRPr lang="en-US" sz="16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4643F41B-3539-EFAD-9B62-E7D701480204}"/>
              </a:ext>
            </a:extLst>
          </p:cNvPr>
          <p:cNvSpPr txBox="1"/>
          <p:nvPr/>
        </p:nvSpPr>
        <p:spPr>
          <a:xfrm>
            <a:off x="3055935" y="4825509"/>
            <a:ext cx="5705510" cy="1723549"/>
          </a:xfrm>
          <a:prstGeom prst="rect">
            <a:avLst/>
          </a:prstGeom>
          <a:noFill/>
        </p:spPr>
        <p:txBody>
          <a:bodyPr wrap="square" rtlCol="0">
            <a:spAutoFit/>
          </a:bodyPr>
          <a:lstStyle/>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Healthy </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Z-lines are dense, ordered, defined sarcomere boundaries</a:t>
            </a: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FLNC KO</a:t>
            </a:r>
          </a:p>
          <a:p>
            <a:pPr marL="742950" lvl="1"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Z-lines are thinner, broken, disarrayed sarcomeres</a:t>
            </a:r>
          </a:p>
          <a:p>
            <a:pPr marL="742950" lvl="1" indent="-285750">
              <a:buFont typeface="Wingdings" panose="05000000000000000000" pitchFamily="2" charset="2"/>
              <a:buChar char="§"/>
            </a:pPr>
            <a:endParaRPr lang="en-US" sz="1600" dirty="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560A09EC-5934-9333-F886-15195C924E54}"/>
              </a:ext>
            </a:extLst>
          </p:cNvPr>
          <p:cNvSpPr>
            <a:spLocks noGrp="1" noRot="1" noMove="1" noResize="1" noEditPoints="1" noAdjustHandles="1" noChangeArrowheads="1" noChangeShapeType="1"/>
          </p:cNvSpPr>
          <p:nvPr/>
        </p:nvSpPr>
        <p:spPr>
          <a:xfrm>
            <a:off x="6795720" y="894875"/>
            <a:ext cx="3931450" cy="318442"/>
          </a:xfrm>
          <a:prstGeom prst="rect">
            <a:avLst/>
          </a:prstGeom>
          <a:solidFill>
            <a:srgbClr val="602213">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Times New Roman" panose="02020603050405020304" pitchFamily="18" charset="0"/>
                <a:cs typeface="Times New Roman" panose="02020603050405020304" pitchFamily="18" charset="0"/>
              </a:rPr>
              <a:t>(Gao et al., 2024)</a:t>
            </a:r>
          </a:p>
        </p:txBody>
      </p:sp>
    </p:spTree>
    <p:extLst>
      <p:ext uri="{BB962C8B-B14F-4D97-AF65-F5344CB8AC3E}">
        <p14:creationId xmlns:p14="http://schemas.microsoft.com/office/powerpoint/2010/main" val="3823758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a:stretch>
        </a:blipFill>
        <a:effectLst/>
      </p:bgPr>
    </p:bg>
    <p:spTree>
      <p:nvGrpSpPr>
        <p:cNvPr id="1" name="">
          <a:extLst>
            <a:ext uri="{FF2B5EF4-FFF2-40B4-BE49-F238E27FC236}">
              <a16:creationId xmlns:a16="http://schemas.microsoft.com/office/drawing/2014/main" id="{B80F2326-E51E-0D84-E9E1-22D30BD8B7F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44397F1-0809-39C0-C536-8227AA86671F}"/>
              </a:ext>
            </a:extLst>
          </p:cNvPr>
          <p:cNvSpPr>
            <a:spLocks noGrp="1" noRot="1" noMove="1" noResize="1" noEditPoints="1" noAdjustHandles="1" noChangeArrowheads="1" noChangeShapeType="1"/>
          </p:cNvSpPr>
          <p:nvPr/>
        </p:nvSpPr>
        <p:spPr>
          <a:xfrm>
            <a:off x="108706" y="146678"/>
            <a:ext cx="3931450" cy="827580"/>
          </a:xfrm>
          <a:prstGeom prst="rect">
            <a:avLst/>
          </a:prstGeom>
          <a:solidFill>
            <a:srgbClr val="602213">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RESULTS:</a:t>
            </a:r>
          </a:p>
        </p:txBody>
      </p:sp>
      <p:sp>
        <p:nvSpPr>
          <p:cNvPr id="3" name="Rectangle 2">
            <a:extLst>
              <a:ext uri="{FF2B5EF4-FFF2-40B4-BE49-F238E27FC236}">
                <a16:creationId xmlns:a16="http://schemas.microsoft.com/office/drawing/2014/main" id="{0A06D279-D436-4B15-C9A5-DA6030C77B20}"/>
              </a:ext>
            </a:extLst>
          </p:cNvPr>
          <p:cNvSpPr>
            <a:spLocks noGrp="1" noRot="1" noMove="1" noResize="1" noEditPoints="1" noAdjustHandles="1" noChangeArrowheads="1" noChangeShapeType="1"/>
          </p:cNvSpPr>
          <p:nvPr/>
        </p:nvSpPr>
        <p:spPr>
          <a:xfrm>
            <a:off x="4432041" y="146679"/>
            <a:ext cx="7557795" cy="827580"/>
          </a:xfrm>
          <a:prstGeom prst="rect">
            <a:avLst/>
          </a:prstGeom>
          <a:solidFill>
            <a:srgbClr val="602213">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Structural impairment caused by activation of FAK signaling in </a:t>
            </a:r>
            <a:r>
              <a:rPr lang="en-US" sz="2000" b="1" dirty="0" err="1">
                <a:latin typeface="Times New Roman" panose="02020603050405020304" pitchFamily="18" charset="0"/>
                <a:cs typeface="Times New Roman" panose="02020603050405020304" pitchFamily="18" charset="0"/>
              </a:rPr>
              <a:t>hiIPSC</a:t>
            </a:r>
            <a:r>
              <a:rPr lang="en-US" sz="2000" b="1" dirty="0">
                <a:latin typeface="Times New Roman" panose="02020603050405020304" pitchFamily="18" charset="0"/>
                <a:cs typeface="Times New Roman" panose="02020603050405020304" pitchFamily="18" charset="0"/>
              </a:rPr>
              <a:t>-CM (KO)</a:t>
            </a:r>
          </a:p>
        </p:txBody>
      </p:sp>
      <p:pic>
        <p:nvPicPr>
          <p:cNvPr id="6" name="Picture 5">
            <a:extLst>
              <a:ext uri="{FF2B5EF4-FFF2-40B4-BE49-F238E27FC236}">
                <a16:creationId xmlns:a16="http://schemas.microsoft.com/office/drawing/2014/main" id="{7D0315D4-A797-1749-8AC5-CA977918D8B3}"/>
              </a:ext>
            </a:extLst>
          </p:cNvPr>
          <p:cNvPicPr>
            <a:picLocks noChangeAspect="1"/>
          </p:cNvPicPr>
          <p:nvPr/>
        </p:nvPicPr>
        <p:blipFill>
          <a:blip r:embed="rId4">
            <a:extLst>
              <a:ext uri="{28A0092B-C50C-407E-A947-70E740481C1C}">
                <a14:useLocalDpi xmlns:a14="http://schemas.microsoft.com/office/drawing/2010/main" val="0"/>
              </a:ext>
            </a:extLst>
          </a:blip>
          <a:srcRect r="24180"/>
          <a:stretch/>
        </p:blipFill>
        <p:spPr>
          <a:xfrm>
            <a:off x="108706" y="1229998"/>
            <a:ext cx="4869452" cy="3612589"/>
          </a:xfrm>
          <a:prstGeom prst="rect">
            <a:avLst/>
          </a:prstGeom>
        </p:spPr>
      </p:pic>
      <p:pic>
        <p:nvPicPr>
          <p:cNvPr id="8" name="Picture 7">
            <a:extLst>
              <a:ext uri="{FF2B5EF4-FFF2-40B4-BE49-F238E27FC236}">
                <a16:creationId xmlns:a16="http://schemas.microsoft.com/office/drawing/2014/main" id="{100BA8A4-3A85-F925-0525-2DE069BD73D5}"/>
              </a:ext>
            </a:extLst>
          </p:cNvPr>
          <p:cNvPicPr>
            <a:picLocks noChangeAspect="1"/>
          </p:cNvPicPr>
          <p:nvPr/>
        </p:nvPicPr>
        <p:blipFill>
          <a:blip r:embed="rId5">
            <a:extLst>
              <a:ext uri="{28A0092B-C50C-407E-A947-70E740481C1C}">
                <a14:useLocalDpi xmlns:a14="http://schemas.microsoft.com/office/drawing/2010/main" val="0"/>
              </a:ext>
            </a:extLst>
          </a:blip>
          <a:srcRect b="18411"/>
          <a:stretch/>
        </p:blipFill>
        <p:spPr>
          <a:xfrm>
            <a:off x="7993224" y="4950566"/>
            <a:ext cx="4090070" cy="1877095"/>
          </a:xfrm>
          <a:prstGeom prst="rect">
            <a:avLst/>
          </a:prstGeom>
        </p:spPr>
      </p:pic>
      <p:pic>
        <p:nvPicPr>
          <p:cNvPr id="10" name="Picture 9">
            <a:extLst>
              <a:ext uri="{FF2B5EF4-FFF2-40B4-BE49-F238E27FC236}">
                <a16:creationId xmlns:a16="http://schemas.microsoft.com/office/drawing/2014/main" id="{56AB0343-E507-BC89-FB00-3867F65B1DF9}"/>
              </a:ext>
            </a:extLst>
          </p:cNvPr>
          <p:cNvPicPr>
            <a:picLocks noChangeAspect="1"/>
          </p:cNvPicPr>
          <p:nvPr/>
        </p:nvPicPr>
        <p:blipFill>
          <a:blip r:embed="rId6">
            <a:extLst>
              <a:ext uri="{28A0092B-C50C-407E-A947-70E740481C1C}">
                <a14:useLocalDpi xmlns:a14="http://schemas.microsoft.com/office/drawing/2010/main" val="0"/>
              </a:ext>
            </a:extLst>
          </a:blip>
          <a:srcRect r="76454"/>
          <a:stretch/>
        </p:blipFill>
        <p:spPr>
          <a:xfrm>
            <a:off x="10458566" y="955847"/>
            <a:ext cx="1638724" cy="3914731"/>
          </a:xfrm>
          <a:prstGeom prst="rect">
            <a:avLst/>
          </a:prstGeom>
        </p:spPr>
      </p:pic>
      <p:sp>
        <p:nvSpPr>
          <p:cNvPr id="11" name="Rectangle 10">
            <a:extLst>
              <a:ext uri="{FF2B5EF4-FFF2-40B4-BE49-F238E27FC236}">
                <a16:creationId xmlns:a16="http://schemas.microsoft.com/office/drawing/2014/main" id="{BB380987-82DB-243D-3758-9B7107B99EF9}"/>
              </a:ext>
            </a:extLst>
          </p:cNvPr>
          <p:cNvSpPr>
            <a:spLocks noGrp="1" noRot="1" noMove="1" noResize="1" noEditPoints="1" noAdjustHandles="1" noChangeArrowheads="1" noChangeShapeType="1"/>
          </p:cNvSpPr>
          <p:nvPr/>
        </p:nvSpPr>
        <p:spPr>
          <a:xfrm>
            <a:off x="5091794" y="1080169"/>
            <a:ext cx="5253135" cy="3776413"/>
          </a:xfrm>
          <a:prstGeom prst="rect">
            <a:avLst/>
          </a:prstGeom>
          <a:solidFill>
            <a:srgbClr val="602213">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1CD6A98C-9D8B-1581-3E45-380693D0FCF8}"/>
              </a:ext>
            </a:extLst>
          </p:cNvPr>
          <p:cNvSpPr>
            <a:spLocks noGrp="1" noRot="1" noMove="1" noResize="1" noEditPoints="1" noAdjustHandles="1" noChangeArrowheads="1" noChangeShapeType="1"/>
          </p:cNvSpPr>
          <p:nvPr/>
        </p:nvSpPr>
        <p:spPr>
          <a:xfrm>
            <a:off x="108706" y="4870578"/>
            <a:ext cx="7884518" cy="1929375"/>
          </a:xfrm>
          <a:prstGeom prst="rect">
            <a:avLst/>
          </a:prstGeom>
          <a:solidFill>
            <a:srgbClr val="602213">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CFCB0CE-9C02-026D-9EC4-A6A665E124C6}"/>
              </a:ext>
            </a:extLst>
          </p:cNvPr>
          <p:cNvSpPr txBox="1"/>
          <p:nvPr/>
        </p:nvSpPr>
        <p:spPr>
          <a:xfrm>
            <a:off x="5327780" y="1324947"/>
            <a:ext cx="4795934" cy="4524315"/>
          </a:xfrm>
          <a:prstGeom prst="rect">
            <a:avLst/>
          </a:prstGeom>
          <a:noFill/>
        </p:spPr>
        <p:txBody>
          <a:bodyPr wrap="square" rtlCol="0">
            <a:spAutoFit/>
          </a:bodyPr>
          <a:lstStyle/>
          <a:p>
            <a:pPr marL="285750"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Upregulation of FAK signaling pathway</a:t>
            </a:r>
          </a:p>
          <a:p>
            <a:pPr marL="285750"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Downregulation of genes involved in crosslinking of contractile fibers and actin cytoskeleton</a:t>
            </a:r>
          </a:p>
          <a:p>
            <a:pPr marL="742950" lvl="1"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Indicates dysregulation of formation of sarcomere and intercalated discs</a:t>
            </a:r>
          </a:p>
          <a:p>
            <a:pPr marL="742950" lvl="1" indent="-285750">
              <a:buFont typeface="Wingdings" panose="05000000000000000000" pitchFamily="2" charset="2"/>
              <a:buChar char="§"/>
            </a:pPr>
            <a:endParaRPr lang="en-US"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Activation of FAK signaling in FLNC KO</a:t>
            </a:r>
          </a:p>
          <a:p>
            <a:pPr marL="742950" lvl="1"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Increased expression of p-FAK and cytosolic FAK</a:t>
            </a:r>
          </a:p>
          <a:p>
            <a:pPr marL="285750"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Indications of structural impairment</a:t>
            </a:r>
          </a:p>
          <a:p>
            <a:pPr marL="742950" lvl="1"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Decreased intercalated disc proteins and sarcomeric genes</a:t>
            </a:r>
          </a:p>
          <a:p>
            <a:pPr marL="742950" lvl="1" indent="-285750">
              <a:buFont typeface="Wingdings" panose="05000000000000000000" pitchFamily="2" charset="2"/>
              <a:buChar char="§"/>
            </a:pPr>
            <a:endParaRPr lang="en-US" sz="1600"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
            </a:pPr>
            <a:endParaRPr lang="en-US" sz="1600"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
            </a:pPr>
            <a:endParaRPr lang="en-US" sz="1600"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
            </a:pPr>
            <a:endParaRPr lang="en-US" sz="1600"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
            </a:pPr>
            <a:endParaRPr lang="en-US" sz="1600" dirty="0">
              <a:latin typeface="Times New Roman" panose="02020603050405020304" pitchFamily="18" charset="0"/>
              <a:cs typeface="Times New Roman" panose="02020603050405020304" pitchFamily="18" charset="0"/>
            </a:endParaRPr>
          </a:p>
          <a:p>
            <a:pPr lvl="1"/>
            <a:endParaRPr lang="en-US" sz="1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80E16D5-6E4F-0940-A57C-38952E69C6EE}"/>
              </a:ext>
            </a:extLst>
          </p:cNvPr>
          <p:cNvSpPr txBox="1"/>
          <p:nvPr/>
        </p:nvSpPr>
        <p:spPr>
          <a:xfrm>
            <a:off x="295859" y="5011779"/>
            <a:ext cx="7476150" cy="1569660"/>
          </a:xfrm>
          <a:prstGeom prst="rect">
            <a:avLst/>
          </a:prstGeom>
          <a:noFill/>
        </p:spPr>
        <p:txBody>
          <a:bodyPr wrap="square" rtlCol="0">
            <a:spAutoFit/>
          </a:bodyPr>
          <a:lstStyle/>
          <a:p>
            <a:pPr marL="285750"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FLNC deficiency causing dysregulation of the transcription of calcium handling genes</a:t>
            </a:r>
          </a:p>
          <a:p>
            <a:pPr marL="742950" lvl="1"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Significant calcium handling abnormalities </a:t>
            </a:r>
          </a:p>
          <a:p>
            <a:pPr marL="1200150" lvl="2"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Lower mRNA levels of SERCA (calcium handling gene)</a:t>
            </a:r>
          </a:p>
          <a:p>
            <a:pPr marL="742950" lvl="1"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Slower reuptake of calcium in the SR</a:t>
            </a:r>
          </a:p>
          <a:p>
            <a:pPr marL="1200150" lvl="2"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Extended peak time of calcium </a:t>
            </a:r>
          </a:p>
        </p:txBody>
      </p:sp>
      <p:sp>
        <p:nvSpPr>
          <p:cNvPr id="15" name="Rectangle 14">
            <a:extLst>
              <a:ext uri="{FF2B5EF4-FFF2-40B4-BE49-F238E27FC236}">
                <a16:creationId xmlns:a16="http://schemas.microsoft.com/office/drawing/2014/main" id="{94AB4341-D1F9-3BF9-9D4A-8DB662C08387}"/>
              </a:ext>
            </a:extLst>
          </p:cNvPr>
          <p:cNvSpPr>
            <a:spLocks noGrp="1" noRot="1" noMove="1" noResize="1" noEditPoints="1" noAdjustHandles="1" noChangeArrowheads="1" noChangeShapeType="1"/>
          </p:cNvSpPr>
          <p:nvPr/>
        </p:nvSpPr>
        <p:spPr>
          <a:xfrm>
            <a:off x="149565" y="911556"/>
            <a:ext cx="3857933" cy="318442"/>
          </a:xfrm>
          <a:prstGeom prst="rect">
            <a:avLst/>
          </a:prstGeom>
          <a:solidFill>
            <a:srgbClr val="602213">
              <a:alpha val="90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Times New Roman" panose="02020603050405020304" pitchFamily="18" charset="0"/>
                <a:cs typeface="Times New Roman" panose="02020603050405020304" pitchFamily="18" charset="0"/>
              </a:rPr>
              <a:t>(Gao et al., 2024)</a:t>
            </a:r>
          </a:p>
        </p:txBody>
      </p:sp>
    </p:spTree>
    <p:extLst>
      <p:ext uri="{BB962C8B-B14F-4D97-AF65-F5344CB8AC3E}">
        <p14:creationId xmlns:p14="http://schemas.microsoft.com/office/powerpoint/2010/main" val="8823718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18689</TotalTime>
  <Words>2885</Words>
  <Application>Microsoft Office PowerPoint</Application>
  <PresentationFormat>Widescreen</PresentationFormat>
  <Paragraphs>238</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Aptos Display</vt:lpstr>
      <vt:lpstr>Arial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Udawala, Parveen</dc:creator>
  <cp:lastModifiedBy>Udawala, Parveen</cp:lastModifiedBy>
  <cp:revision>11</cp:revision>
  <dcterms:created xsi:type="dcterms:W3CDTF">2025-01-04T20:56:18Z</dcterms:created>
  <dcterms:modified xsi:type="dcterms:W3CDTF">2025-01-17T20:26:36Z</dcterms:modified>
</cp:coreProperties>
</file>