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video/mp4" Extension="mp4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Abstracted Dream" charset="1" panose="00000500000000000000"/>
      <p:regular r:id="rId20"/>
    </p:embeddedFont>
    <p:embeddedFont>
      <p:font typeface="Dynapuff Condensed" charset="1" panose="00000000000000000000"/>
      <p:regular r:id="rId21"/>
    </p:embeddedFont>
    <p:embeddedFont>
      <p:font typeface="Canva Sans Bold" charset="1" panose="020B0803030501040103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notesMasters/notesMaster1.xml" Type="http://schemas.openxmlformats.org/officeDocument/2006/relationships/notesMaster"/><Relationship Id="rId24" Target="theme/theme2.xml" Type="http://schemas.openxmlformats.org/officeDocument/2006/relationships/theme"/><Relationship Id="rId25" Target="notesSlides/notesSlide1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hey hey yeh y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png" Type="http://schemas.openxmlformats.org/officeDocument/2006/relationships/image"/><Relationship Id="rId11" Target="../media/image32.svg" Type="http://schemas.openxmlformats.org/officeDocument/2006/relationships/image"/><Relationship Id="rId12" Target="../media/image33.png" Type="http://schemas.openxmlformats.org/officeDocument/2006/relationships/image"/><Relationship Id="rId13" Target="../media/image34.svg" Type="http://schemas.openxmlformats.org/officeDocument/2006/relationships/image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jpeg" Type="http://schemas.openxmlformats.org/officeDocument/2006/relationships/image"/><Relationship Id="rId3" Target="../media/VAEbA1yZDFc.mp4" Type="http://schemas.openxmlformats.org/officeDocument/2006/relationships/video"/><Relationship Id="rId4" Target="../media/VAEbA1yZDFc.mp4" Type="http://schemas.microsoft.com/office/2007/relationships/media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jpeg" Type="http://schemas.openxmlformats.org/officeDocument/2006/relationships/image"/><Relationship Id="rId3" Target="../media/image37.jpeg" Type="http://schemas.openxmlformats.org/officeDocument/2006/relationships/image"/><Relationship Id="rId4" Target="../media/image38.png" Type="http://schemas.openxmlformats.org/officeDocument/2006/relationships/image"/><Relationship Id="rId5" Target="../media/image39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40.png" Type="http://schemas.openxmlformats.org/officeDocument/2006/relationships/image"/><Relationship Id="rId4" Target="../media/image41.svg" Type="http://schemas.openxmlformats.org/officeDocument/2006/relationships/image"/><Relationship Id="rId5" Target="../media/image4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jpe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2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2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svg" Type="http://schemas.openxmlformats.org/officeDocument/2006/relationships/image"/><Relationship Id="rId12" Target="../media/image25.png" Type="http://schemas.openxmlformats.org/officeDocument/2006/relationships/image"/><Relationship Id="rId13" Target="../media/image2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png" Type="http://schemas.openxmlformats.org/officeDocument/2006/relationships/image"/><Relationship Id="rId11" Target="../media/image2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png" Type="http://schemas.openxmlformats.org/officeDocument/2006/relationships/image"/><Relationship Id="rId11" Target="../media/image30.svg" Type="http://schemas.openxmlformats.org/officeDocument/2006/relationships/image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64261" y="6677503"/>
            <a:ext cx="6103108" cy="4114800"/>
          </a:xfrm>
          <a:custGeom>
            <a:avLst/>
            <a:gdLst/>
            <a:ahLst/>
            <a:cxnLst/>
            <a:rect r="r" b="b" t="t" l="l"/>
            <a:pathLst>
              <a:path h="4114800" w="6103108">
                <a:moveTo>
                  <a:pt x="0" y="0"/>
                </a:moveTo>
                <a:lnTo>
                  <a:pt x="6103109" y="0"/>
                </a:lnTo>
                <a:lnTo>
                  <a:pt x="61031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036096" y="6248400"/>
            <a:ext cx="3127550" cy="5925276"/>
          </a:xfrm>
          <a:custGeom>
            <a:avLst/>
            <a:gdLst/>
            <a:ahLst/>
            <a:cxnLst/>
            <a:rect r="r" b="b" t="t" l="l"/>
            <a:pathLst>
              <a:path h="5925276" w="3127550">
                <a:moveTo>
                  <a:pt x="0" y="0"/>
                </a:moveTo>
                <a:lnTo>
                  <a:pt x="3127550" y="0"/>
                </a:lnTo>
                <a:lnTo>
                  <a:pt x="3127550" y="5925276"/>
                </a:lnTo>
                <a:lnTo>
                  <a:pt x="0" y="59252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0">
            <a:off x="12184892" y="-1028700"/>
            <a:ext cx="6103108" cy="4114800"/>
          </a:xfrm>
          <a:custGeom>
            <a:avLst/>
            <a:gdLst/>
            <a:ahLst/>
            <a:cxnLst/>
            <a:rect r="r" b="b" t="t" l="l"/>
            <a:pathLst>
              <a:path h="4114800" w="6103108">
                <a:moveTo>
                  <a:pt x="610310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6103108" y="0"/>
                </a:lnTo>
                <a:lnTo>
                  <a:pt x="6103108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-91673" y="0"/>
            <a:ext cx="7315200" cy="3204754"/>
          </a:xfrm>
          <a:custGeom>
            <a:avLst/>
            <a:gdLst/>
            <a:ahLst/>
            <a:cxnLst/>
            <a:rect r="r" b="b" t="t" l="l"/>
            <a:pathLst>
              <a:path h="3204754" w="7315200">
                <a:moveTo>
                  <a:pt x="7315200" y="0"/>
                </a:moveTo>
                <a:lnTo>
                  <a:pt x="0" y="0"/>
                </a:lnTo>
                <a:lnTo>
                  <a:pt x="0" y="3204754"/>
                </a:lnTo>
                <a:lnTo>
                  <a:pt x="7315200" y="320475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211243" y="6557582"/>
            <a:ext cx="8261144" cy="2217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00"/>
              </a:lnSpc>
            </a:pPr>
            <a:r>
              <a:rPr lang="en-US" sz="3800" spc="114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Student: Taliyah TUBSS</a:t>
            </a:r>
          </a:p>
          <a:p>
            <a:pPr algn="ctr">
              <a:lnSpc>
                <a:spcPts val="5700"/>
              </a:lnSpc>
            </a:pPr>
            <a:r>
              <a:rPr lang="en-US" sz="3800" spc="114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Mentor: Dr. Vesile KOÇAK</a:t>
            </a:r>
          </a:p>
          <a:p>
            <a:pPr algn="ctr" marL="0" indent="0" lvl="0">
              <a:lnSpc>
                <a:spcPts val="5700"/>
              </a:lnSpc>
              <a:spcBef>
                <a:spcPct val="0"/>
              </a:spcBef>
            </a:pPr>
          </a:p>
        </p:txBody>
      </p:sp>
      <p:sp>
        <p:nvSpPr>
          <p:cNvPr name="Freeform 7" id="7"/>
          <p:cNvSpPr/>
          <p:nvPr/>
        </p:nvSpPr>
        <p:spPr>
          <a:xfrm flipH="false" flipV="true" rot="0">
            <a:off x="10889286" y="7343338"/>
            <a:ext cx="7267023" cy="3183648"/>
          </a:xfrm>
          <a:custGeom>
            <a:avLst/>
            <a:gdLst/>
            <a:ahLst/>
            <a:cxnLst/>
            <a:rect r="r" b="b" t="t" l="l"/>
            <a:pathLst>
              <a:path h="3183648" w="7267023">
                <a:moveTo>
                  <a:pt x="0" y="3183648"/>
                </a:moveTo>
                <a:lnTo>
                  <a:pt x="7267022" y="3183648"/>
                </a:lnTo>
                <a:lnTo>
                  <a:pt x="7267022" y="0"/>
                </a:lnTo>
                <a:lnTo>
                  <a:pt x="0" y="0"/>
                </a:lnTo>
                <a:lnTo>
                  <a:pt x="0" y="3183648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254823" y="-455023"/>
            <a:ext cx="5040401" cy="4114800"/>
          </a:xfrm>
          <a:custGeom>
            <a:avLst/>
            <a:gdLst/>
            <a:ahLst/>
            <a:cxnLst/>
            <a:rect r="r" b="b" t="t" l="l"/>
            <a:pathLst>
              <a:path h="4114800" w="5040401">
                <a:moveTo>
                  <a:pt x="0" y="0"/>
                </a:moveTo>
                <a:lnTo>
                  <a:pt x="5040401" y="0"/>
                </a:lnTo>
                <a:lnTo>
                  <a:pt x="50404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162986" y="4855298"/>
            <a:ext cx="2993322" cy="2906244"/>
          </a:xfrm>
          <a:custGeom>
            <a:avLst/>
            <a:gdLst/>
            <a:ahLst/>
            <a:cxnLst/>
            <a:rect r="r" b="b" t="t" l="l"/>
            <a:pathLst>
              <a:path h="2906244" w="2993322">
                <a:moveTo>
                  <a:pt x="0" y="0"/>
                </a:moveTo>
                <a:lnTo>
                  <a:pt x="2993322" y="0"/>
                </a:lnTo>
                <a:lnTo>
                  <a:pt x="2993322" y="2906243"/>
                </a:lnTo>
                <a:lnTo>
                  <a:pt x="0" y="290624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0" y="6235101"/>
            <a:ext cx="3036096" cy="5938574"/>
          </a:xfrm>
          <a:custGeom>
            <a:avLst/>
            <a:gdLst/>
            <a:ahLst/>
            <a:cxnLst/>
            <a:rect r="r" b="b" t="t" l="l"/>
            <a:pathLst>
              <a:path h="5938574" w="3036096">
                <a:moveTo>
                  <a:pt x="0" y="0"/>
                </a:moveTo>
                <a:lnTo>
                  <a:pt x="3036096" y="0"/>
                </a:lnTo>
                <a:lnTo>
                  <a:pt x="3036096" y="5938575"/>
                </a:lnTo>
                <a:lnTo>
                  <a:pt x="0" y="593857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-40" r="0" b="-4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021853" y="1819275"/>
            <a:ext cx="14639924" cy="442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700"/>
              </a:lnSpc>
              <a:spcBef>
                <a:spcPct val="0"/>
              </a:spcBef>
            </a:pPr>
            <a:r>
              <a:rPr lang="en-US" sz="7250" spc="72">
                <a:solidFill>
                  <a:srgbClr val="000000"/>
                </a:solidFill>
                <a:latin typeface="Dynapuff Condensed"/>
                <a:ea typeface="Dynapuff Condensed"/>
                <a:cs typeface="Dynapuff Condensed"/>
                <a:sym typeface="Dynapuff Condensed"/>
              </a:rPr>
              <a:t>Exploring The Connection Between Post Partum Depression and Telomere Length: Insights Into Preventive Approaches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F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24819" y="738769"/>
            <a:ext cx="14111580" cy="8809462"/>
          </a:xfrm>
          <a:custGeom>
            <a:avLst/>
            <a:gdLst/>
            <a:ahLst/>
            <a:cxnLst/>
            <a:rect r="r" b="b" t="t" l="l"/>
            <a:pathLst>
              <a:path h="8809462" w="14111580">
                <a:moveTo>
                  <a:pt x="0" y="0"/>
                </a:moveTo>
                <a:lnTo>
                  <a:pt x="14111580" y="0"/>
                </a:lnTo>
                <a:lnTo>
                  <a:pt x="14111580" y="8809462"/>
                </a:lnTo>
                <a:lnTo>
                  <a:pt x="0" y="8809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651032" y="2902524"/>
            <a:ext cx="13685367" cy="5626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</a:p>
          <a:p>
            <a:pPr algn="l"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Early identification and assessment of pregnant women experiencing stress and depression </a:t>
            </a:r>
          </a:p>
          <a:p>
            <a:pPr algn="l"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Provide appropriate interventions and health monitoring for both mothers and infants. </a:t>
            </a:r>
          </a:p>
          <a:p>
            <a:pPr algn="just"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 Incorporate biological markers, such as TL, into the study of PPD. </a:t>
            </a:r>
          </a:p>
          <a:p>
            <a:pPr algn="l"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Longitudinal and follow-up studies should also be conducted to explore the long-term impacts of maternal mental health on child development.</a:t>
            </a:r>
          </a:p>
          <a:p>
            <a:pPr algn="ctr">
              <a:lnSpc>
                <a:spcPts val="490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5276373" y="2054799"/>
            <a:ext cx="7350343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9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Dynapuff Condensed"/>
                <a:ea typeface="Dynapuff Condensed"/>
                <a:cs typeface="Dynapuff Condensed"/>
                <a:sym typeface="Dynapuff Condensed"/>
              </a:rPr>
              <a:t>RECOMMENDATION</a:t>
            </a:r>
          </a:p>
        </p:txBody>
      </p:sp>
      <p:sp>
        <p:nvSpPr>
          <p:cNvPr name="Freeform 5" id="5"/>
          <p:cNvSpPr/>
          <p:nvPr/>
        </p:nvSpPr>
        <p:spPr>
          <a:xfrm flipH="true" flipV="true" rot="0">
            <a:off x="12337292" y="-876300"/>
            <a:ext cx="6103108" cy="4114800"/>
          </a:xfrm>
          <a:custGeom>
            <a:avLst/>
            <a:gdLst/>
            <a:ahLst/>
            <a:cxnLst/>
            <a:rect r="r" b="b" t="t" l="l"/>
            <a:pathLst>
              <a:path h="4114800" w="6103108">
                <a:moveTo>
                  <a:pt x="610310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6103108" y="0"/>
                </a:lnTo>
                <a:lnTo>
                  <a:pt x="6103108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407223" y="-302623"/>
            <a:ext cx="5040401" cy="4114800"/>
          </a:xfrm>
          <a:custGeom>
            <a:avLst/>
            <a:gdLst/>
            <a:ahLst/>
            <a:cxnLst/>
            <a:rect r="r" b="b" t="t" l="l"/>
            <a:pathLst>
              <a:path h="4114800" w="5040401">
                <a:moveTo>
                  <a:pt x="0" y="0"/>
                </a:moveTo>
                <a:lnTo>
                  <a:pt x="5040401" y="0"/>
                </a:lnTo>
                <a:lnTo>
                  <a:pt x="50404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826735" y="6747939"/>
            <a:ext cx="6103108" cy="4114800"/>
          </a:xfrm>
          <a:custGeom>
            <a:avLst/>
            <a:gdLst/>
            <a:ahLst/>
            <a:cxnLst/>
            <a:rect r="r" b="b" t="t" l="l"/>
            <a:pathLst>
              <a:path h="4114800" w="6103108">
                <a:moveTo>
                  <a:pt x="0" y="0"/>
                </a:moveTo>
                <a:lnTo>
                  <a:pt x="6103108" y="0"/>
                </a:lnTo>
                <a:lnTo>
                  <a:pt x="61031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10130" y="6114049"/>
            <a:ext cx="2369825" cy="2300885"/>
          </a:xfrm>
          <a:custGeom>
            <a:avLst/>
            <a:gdLst/>
            <a:ahLst/>
            <a:cxnLst/>
            <a:rect r="r" b="b" t="t" l="l"/>
            <a:pathLst>
              <a:path h="2300885" w="2369825">
                <a:moveTo>
                  <a:pt x="0" y="0"/>
                </a:moveTo>
                <a:lnTo>
                  <a:pt x="2369825" y="0"/>
                </a:lnTo>
                <a:lnTo>
                  <a:pt x="2369825" y="2300885"/>
                </a:lnTo>
                <a:lnTo>
                  <a:pt x="0" y="23008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989683" y="5873564"/>
            <a:ext cx="2259399" cy="4114800"/>
          </a:xfrm>
          <a:custGeom>
            <a:avLst/>
            <a:gdLst/>
            <a:ahLst/>
            <a:cxnLst/>
            <a:rect r="r" b="b" t="t" l="l"/>
            <a:pathLst>
              <a:path h="4114800" w="2259399">
                <a:moveTo>
                  <a:pt x="0" y="0"/>
                </a:moveTo>
                <a:lnTo>
                  <a:pt x="2259399" y="0"/>
                </a:lnTo>
                <a:lnTo>
                  <a:pt x="22593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4935" y="327128"/>
            <a:ext cx="2977619" cy="4114800"/>
          </a:xfrm>
          <a:custGeom>
            <a:avLst/>
            <a:gdLst/>
            <a:ahLst/>
            <a:cxnLst/>
            <a:rect r="r" b="b" t="t" l="l"/>
            <a:pathLst>
              <a:path h="4114800" w="2977619">
                <a:moveTo>
                  <a:pt x="0" y="0"/>
                </a:moveTo>
                <a:lnTo>
                  <a:pt x="2977619" y="0"/>
                </a:lnTo>
                <a:lnTo>
                  <a:pt x="29776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F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>
            <a:hlinkClick action="ppaction://media"/>
          </p:cNvPr>
          <p:cNvPicPr>
            <a:picLocks noChangeAspect="true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"/>
          <a:srcRect l="2652" t="0" r="2652" b="0"/>
          <a:stretch>
            <a:fillRect/>
          </a:stretch>
        </p:blipFill>
        <p:spPr>
          <a:xfrm flipH="false" flipV="false" rot="0">
            <a:off x="131776" y="0"/>
            <a:ext cx="18379673" cy="10287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4924603" y="2094997"/>
            <a:ext cx="8799600" cy="1000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800"/>
              </a:lnSpc>
            </a:pPr>
            <a:r>
              <a:rPr lang="en-US" sz="6500">
                <a:solidFill>
                  <a:srgbClr val="000000"/>
                </a:solidFill>
                <a:latin typeface="Dynapuff Condensed"/>
                <a:ea typeface="Dynapuff Condensed"/>
                <a:cs typeface="Dynapuff Condensed"/>
                <a:sym typeface="Dynapuff Condensed"/>
              </a:rPr>
              <a:t>CULTURAL EXCHANGE</a:t>
            </a:r>
          </a:p>
        </p:txBody>
      </p:sp>
      <p:sp>
        <p:nvSpPr>
          <p:cNvPr name="Freeform 4" id="4"/>
          <p:cNvSpPr/>
          <p:nvPr/>
        </p:nvSpPr>
        <p:spPr>
          <a:xfrm flipH="true" flipV="false" rot="0">
            <a:off x="-91673" y="0"/>
            <a:ext cx="7315200" cy="3204754"/>
          </a:xfrm>
          <a:custGeom>
            <a:avLst/>
            <a:gdLst/>
            <a:ahLst/>
            <a:cxnLst/>
            <a:rect r="r" b="b" t="t" l="l"/>
            <a:pathLst>
              <a:path h="3204754" w="7315200">
                <a:moveTo>
                  <a:pt x="7315200" y="0"/>
                </a:moveTo>
                <a:lnTo>
                  <a:pt x="0" y="0"/>
                </a:lnTo>
                <a:lnTo>
                  <a:pt x="0" y="3204754"/>
                </a:lnTo>
                <a:lnTo>
                  <a:pt x="7315200" y="320475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0">
            <a:off x="7742884" y="5667235"/>
            <a:ext cx="10545116" cy="4619765"/>
          </a:xfrm>
          <a:custGeom>
            <a:avLst/>
            <a:gdLst/>
            <a:ahLst/>
            <a:cxnLst/>
            <a:rect r="r" b="b" t="t" l="l"/>
            <a:pathLst>
              <a:path h="4619765" w="10545116">
                <a:moveTo>
                  <a:pt x="0" y="4619765"/>
                </a:moveTo>
                <a:lnTo>
                  <a:pt x="10545116" y="4619765"/>
                </a:lnTo>
                <a:lnTo>
                  <a:pt x="10545116" y="0"/>
                </a:lnTo>
                <a:lnTo>
                  <a:pt x="0" y="0"/>
                </a:lnTo>
                <a:lnTo>
                  <a:pt x="0" y="4619765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240489" y="3564019"/>
            <a:ext cx="6207472" cy="686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Cultural differences </a:t>
            </a:r>
          </a:p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 1. Healthcare/health insurance</a:t>
            </a:r>
          </a:p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2. Prenatal and postpartum periods. </a:t>
            </a:r>
          </a:p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3. Education</a:t>
            </a:r>
          </a:p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4. Nursing workplace</a:t>
            </a:r>
            <a:r>
              <a:rPr lang="en-US" sz="350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 </a:t>
            </a:r>
          </a:p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 </a:t>
            </a:r>
          </a:p>
          <a:p>
            <a:pPr algn="l">
              <a:lnSpc>
                <a:spcPts val="4900"/>
              </a:lnSpc>
            </a:pPr>
          </a:p>
          <a:p>
            <a:pPr algn="l">
              <a:lnSpc>
                <a:spcPts val="4900"/>
              </a:lnSpc>
            </a:pPr>
          </a:p>
          <a:p>
            <a:pPr algn="l">
              <a:lnSpc>
                <a:spcPts val="4900"/>
              </a:lnSpc>
            </a:pPr>
          </a:p>
          <a:p>
            <a:pPr algn="l">
              <a:lnSpc>
                <a:spcPts val="4900"/>
              </a:lnSpc>
            </a:pPr>
          </a:p>
          <a:p>
            <a:pPr algn="l">
              <a:lnSpc>
                <a:spcPts val="4900"/>
              </a:lnSpc>
            </a:pPr>
          </a:p>
        </p:txBody>
      </p:sp>
    </p:spTree>
  </p:cSld>
  <p:clrMapOvr>
    <a:masterClrMapping/>
  </p:clrMapOvr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F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023103" y="1118222"/>
            <a:ext cx="5038503" cy="20865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755"/>
              </a:lnSpc>
            </a:pPr>
            <a:r>
              <a:rPr lang="en-US" sz="9694" spc="290">
                <a:solidFill>
                  <a:srgbClr val="000000"/>
                </a:solidFill>
                <a:latin typeface="Dynapuff Condensed"/>
                <a:ea typeface="Dynapuff Condensed"/>
                <a:cs typeface="Dynapuff Condensed"/>
                <a:sym typeface="Dynapuff Condensed"/>
              </a:rPr>
              <a:t>THANK YOU</a:t>
            </a:r>
          </a:p>
        </p:txBody>
      </p:sp>
      <p:sp>
        <p:nvSpPr>
          <p:cNvPr name="Freeform 3" id="3"/>
          <p:cNvSpPr/>
          <p:nvPr/>
        </p:nvSpPr>
        <p:spPr>
          <a:xfrm flipH="true" flipV="false" rot="0">
            <a:off x="-91673" y="0"/>
            <a:ext cx="7315200" cy="3204754"/>
          </a:xfrm>
          <a:custGeom>
            <a:avLst/>
            <a:gdLst/>
            <a:ahLst/>
            <a:cxnLst/>
            <a:rect r="r" b="b" t="t" l="l"/>
            <a:pathLst>
              <a:path h="3204754" w="7315200">
                <a:moveTo>
                  <a:pt x="7315200" y="0"/>
                </a:moveTo>
                <a:lnTo>
                  <a:pt x="0" y="0"/>
                </a:lnTo>
                <a:lnTo>
                  <a:pt x="0" y="3204754"/>
                </a:lnTo>
                <a:lnTo>
                  <a:pt x="7315200" y="320475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0">
            <a:off x="11578846" y="7201590"/>
            <a:ext cx="7315200" cy="3204754"/>
          </a:xfrm>
          <a:custGeom>
            <a:avLst/>
            <a:gdLst/>
            <a:ahLst/>
            <a:cxnLst/>
            <a:rect r="r" b="b" t="t" l="l"/>
            <a:pathLst>
              <a:path h="3204754" w="7315200">
                <a:moveTo>
                  <a:pt x="0" y="3204754"/>
                </a:moveTo>
                <a:lnTo>
                  <a:pt x="7315200" y="3204754"/>
                </a:lnTo>
                <a:lnTo>
                  <a:pt x="7315200" y="0"/>
                </a:lnTo>
                <a:lnTo>
                  <a:pt x="0" y="0"/>
                </a:lnTo>
                <a:lnTo>
                  <a:pt x="0" y="320475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664261" y="6677503"/>
            <a:ext cx="6103108" cy="4114800"/>
          </a:xfrm>
          <a:custGeom>
            <a:avLst/>
            <a:gdLst/>
            <a:ahLst/>
            <a:cxnLst/>
            <a:rect r="r" b="b" t="t" l="l"/>
            <a:pathLst>
              <a:path h="4114800" w="6103108">
                <a:moveTo>
                  <a:pt x="0" y="0"/>
                </a:moveTo>
                <a:lnTo>
                  <a:pt x="6103109" y="0"/>
                </a:lnTo>
                <a:lnTo>
                  <a:pt x="61031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true" rot="0">
            <a:off x="12184892" y="-1028700"/>
            <a:ext cx="6103108" cy="4114800"/>
          </a:xfrm>
          <a:custGeom>
            <a:avLst/>
            <a:gdLst/>
            <a:ahLst/>
            <a:cxnLst/>
            <a:rect r="r" b="b" t="t" l="l"/>
            <a:pathLst>
              <a:path h="4114800" w="6103108">
                <a:moveTo>
                  <a:pt x="610310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6103108" y="0"/>
                </a:lnTo>
                <a:lnTo>
                  <a:pt x="6103108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254823" y="-455023"/>
            <a:ext cx="5040401" cy="4114800"/>
          </a:xfrm>
          <a:custGeom>
            <a:avLst/>
            <a:gdLst/>
            <a:ahLst/>
            <a:cxnLst/>
            <a:rect r="r" b="b" t="t" l="l"/>
            <a:pathLst>
              <a:path h="4114800" w="5040401">
                <a:moveTo>
                  <a:pt x="0" y="0"/>
                </a:moveTo>
                <a:lnTo>
                  <a:pt x="5040401" y="0"/>
                </a:lnTo>
                <a:lnTo>
                  <a:pt x="50404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72605" y="6043612"/>
            <a:ext cx="2369825" cy="2300885"/>
          </a:xfrm>
          <a:custGeom>
            <a:avLst/>
            <a:gdLst/>
            <a:ahLst/>
            <a:cxnLst/>
            <a:rect r="r" b="b" t="t" l="l"/>
            <a:pathLst>
              <a:path h="2300885" w="2369825">
                <a:moveTo>
                  <a:pt x="0" y="0"/>
                </a:moveTo>
                <a:lnTo>
                  <a:pt x="2369825" y="0"/>
                </a:lnTo>
                <a:lnTo>
                  <a:pt x="2369825" y="2300885"/>
                </a:lnTo>
                <a:lnTo>
                  <a:pt x="0" y="23008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840191" y="4465048"/>
            <a:ext cx="11396255" cy="245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 special thanks to Dr. Cristina Cenciarelli, and Elizabeth Evans, MSS, for bringing us together and creating an environment that mixes learning with fun. 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F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393382" y="3198802"/>
            <a:ext cx="5345527" cy="6559519"/>
          </a:xfrm>
          <a:custGeom>
            <a:avLst/>
            <a:gdLst/>
            <a:ahLst/>
            <a:cxnLst/>
            <a:rect r="r" b="b" t="t" l="l"/>
            <a:pathLst>
              <a:path h="6559519" w="5345527">
                <a:moveTo>
                  <a:pt x="0" y="0"/>
                </a:moveTo>
                <a:lnTo>
                  <a:pt x="5345527" y="0"/>
                </a:lnTo>
                <a:lnTo>
                  <a:pt x="5345527" y="6559519"/>
                </a:lnTo>
                <a:lnTo>
                  <a:pt x="0" y="65595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958" r="-8523" b="-895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93344" y="3255511"/>
            <a:ext cx="5363311" cy="6567903"/>
          </a:xfrm>
          <a:custGeom>
            <a:avLst/>
            <a:gdLst/>
            <a:ahLst/>
            <a:cxnLst/>
            <a:rect r="r" b="b" t="t" l="l"/>
            <a:pathLst>
              <a:path h="6567903" w="5363311">
                <a:moveTo>
                  <a:pt x="0" y="0"/>
                </a:moveTo>
                <a:lnTo>
                  <a:pt x="5363311" y="0"/>
                </a:lnTo>
                <a:lnTo>
                  <a:pt x="5363311" y="6567903"/>
                </a:lnTo>
                <a:lnTo>
                  <a:pt x="0" y="65679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4439" r="0" b="-443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81532" y="677565"/>
            <a:ext cx="11711851" cy="2181332"/>
          </a:xfrm>
          <a:custGeom>
            <a:avLst/>
            <a:gdLst/>
            <a:ahLst/>
            <a:cxnLst/>
            <a:rect r="r" b="b" t="t" l="l"/>
            <a:pathLst>
              <a:path h="2181332" w="11711851">
                <a:moveTo>
                  <a:pt x="0" y="0"/>
                </a:moveTo>
                <a:lnTo>
                  <a:pt x="11711850" y="0"/>
                </a:lnTo>
                <a:lnTo>
                  <a:pt x="11711850" y="2181332"/>
                </a:lnTo>
                <a:lnTo>
                  <a:pt x="0" y="21813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2696" r="0" b="-133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537457" y="3516690"/>
            <a:ext cx="4442808" cy="5923743"/>
          </a:xfrm>
          <a:custGeom>
            <a:avLst/>
            <a:gdLst/>
            <a:ahLst/>
            <a:cxnLst/>
            <a:rect r="r" b="b" t="t" l="l"/>
            <a:pathLst>
              <a:path h="5923743" w="4442808">
                <a:moveTo>
                  <a:pt x="0" y="0"/>
                </a:moveTo>
                <a:lnTo>
                  <a:pt x="4442808" y="0"/>
                </a:lnTo>
                <a:lnTo>
                  <a:pt x="4442808" y="5923743"/>
                </a:lnTo>
                <a:lnTo>
                  <a:pt x="0" y="59237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F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247303" y="7410388"/>
            <a:ext cx="3040697" cy="2876612"/>
          </a:xfrm>
          <a:custGeom>
            <a:avLst/>
            <a:gdLst/>
            <a:ahLst/>
            <a:cxnLst/>
            <a:rect r="r" b="b" t="t" l="l"/>
            <a:pathLst>
              <a:path h="2876612" w="3040697">
                <a:moveTo>
                  <a:pt x="0" y="0"/>
                </a:moveTo>
                <a:lnTo>
                  <a:pt x="3040697" y="0"/>
                </a:lnTo>
                <a:lnTo>
                  <a:pt x="3040697" y="2876612"/>
                </a:lnTo>
                <a:lnTo>
                  <a:pt x="0" y="28766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935658" y="1918555"/>
            <a:ext cx="12311644" cy="7217702"/>
          </a:xfrm>
          <a:custGeom>
            <a:avLst/>
            <a:gdLst/>
            <a:ahLst/>
            <a:cxnLst/>
            <a:rect r="r" b="b" t="t" l="l"/>
            <a:pathLst>
              <a:path h="7217702" w="12311644">
                <a:moveTo>
                  <a:pt x="0" y="0"/>
                </a:moveTo>
                <a:lnTo>
                  <a:pt x="12311645" y="0"/>
                </a:lnTo>
                <a:lnTo>
                  <a:pt x="12311645" y="7217702"/>
                </a:lnTo>
                <a:lnTo>
                  <a:pt x="0" y="72177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059811" y="683173"/>
            <a:ext cx="4168378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Dynapuff Condensed"/>
                <a:ea typeface="Dynapuff Condensed"/>
                <a:cs typeface="Dynapuff Condensed"/>
                <a:sym typeface="Dynapuff Condensed"/>
              </a:rPr>
              <a:t>REFERENCES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F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0087775" y="3398892"/>
            <a:ext cx="3333148" cy="3872151"/>
            <a:chOff x="0" y="0"/>
            <a:chExt cx="546608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439410" cy="6348730"/>
            </a:xfrm>
            <a:custGeom>
              <a:avLst/>
              <a:gdLst/>
              <a:ahLst/>
              <a:cxnLst/>
              <a:rect r="r" b="b" t="t" l="l"/>
              <a:pathLst>
                <a:path h="6348730" w="543941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247650" y="294640"/>
              <a:ext cx="4889500" cy="4693920"/>
            </a:xfrm>
            <a:custGeom>
              <a:avLst/>
              <a:gdLst/>
              <a:ahLst/>
              <a:cxnLst/>
              <a:rect r="r" b="b" t="t" l="l"/>
              <a:pathLst>
                <a:path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9444" r="0" b="-19444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270" y="6350"/>
              <a:ext cx="5457190" cy="6342380"/>
            </a:xfrm>
            <a:custGeom>
              <a:avLst/>
              <a:gdLst/>
              <a:ahLst/>
              <a:cxnLst/>
              <a:rect r="r" b="b" t="t" l="l"/>
              <a:pathLst>
                <a:path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7620" y="0"/>
              <a:ext cx="5458460" cy="6344920"/>
            </a:xfrm>
            <a:custGeom>
              <a:avLst/>
              <a:gdLst/>
              <a:ahLst/>
              <a:cxnLst/>
              <a:rect r="r" b="b" t="t" l="l"/>
              <a:pathLst>
                <a:path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EFDA"/>
            </a:solid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4676662" y="3398892"/>
            <a:ext cx="3333148" cy="3872151"/>
            <a:chOff x="0" y="0"/>
            <a:chExt cx="5466080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439410" cy="6348730"/>
            </a:xfrm>
            <a:custGeom>
              <a:avLst/>
              <a:gdLst/>
              <a:ahLst/>
              <a:cxnLst/>
              <a:rect r="r" b="b" t="t" l="l"/>
              <a:pathLst>
                <a:path h="6348730" w="543941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47650" y="294640"/>
              <a:ext cx="4889500" cy="4693920"/>
            </a:xfrm>
            <a:custGeom>
              <a:avLst/>
              <a:gdLst/>
              <a:ahLst/>
              <a:cxnLst/>
              <a:rect r="r" b="b" t="t" l="l"/>
              <a:pathLst>
                <a:path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3"/>
              <a:stretch>
                <a:fillRect l="-14000" t="0" r="-13999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270" y="6350"/>
              <a:ext cx="5457190" cy="6342380"/>
            </a:xfrm>
            <a:custGeom>
              <a:avLst/>
              <a:gdLst/>
              <a:ahLst/>
              <a:cxnLst/>
              <a:rect r="r" b="b" t="t" l="l"/>
              <a:pathLst>
                <a:path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7620" y="0"/>
              <a:ext cx="5458460" cy="6344920"/>
            </a:xfrm>
            <a:custGeom>
              <a:avLst/>
              <a:gdLst/>
              <a:ahLst/>
              <a:cxnLst/>
              <a:rect r="r" b="b" t="t" l="l"/>
              <a:pathLst>
                <a:path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EFDA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4676662" y="2107719"/>
            <a:ext cx="8934676" cy="11027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526"/>
              </a:lnSpc>
            </a:pPr>
            <a:r>
              <a:rPr lang="en-US" sz="7681">
                <a:solidFill>
                  <a:srgbClr val="000000"/>
                </a:solidFill>
                <a:latin typeface="Dynapuff Condensed"/>
                <a:ea typeface="Dynapuff Condensed"/>
                <a:cs typeface="Dynapuff Condensed"/>
                <a:sym typeface="Dynapuff Condensed"/>
              </a:rPr>
              <a:t>GROUP MEMBERS</a:t>
            </a:r>
          </a:p>
        </p:txBody>
      </p:sp>
      <p:sp>
        <p:nvSpPr>
          <p:cNvPr name="Freeform 13" id="13"/>
          <p:cNvSpPr/>
          <p:nvPr/>
        </p:nvSpPr>
        <p:spPr>
          <a:xfrm flipH="true" flipV="false" rot="0">
            <a:off x="-91673" y="0"/>
            <a:ext cx="7315200" cy="3204754"/>
          </a:xfrm>
          <a:custGeom>
            <a:avLst/>
            <a:gdLst/>
            <a:ahLst/>
            <a:cxnLst/>
            <a:rect r="r" b="b" t="t" l="l"/>
            <a:pathLst>
              <a:path h="3204754" w="7315200">
                <a:moveTo>
                  <a:pt x="7315200" y="0"/>
                </a:moveTo>
                <a:lnTo>
                  <a:pt x="0" y="0"/>
                </a:lnTo>
                <a:lnTo>
                  <a:pt x="0" y="3204754"/>
                </a:lnTo>
                <a:lnTo>
                  <a:pt x="7315200" y="320475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true" rot="0">
            <a:off x="11578846" y="7201590"/>
            <a:ext cx="7315200" cy="3204754"/>
          </a:xfrm>
          <a:custGeom>
            <a:avLst/>
            <a:gdLst/>
            <a:ahLst/>
            <a:cxnLst/>
            <a:rect r="r" b="b" t="t" l="l"/>
            <a:pathLst>
              <a:path h="3204754" w="7315200">
                <a:moveTo>
                  <a:pt x="0" y="3204754"/>
                </a:moveTo>
                <a:lnTo>
                  <a:pt x="7315200" y="3204754"/>
                </a:lnTo>
                <a:lnTo>
                  <a:pt x="7315200" y="0"/>
                </a:lnTo>
                <a:lnTo>
                  <a:pt x="0" y="0"/>
                </a:lnTo>
                <a:lnTo>
                  <a:pt x="0" y="320475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9951692" y="6454618"/>
            <a:ext cx="3605314" cy="575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2893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Taliyah TUBBS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550599" y="6445093"/>
            <a:ext cx="3585274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Vesile KOÇAK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F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12337292" y="-876300"/>
            <a:ext cx="6103108" cy="4114800"/>
          </a:xfrm>
          <a:custGeom>
            <a:avLst/>
            <a:gdLst/>
            <a:ahLst/>
            <a:cxnLst/>
            <a:rect r="r" b="b" t="t" l="l"/>
            <a:pathLst>
              <a:path h="4114800" w="6103108">
                <a:moveTo>
                  <a:pt x="610310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6103108" y="0"/>
                </a:lnTo>
                <a:lnTo>
                  <a:pt x="6103108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407223" y="-302623"/>
            <a:ext cx="5040401" cy="4114800"/>
          </a:xfrm>
          <a:custGeom>
            <a:avLst/>
            <a:gdLst/>
            <a:ahLst/>
            <a:cxnLst/>
            <a:rect r="r" b="b" t="t" l="l"/>
            <a:pathLst>
              <a:path h="4114800" w="5040401">
                <a:moveTo>
                  <a:pt x="0" y="0"/>
                </a:moveTo>
                <a:lnTo>
                  <a:pt x="5040401" y="0"/>
                </a:lnTo>
                <a:lnTo>
                  <a:pt x="50404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826735" y="6747939"/>
            <a:ext cx="6103108" cy="4114800"/>
          </a:xfrm>
          <a:custGeom>
            <a:avLst/>
            <a:gdLst/>
            <a:ahLst/>
            <a:cxnLst/>
            <a:rect r="r" b="b" t="t" l="l"/>
            <a:pathLst>
              <a:path h="4114800" w="6103108">
                <a:moveTo>
                  <a:pt x="0" y="0"/>
                </a:moveTo>
                <a:lnTo>
                  <a:pt x="6103108" y="0"/>
                </a:lnTo>
                <a:lnTo>
                  <a:pt x="61031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10130" y="6114049"/>
            <a:ext cx="2369825" cy="2300885"/>
          </a:xfrm>
          <a:custGeom>
            <a:avLst/>
            <a:gdLst/>
            <a:ahLst/>
            <a:cxnLst/>
            <a:rect r="r" b="b" t="t" l="l"/>
            <a:pathLst>
              <a:path h="2300885" w="2369825">
                <a:moveTo>
                  <a:pt x="0" y="0"/>
                </a:moveTo>
                <a:lnTo>
                  <a:pt x="2369825" y="0"/>
                </a:lnTo>
                <a:lnTo>
                  <a:pt x="2369825" y="2300885"/>
                </a:lnTo>
                <a:lnTo>
                  <a:pt x="0" y="23008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088210" y="738769"/>
            <a:ext cx="14525334" cy="9067757"/>
          </a:xfrm>
          <a:custGeom>
            <a:avLst/>
            <a:gdLst/>
            <a:ahLst/>
            <a:cxnLst/>
            <a:rect r="r" b="b" t="t" l="l"/>
            <a:pathLst>
              <a:path h="9067757" w="14525334">
                <a:moveTo>
                  <a:pt x="0" y="0"/>
                </a:moveTo>
                <a:lnTo>
                  <a:pt x="14525334" y="0"/>
                </a:lnTo>
                <a:lnTo>
                  <a:pt x="14525334" y="9067757"/>
                </a:lnTo>
                <a:lnTo>
                  <a:pt x="0" y="90677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175802" y="1477081"/>
            <a:ext cx="1497788" cy="2019078"/>
          </a:xfrm>
          <a:custGeom>
            <a:avLst/>
            <a:gdLst/>
            <a:ahLst/>
            <a:cxnLst/>
            <a:rect r="r" b="b" t="t" l="l"/>
            <a:pathLst>
              <a:path h="2019078" w="1497788">
                <a:moveTo>
                  <a:pt x="0" y="0"/>
                </a:moveTo>
                <a:lnTo>
                  <a:pt x="1497788" y="0"/>
                </a:lnTo>
                <a:lnTo>
                  <a:pt x="1497788" y="2019078"/>
                </a:lnTo>
                <a:lnTo>
                  <a:pt x="0" y="20190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111289" y="3677182"/>
            <a:ext cx="12080673" cy="5626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Postpartum depression (PPD) is characterized by depressive mood and inability to derive pleasure from daily activities within the first four weeks after childbirth. </a:t>
            </a:r>
          </a:p>
          <a:p>
            <a:pPr algn="just"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PPD affects up to 17.2% of mothers globally.</a:t>
            </a:r>
          </a:p>
          <a:p>
            <a:pPr algn="just"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Telomeres are protective caps on chromosomes that shorten with stress and aging.</a:t>
            </a:r>
          </a:p>
          <a:p>
            <a:pPr algn="just"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Stressful life events are linked to shorter telomere length (TL) and various negative health outcomes</a:t>
            </a:r>
          </a:p>
          <a:p>
            <a:pPr algn="just">
              <a:lnSpc>
                <a:spcPts val="4900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4924696" y="2496268"/>
            <a:ext cx="8438608" cy="845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89"/>
              </a:lnSpc>
            </a:pPr>
            <a:r>
              <a:rPr lang="en-US" sz="6999" spc="69">
                <a:solidFill>
                  <a:srgbClr val="000000"/>
                </a:solidFill>
                <a:latin typeface="Dynapuff Condensed"/>
                <a:ea typeface="Dynapuff Condensed"/>
                <a:cs typeface="Dynapuff Condensed"/>
                <a:sym typeface="Dynapuff Condensed"/>
              </a:rPr>
              <a:t>INTRODUCTION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F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12337292" y="-876300"/>
            <a:ext cx="6103108" cy="4114800"/>
          </a:xfrm>
          <a:custGeom>
            <a:avLst/>
            <a:gdLst/>
            <a:ahLst/>
            <a:cxnLst/>
            <a:rect r="r" b="b" t="t" l="l"/>
            <a:pathLst>
              <a:path h="4114800" w="6103108">
                <a:moveTo>
                  <a:pt x="610310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6103108" y="0"/>
                </a:lnTo>
                <a:lnTo>
                  <a:pt x="6103108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407223" y="-302623"/>
            <a:ext cx="5040401" cy="4114800"/>
          </a:xfrm>
          <a:custGeom>
            <a:avLst/>
            <a:gdLst/>
            <a:ahLst/>
            <a:cxnLst/>
            <a:rect r="r" b="b" t="t" l="l"/>
            <a:pathLst>
              <a:path h="4114800" w="5040401">
                <a:moveTo>
                  <a:pt x="0" y="0"/>
                </a:moveTo>
                <a:lnTo>
                  <a:pt x="5040401" y="0"/>
                </a:lnTo>
                <a:lnTo>
                  <a:pt x="50404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826735" y="6747939"/>
            <a:ext cx="6103108" cy="4114800"/>
          </a:xfrm>
          <a:custGeom>
            <a:avLst/>
            <a:gdLst/>
            <a:ahLst/>
            <a:cxnLst/>
            <a:rect r="r" b="b" t="t" l="l"/>
            <a:pathLst>
              <a:path h="4114800" w="6103108">
                <a:moveTo>
                  <a:pt x="0" y="0"/>
                </a:moveTo>
                <a:lnTo>
                  <a:pt x="6103108" y="0"/>
                </a:lnTo>
                <a:lnTo>
                  <a:pt x="61031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10130" y="6114049"/>
            <a:ext cx="2369825" cy="2300885"/>
          </a:xfrm>
          <a:custGeom>
            <a:avLst/>
            <a:gdLst/>
            <a:ahLst/>
            <a:cxnLst/>
            <a:rect r="r" b="b" t="t" l="l"/>
            <a:pathLst>
              <a:path h="2300885" w="2369825">
                <a:moveTo>
                  <a:pt x="0" y="0"/>
                </a:moveTo>
                <a:lnTo>
                  <a:pt x="2369825" y="0"/>
                </a:lnTo>
                <a:lnTo>
                  <a:pt x="2369825" y="2300885"/>
                </a:lnTo>
                <a:lnTo>
                  <a:pt x="0" y="23008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088210" y="738769"/>
            <a:ext cx="14111580" cy="8809462"/>
          </a:xfrm>
          <a:custGeom>
            <a:avLst/>
            <a:gdLst/>
            <a:ahLst/>
            <a:cxnLst/>
            <a:rect r="r" b="b" t="t" l="l"/>
            <a:pathLst>
              <a:path h="8809462" w="14111580">
                <a:moveTo>
                  <a:pt x="0" y="0"/>
                </a:moveTo>
                <a:lnTo>
                  <a:pt x="14111580" y="0"/>
                </a:lnTo>
                <a:lnTo>
                  <a:pt x="14111580" y="8809462"/>
                </a:lnTo>
                <a:lnTo>
                  <a:pt x="0" y="88094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948297" y="1754777"/>
            <a:ext cx="2005793" cy="2057400"/>
          </a:xfrm>
          <a:custGeom>
            <a:avLst/>
            <a:gdLst/>
            <a:ahLst/>
            <a:cxnLst/>
            <a:rect r="r" b="b" t="t" l="l"/>
            <a:pathLst>
              <a:path h="2057400" w="2005793">
                <a:moveTo>
                  <a:pt x="0" y="0"/>
                </a:moveTo>
                <a:lnTo>
                  <a:pt x="2005793" y="0"/>
                </a:lnTo>
                <a:lnTo>
                  <a:pt x="200579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231970" y="4116643"/>
            <a:ext cx="9895000" cy="375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To provide a summary and interpretation of the relationship between postpartum depression in mothers and telomere length in newborns, to deepen and synthesize the understanding of mental health problems of mothers and effects.</a:t>
            </a:r>
          </a:p>
          <a:p>
            <a:pPr algn="just">
              <a:lnSpc>
                <a:spcPts val="4899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4924696" y="2496268"/>
            <a:ext cx="8438608" cy="845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89"/>
              </a:lnSpc>
            </a:pPr>
            <a:r>
              <a:rPr lang="en-US" sz="6999" spc="69">
                <a:solidFill>
                  <a:srgbClr val="000000"/>
                </a:solidFill>
                <a:latin typeface="Dynapuff Condensed"/>
                <a:ea typeface="Dynapuff Condensed"/>
                <a:cs typeface="Dynapuff Condensed"/>
                <a:sym typeface="Dynapuff Condensed"/>
              </a:rPr>
              <a:t>AIM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F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175679">
            <a:off x="2017222" y="2618101"/>
            <a:ext cx="7543455" cy="7197839"/>
          </a:xfrm>
          <a:custGeom>
            <a:avLst/>
            <a:gdLst/>
            <a:ahLst/>
            <a:cxnLst/>
            <a:rect r="r" b="b" t="t" l="l"/>
            <a:pathLst>
              <a:path h="7197839" w="7543455">
                <a:moveTo>
                  <a:pt x="0" y="0"/>
                </a:moveTo>
                <a:lnTo>
                  <a:pt x="7543455" y="0"/>
                </a:lnTo>
                <a:lnTo>
                  <a:pt x="7543455" y="7197838"/>
                </a:lnTo>
                <a:lnTo>
                  <a:pt x="0" y="71978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175679">
            <a:off x="9723346" y="2423431"/>
            <a:ext cx="7572346" cy="7225406"/>
          </a:xfrm>
          <a:custGeom>
            <a:avLst/>
            <a:gdLst/>
            <a:ahLst/>
            <a:cxnLst/>
            <a:rect r="r" b="b" t="t" l="l"/>
            <a:pathLst>
              <a:path h="7225406" w="7572346">
                <a:moveTo>
                  <a:pt x="0" y="0"/>
                </a:moveTo>
                <a:lnTo>
                  <a:pt x="7572346" y="0"/>
                </a:lnTo>
                <a:lnTo>
                  <a:pt x="7572346" y="7225406"/>
                </a:lnTo>
                <a:lnTo>
                  <a:pt x="0" y="72254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944461" y="1864611"/>
            <a:ext cx="10399079" cy="857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99"/>
              </a:lnSpc>
              <a:spcBef>
                <a:spcPct val="0"/>
              </a:spcBef>
            </a:pPr>
            <a:r>
              <a:rPr lang="en-US" sz="6999" strike="noStrike" u="none">
                <a:solidFill>
                  <a:srgbClr val="000000"/>
                </a:solidFill>
                <a:latin typeface="Dynapuff Condensed"/>
                <a:ea typeface="Dynapuff Condensed"/>
                <a:cs typeface="Dynapuff Condensed"/>
                <a:sym typeface="Dynapuff Condensed"/>
              </a:rPr>
              <a:t>PROJECT GOALS</a:t>
            </a:r>
          </a:p>
        </p:txBody>
      </p:sp>
      <p:sp>
        <p:nvSpPr>
          <p:cNvPr name="Freeform 5" id="5"/>
          <p:cNvSpPr/>
          <p:nvPr/>
        </p:nvSpPr>
        <p:spPr>
          <a:xfrm flipH="true" flipV="false" rot="0">
            <a:off x="-91673" y="0"/>
            <a:ext cx="7315200" cy="3204754"/>
          </a:xfrm>
          <a:custGeom>
            <a:avLst/>
            <a:gdLst/>
            <a:ahLst/>
            <a:cxnLst/>
            <a:rect r="r" b="b" t="t" l="l"/>
            <a:pathLst>
              <a:path h="3204754" w="7315200">
                <a:moveTo>
                  <a:pt x="7315200" y="0"/>
                </a:moveTo>
                <a:lnTo>
                  <a:pt x="0" y="0"/>
                </a:lnTo>
                <a:lnTo>
                  <a:pt x="0" y="3204754"/>
                </a:lnTo>
                <a:lnTo>
                  <a:pt x="7315200" y="320475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465356" y="3539206"/>
            <a:ext cx="3822644" cy="6506627"/>
          </a:xfrm>
          <a:custGeom>
            <a:avLst/>
            <a:gdLst/>
            <a:ahLst/>
            <a:cxnLst/>
            <a:rect r="r" b="b" t="t" l="l"/>
            <a:pathLst>
              <a:path h="6506627" w="3822644">
                <a:moveTo>
                  <a:pt x="0" y="0"/>
                </a:moveTo>
                <a:lnTo>
                  <a:pt x="3822644" y="0"/>
                </a:lnTo>
                <a:lnTo>
                  <a:pt x="3822644" y="6506627"/>
                </a:lnTo>
                <a:lnTo>
                  <a:pt x="0" y="65066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676708" y="3856396"/>
            <a:ext cx="4528546" cy="4997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49" indent="-377824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To develop knowledge on how to protect infant health by preventing maternal depression by understanding the relationship between PPD and TL.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549199" y="4202858"/>
            <a:ext cx="4528546" cy="375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49" indent="-377824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To emphasize the importance of the subject by synthesizing the information in the literature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F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180962" y="1130556"/>
            <a:ext cx="5926076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99"/>
              </a:lnSpc>
              <a:spcBef>
                <a:spcPct val="0"/>
              </a:spcBef>
            </a:pPr>
            <a:r>
              <a:rPr lang="en-US" sz="6999" u="none">
                <a:solidFill>
                  <a:srgbClr val="000000"/>
                </a:solidFill>
                <a:latin typeface="Dynapuff Condensed"/>
                <a:ea typeface="Dynapuff Condensed"/>
                <a:cs typeface="Dynapuff Condensed"/>
                <a:sym typeface="Dynapuff Condensed"/>
              </a:rPr>
              <a:t>PROCESS</a:t>
            </a:r>
          </a:p>
        </p:txBody>
      </p:sp>
      <p:sp>
        <p:nvSpPr>
          <p:cNvPr name="Freeform 3" id="3"/>
          <p:cNvSpPr/>
          <p:nvPr/>
        </p:nvSpPr>
        <p:spPr>
          <a:xfrm flipH="true" flipV="false" rot="0">
            <a:off x="-91673" y="0"/>
            <a:ext cx="7315200" cy="3204754"/>
          </a:xfrm>
          <a:custGeom>
            <a:avLst/>
            <a:gdLst/>
            <a:ahLst/>
            <a:cxnLst/>
            <a:rect r="r" b="b" t="t" l="l"/>
            <a:pathLst>
              <a:path h="3204754" w="7315200">
                <a:moveTo>
                  <a:pt x="7315200" y="0"/>
                </a:moveTo>
                <a:lnTo>
                  <a:pt x="0" y="0"/>
                </a:lnTo>
                <a:lnTo>
                  <a:pt x="0" y="3204754"/>
                </a:lnTo>
                <a:lnTo>
                  <a:pt x="7315200" y="320475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127860" y="2813508"/>
            <a:ext cx="14662597" cy="6928077"/>
          </a:xfrm>
          <a:custGeom>
            <a:avLst/>
            <a:gdLst/>
            <a:ahLst/>
            <a:cxnLst/>
            <a:rect r="r" b="b" t="t" l="l"/>
            <a:pathLst>
              <a:path h="6928077" w="14662597">
                <a:moveTo>
                  <a:pt x="0" y="0"/>
                </a:moveTo>
                <a:lnTo>
                  <a:pt x="14662596" y="0"/>
                </a:lnTo>
                <a:lnTo>
                  <a:pt x="14662596" y="6928076"/>
                </a:lnTo>
                <a:lnTo>
                  <a:pt x="0" y="69280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F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12337292" y="-876300"/>
            <a:ext cx="6103108" cy="4114800"/>
          </a:xfrm>
          <a:custGeom>
            <a:avLst/>
            <a:gdLst/>
            <a:ahLst/>
            <a:cxnLst/>
            <a:rect r="r" b="b" t="t" l="l"/>
            <a:pathLst>
              <a:path h="4114800" w="6103108">
                <a:moveTo>
                  <a:pt x="610310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6103108" y="0"/>
                </a:lnTo>
                <a:lnTo>
                  <a:pt x="6103108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407223" y="-302623"/>
            <a:ext cx="5040401" cy="4114800"/>
          </a:xfrm>
          <a:custGeom>
            <a:avLst/>
            <a:gdLst/>
            <a:ahLst/>
            <a:cxnLst/>
            <a:rect r="r" b="b" t="t" l="l"/>
            <a:pathLst>
              <a:path h="4114800" w="5040401">
                <a:moveTo>
                  <a:pt x="0" y="0"/>
                </a:moveTo>
                <a:lnTo>
                  <a:pt x="5040401" y="0"/>
                </a:lnTo>
                <a:lnTo>
                  <a:pt x="50404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826735" y="6747939"/>
            <a:ext cx="6103108" cy="4114800"/>
          </a:xfrm>
          <a:custGeom>
            <a:avLst/>
            <a:gdLst/>
            <a:ahLst/>
            <a:cxnLst/>
            <a:rect r="r" b="b" t="t" l="l"/>
            <a:pathLst>
              <a:path h="4114800" w="6103108">
                <a:moveTo>
                  <a:pt x="0" y="0"/>
                </a:moveTo>
                <a:lnTo>
                  <a:pt x="6103108" y="0"/>
                </a:lnTo>
                <a:lnTo>
                  <a:pt x="61031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10130" y="6114049"/>
            <a:ext cx="2369825" cy="2300885"/>
          </a:xfrm>
          <a:custGeom>
            <a:avLst/>
            <a:gdLst/>
            <a:ahLst/>
            <a:cxnLst/>
            <a:rect r="r" b="b" t="t" l="l"/>
            <a:pathLst>
              <a:path h="2300885" w="2369825">
                <a:moveTo>
                  <a:pt x="0" y="0"/>
                </a:moveTo>
                <a:lnTo>
                  <a:pt x="2369825" y="0"/>
                </a:lnTo>
                <a:lnTo>
                  <a:pt x="2369825" y="2300885"/>
                </a:lnTo>
                <a:lnTo>
                  <a:pt x="0" y="23008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224819" y="1181100"/>
            <a:ext cx="14111580" cy="8809462"/>
          </a:xfrm>
          <a:custGeom>
            <a:avLst/>
            <a:gdLst/>
            <a:ahLst/>
            <a:cxnLst/>
            <a:rect r="r" b="b" t="t" l="l"/>
            <a:pathLst>
              <a:path h="8809462" w="14111580">
                <a:moveTo>
                  <a:pt x="0" y="0"/>
                </a:moveTo>
                <a:lnTo>
                  <a:pt x="14111580" y="0"/>
                </a:lnTo>
                <a:lnTo>
                  <a:pt x="14111580" y="8809462"/>
                </a:lnTo>
                <a:lnTo>
                  <a:pt x="0" y="88094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53833" y="1100951"/>
            <a:ext cx="5226651" cy="4114800"/>
          </a:xfrm>
          <a:custGeom>
            <a:avLst/>
            <a:gdLst/>
            <a:ahLst/>
            <a:cxnLst/>
            <a:rect r="r" b="b" t="t" l="l"/>
            <a:pathLst>
              <a:path h="4114800" w="5226651">
                <a:moveTo>
                  <a:pt x="0" y="0"/>
                </a:moveTo>
                <a:lnTo>
                  <a:pt x="5226651" y="0"/>
                </a:lnTo>
                <a:lnTo>
                  <a:pt x="52266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305628" y="5380557"/>
            <a:ext cx="3570644" cy="4114800"/>
          </a:xfrm>
          <a:custGeom>
            <a:avLst/>
            <a:gdLst/>
            <a:ahLst/>
            <a:cxnLst/>
            <a:rect r="r" b="b" t="t" l="l"/>
            <a:pathLst>
              <a:path h="4114800" w="3570644">
                <a:moveTo>
                  <a:pt x="0" y="0"/>
                </a:moveTo>
                <a:lnTo>
                  <a:pt x="3570643" y="0"/>
                </a:lnTo>
                <a:lnTo>
                  <a:pt x="35706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109077" y="3421652"/>
            <a:ext cx="9839574" cy="4636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14"/>
              </a:lnSpc>
            </a:pPr>
            <a:r>
              <a:rPr lang="en-US" sz="3499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Prenatal and Postnatal Factors Influencing Telomere Length (TL) include: </a:t>
            </a:r>
          </a:p>
          <a:p>
            <a:pPr algn="ctr">
              <a:lnSpc>
                <a:spcPts val="4514"/>
              </a:lnSpc>
            </a:pPr>
            <a:r>
              <a:rPr lang="en-US" sz="3499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1.</a:t>
            </a:r>
            <a:r>
              <a:rPr lang="en-US" sz="3499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Maternal tobacco use</a:t>
            </a:r>
          </a:p>
          <a:p>
            <a:pPr algn="ctr">
              <a:lnSpc>
                <a:spcPts val="4514"/>
              </a:lnSpc>
            </a:pPr>
            <a:r>
              <a:rPr lang="en-US" sz="3499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2. </a:t>
            </a:r>
            <a:r>
              <a:rPr lang="en-US" sz="3499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Sleep disorders</a:t>
            </a:r>
          </a:p>
          <a:p>
            <a:pPr algn="ctr">
              <a:lnSpc>
                <a:spcPts val="4514"/>
              </a:lnSpc>
            </a:pPr>
            <a:r>
              <a:rPr lang="en-US" sz="3499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3. </a:t>
            </a:r>
            <a:r>
              <a:rPr lang="en-US" sz="3499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Health conditions (e.g., hypertension, gestational diabetes)</a:t>
            </a:r>
          </a:p>
          <a:p>
            <a:pPr algn="ctr">
              <a:lnSpc>
                <a:spcPts val="4514"/>
              </a:lnSpc>
            </a:pPr>
            <a:r>
              <a:rPr lang="en-US" sz="3499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4. </a:t>
            </a:r>
            <a:r>
              <a:rPr lang="en-US" sz="3499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Nutrition</a:t>
            </a:r>
          </a:p>
          <a:p>
            <a:pPr algn="ctr">
              <a:lnSpc>
                <a:spcPts val="4514"/>
              </a:lnSpc>
            </a:pPr>
            <a:r>
              <a:rPr lang="en-US" sz="3499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5. Stress, Anxiety, and Depression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846300" y="1181100"/>
            <a:ext cx="8868618" cy="909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89"/>
              </a:lnSpc>
              <a:spcBef>
                <a:spcPct val="0"/>
              </a:spcBef>
            </a:pPr>
            <a:r>
              <a:rPr lang="en-US" sz="6999" u="none">
                <a:solidFill>
                  <a:srgbClr val="000000"/>
                </a:solidFill>
                <a:latin typeface="Dynapuff Condensed"/>
                <a:ea typeface="Dynapuff Condensed"/>
                <a:cs typeface="Dynapuff Condensed"/>
                <a:sym typeface="Dynapuff Condensed"/>
              </a:rPr>
              <a:t>RESULT I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F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12337292" y="-876300"/>
            <a:ext cx="6103108" cy="4114800"/>
          </a:xfrm>
          <a:custGeom>
            <a:avLst/>
            <a:gdLst/>
            <a:ahLst/>
            <a:cxnLst/>
            <a:rect r="r" b="b" t="t" l="l"/>
            <a:pathLst>
              <a:path h="4114800" w="6103108">
                <a:moveTo>
                  <a:pt x="610310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6103108" y="0"/>
                </a:lnTo>
                <a:lnTo>
                  <a:pt x="6103108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407223" y="-302623"/>
            <a:ext cx="5040401" cy="4114800"/>
          </a:xfrm>
          <a:custGeom>
            <a:avLst/>
            <a:gdLst/>
            <a:ahLst/>
            <a:cxnLst/>
            <a:rect r="r" b="b" t="t" l="l"/>
            <a:pathLst>
              <a:path h="4114800" w="5040401">
                <a:moveTo>
                  <a:pt x="0" y="0"/>
                </a:moveTo>
                <a:lnTo>
                  <a:pt x="5040401" y="0"/>
                </a:lnTo>
                <a:lnTo>
                  <a:pt x="50404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826735" y="6747939"/>
            <a:ext cx="6103108" cy="4114800"/>
          </a:xfrm>
          <a:custGeom>
            <a:avLst/>
            <a:gdLst/>
            <a:ahLst/>
            <a:cxnLst/>
            <a:rect r="r" b="b" t="t" l="l"/>
            <a:pathLst>
              <a:path h="4114800" w="6103108">
                <a:moveTo>
                  <a:pt x="0" y="0"/>
                </a:moveTo>
                <a:lnTo>
                  <a:pt x="6103108" y="0"/>
                </a:lnTo>
                <a:lnTo>
                  <a:pt x="61031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10130" y="6114049"/>
            <a:ext cx="2369825" cy="2300885"/>
          </a:xfrm>
          <a:custGeom>
            <a:avLst/>
            <a:gdLst/>
            <a:ahLst/>
            <a:cxnLst/>
            <a:rect r="r" b="b" t="t" l="l"/>
            <a:pathLst>
              <a:path h="2300885" w="2369825">
                <a:moveTo>
                  <a:pt x="0" y="0"/>
                </a:moveTo>
                <a:lnTo>
                  <a:pt x="2369825" y="0"/>
                </a:lnTo>
                <a:lnTo>
                  <a:pt x="2369825" y="2300885"/>
                </a:lnTo>
                <a:lnTo>
                  <a:pt x="0" y="23008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088210" y="738769"/>
            <a:ext cx="14111580" cy="8809462"/>
          </a:xfrm>
          <a:custGeom>
            <a:avLst/>
            <a:gdLst/>
            <a:ahLst/>
            <a:cxnLst/>
            <a:rect r="r" b="b" t="t" l="l"/>
            <a:pathLst>
              <a:path h="8809462" w="14111580">
                <a:moveTo>
                  <a:pt x="0" y="0"/>
                </a:moveTo>
                <a:lnTo>
                  <a:pt x="14111580" y="0"/>
                </a:lnTo>
                <a:lnTo>
                  <a:pt x="14111580" y="8809462"/>
                </a:lnTo>
                <a:lnTo>
                  <a:pt x="0" y="88094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10130" y="506535"/>
            <a:ext cx="2747826" cy="4114800"/>
          </a:xfrm>
          <a:custGeom>
            <a:avLst/>
            <a:gdLst/>
            <a:ahLst/>
            <a:cxnLst/>
            <a:rect r="r" b="b" t="t" l="l"/>
            <a:pathLst>
              <a:path h="4114800" w="2747826">
                <a:moveTo>
                  <a:pt x="0" y="0"/>
                </a:moveTo>
                <a:lnTo>
                  <a:pt x="2747826" y="0"/>
                </a:lnTo>
                <a:lnTo>
                  <a:pt x="27478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224213" y="3769898"/>
            <a:ext cx="10714612" cy="4636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51" indent="-377825" lvl="1">
              <a:lnSpc>
                <a:spcPts val="4515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Children who experience maternal depression are more likely to have significantly shorter telomeres, putting them at greater risk for both physical and psychological health issues. </a:t>
            </a:r>
          </a:p>
          <a:p>
            <a:pPr algn="l" marL="755651" indent="-377825" lvl="1">
              <a:lnSpc>
                <a:spcPts val="4515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Awareness-based programs, such as yoga and meditation, alongside promoting healthy lifestyle behaviors, show promise in mitigating the negative effects of stress and depression on TL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709691" y="2185475"/>
            <a:ext cx="8868618" cy="909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89"/>
              </a:lnSpc>
              <a:spcBef>
                <a:spcPct val="0"/>
              </a:spcBef>
            </a:pPr>
            <a:r>
              <a:rPr lang="en-US" sz="6999" u="none">
                <a:solidFill>
                  <a:srgbClr val="000000"/>
                </a:solidFill>
                <a:latin typeface="Dynapuff Condensed"/>
                <a:ea typeface="Dynapuff Condensed"/>
                <a:cs typeface="Dynapuff Condensed"/>
                <a:sym typeface="Dynapuff Condensed"/>
              </a:rPr>
              <a:t>RESULT II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F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24819" y="738769"/>
            <a:ext cx="14111580" cy="8809462"/>
          </a:xfrm>
          <a:custGeom>
            <a:avLst/>
            <a:gdLst/>
            <a:ahLst/>
            <a:cxnLst/>
            <a:rect r="r" b="b" t="t" l="l"/>
            <a:pathLst>
              <a:path h="8809462" w="14111580">
                <a:moveTo>
                  <a:pt x="0" y="0"/>
                </a:moveTo>
                <a:lnTo>
                  <a:pt x="14111580" y="0"/>
                </a:lnTo>
                <a:lnTo>
                  <a:pt x="14111580" y="8809462"/>
                </a:lnTo>
                <a:lnTo>
                  <a:pt x="0" y="8809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231314" y="2527299"/>
            <a:ext cx="11936812" cy="6235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Health inequalities appear to begin in the earliest months of life. </a:t>
            </a:r>
          </a:p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Therefore, more effective maternal mental health interventions are essential to prevent health inequalities across the lifespan.</a:t>
            </a:r>
          </a:p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Maternal resilience can protect against the harmful effects of prenatal stress on TL, suggesting that strong psychological resilience in mothers may positively influence their child’s telomere biology</a:t>
            </a:r>
            <a:r>
              <a:rPr lang="en-US" sz="3499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. </a:t>
            </a:r>
          </a:p>
          <a:p>
            <a:pPr algn="ctr">
              <a:lnSpc>
                <a:spcPts val="4899"/>
              </a:lnSpc>
            </a:pPr>
          </a:p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I</a:t>
            </a:r>
            <a:r>
              <a:rPr lang="en-US" sz="3499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mproving maternal mental health and well-being during pregnancy is essential for both mother and child.</a:t>
            </a:r>
          </a:p>
          <a:p>
            <a:pPr algn="ctr">
              <a:lnSpc>
                <a:spcPts val="4899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5468828" y="1618226"/>
            <a:ext cx="7350343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9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Dynapuff Condensed"/>
                <a:ea typeface="Dynapuff Condensed"/>
                <a:cs typeface="Dynapuff Condensed"/>
                <a:sym typeface="Dynapuff Condensed"/>
              </a:rPr>
              <a:t>CONCLUSION </a:t>
            </a:r>
          </a:p>
        </p:txBody>
      </p:sp>
      <p:sp>
        <p:nvSpPr>
          <p:cNvPr name="Freeform 5" id="5"/>
          <p:cNvSpPr/>
          <p:nvPr/>
        </p:nvSpPr>
        <p:spPr>
          <a:xfrm flipH="true" flipV="true" rot="0">
            <a:off x="12337292" y="-876300"/>
            <a:ext cx="6103108" cy="4114800"/>
          </a:xfrm>
          <a:custGeom>
            <a:avLst/>
            <a:gdLst/>
            <a:ahLst/>
            <a:cxnLst/>
            <a:rect r="r" b="b" t="t" l="l"/>
            <a:pathLst>
              <a:path h="4114800" w="6103108">
                <a:moveTo>
                  <a:pt x="610310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6103108" y="0"/>
                </a:lnTo>
                <a:lnTo>
                  <a:pt x="6103108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407223" y="-302623"/>
            <a:ext cx="5040401" cy="4114800"/>
          </a:xfrm>
          <a:custGeom>
            <a:avLst/>
            <a:gdLst/>
            <a:ahLst/>
            <a:cxnLst/>
            <a:rect r="r" b="b" t="t" l="l"/>
            <a:pathLst>
              <a:path h="4114800" w="5040401">
                <a:moveTo>
                  <a:pt x="0" y="0"/>
                </a:moveTo>
                <a:lnTo>
                  <a:pt x="5040401" y="0"/>
                </a:lnTo>
                <a:lnTo>
                  <a:pt x="50404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826735" y="6747939"/>
            <a:ext cx="6103108" cy="4114800"/>
          </a:xfrm>
          <a:custGeom>
            <a:avLst/>
            <a:gdLst/>
            <a:ahLst/>
            <a:cxnLst/>
            <a:rect r="r" b="b" t="t" l="l"/>
            <a:pathLst>
              <a:path h="4114800" w="6103108">
                <a:moveTo>
                  <a:pt x="0" y="0"/>
                </a:moveTo>
                <a:lnTo>
                  <a:pt x="6103108" y="0"/>
                </a:lnTo>
                <a:lnTo>
                  <a:pt x="61031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10130" y="6114049"/>
            <a:ext cx="2369825" cy="2300885"/>
          </a:xfrm>
          <a:custGeom>
            <a:avLst/>
            <a:gdLst/>
            <a:ahLst/>
            <a:cxnLst/>
            <a:rect r="r" b="b" t="t" l="l"/>
            <a:pathLst>
              <a:path h="2300885" w="2369825">
                <a:moveTo>
                  <a:pt x="0" y="0"/>
                </a:moveTo>
                <a:lnTo>
                  <a:pt x="2369825" y="0"/>
                </a:lnTo>
                <a:lnTo>
                  <a:pt x="2369825" y="2300885"/>
                </a:lnTo>
                <a:lnTo>
                  <a:pt x="0" y="23008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664245" y="8414934"/>
            <a:ext cx="2761148" cy="2038229"/>
          </a:xfrm>
          <a:custGeom>
            <a:avLst/>
            <a:gdLst/>
            <a:ahLst/>
            <a:cxnLst/>
            <a:rect r="r" b="b" t="t" l="l"/>
            <a:pathLst>
              <a:path h="2038229" w="2761148">
                <a:moveTo>
                  <a:pt x="0" y="0"/>
                </a:moveTo>
                <a:lnTo>
                  <a:pt x="2761148" y="0"/>
                </a:lnTo>
                <a:lnTo>
                  <a:pt x="2761148" y="2038229"/>
                </a:lnTo>
                <a:lnTo>
                  <a:pt x="0" y="20382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DAGbicMBeRc</dc:identifier>
  <dcterms:modified xsi:type="dcterms:W3CDTF">2011-08-01T06:04:30Z</dcterms:modified>
  <cp:revision>1</cp:revision>
  <dc:title>Exploring The Connection Between Post Partum Depression and Telomere Length: Insights Into Preventive Approaches- Taliyah TUBSS- Dr. Vesile KOÇAK</dc:title>
</cp:coreProperties>
</file>