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Slab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peQGpKCJPu4WPk81+lZasXMVM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40" d="100"/>
          <a:sy n="140" d="100"/>
        </p:scale>
        <p:origin x="8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10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10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9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3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17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275475" y="0"/>
            <a:ext cx="8520600" cy="1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highlight>
                  <a:schemeClr val="lt1"/>
                </a:highlight>
              </a:rPr>
              <a:t>Endocrinology and Type II Diabetes Research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1"/>
          </p:nvPr>
        </p:nvSpPr>
        <p:spPr>
          <a:xfrm>
            <a:off x="275475" y="41159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Undergraduate Student Elizabeth Markova &amp; Researcher Marjan Rezaei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4">
            <a:alphaModFix/>
          </a:blip>
          <a:srcRect l="13420" r="16166"/>
          <a:stretch/>
        </p:blipFill>
        <p:spPr>
          <a:xfrm>
            <a:off x="1204825" y="1403275"/>
            <a:ext cx="2561400" cy="271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5">
            <a:alphaModFix/>
          </a:blip>
          <a:srcRect l="-6080" r="6079"/>
          <a:stretch/>
        </p:blipFill>
        <p:spPr>
          <a:xfrm>
            <a:off x="5420370" y="1370337"/>
            <a:ext cx="2085081" cy="2778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Endocrinology and Type II Diabetes Study (SIB Trial)</a:t>
            </a:r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311700" y="1310575"/>
            <a:ext cx="85206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Approximately 38 million American have diabetes and approximately 90-95% of those people have Type II diabetes.</a:t>
            </a:r>
            <a:endParaRPr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Diabetes has been seen mostly in adults over the age of 45, but has recently been more and more seen in teenagers, children, and young adults</a:t>
            </a:r>
            <a:endParaRPr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Type II Diabetes is different from Type I, Type I occurs when the pancreas does not produce insulin or makes very little insulin, a person may develop Type II</a:t>
            </a:r>
            <a:endParaRPr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Type II diabetes is caused by multiple factors including: inactivity, gestational diabetes, age, weight, genetics, being overweight, family history, and polycystic ovary syndrome.</a:t>
            </a:r>
            <a:endParaRPr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Type II diabetes may cause heart disease, stroke, high blood pressure, narrowing blood vessels, foot problems, eye problems/loss of eyesight, and kidney disease.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311700" y="497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Endocrinology and Type II Diabetes Study (SIB Trial)</a:t>
            </a: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body" idx="1"/>
          </p:nvPr>
        </p:nvSpPr>
        <p:spPr>
          <a:xfrm>
            <a:off x="387900" y="1330750"/>
            <a:ext cx="8520600" cy="3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940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Char char="●"/>
            </a:pPr>
            <a:r>
              <a:rPr lang="en" sz="1430">
                <a:solidFill>
                  <a:schemeClr val="dk1"/>
                </a:solidFill>
              </a:rPr>
              <a:t>The SIB Research Trial focuses on intestinal permeability in diabetes and metabolic disorders in humans.</a:t>
            </a:r>
            <a:endParaRPr sz="1430">
              <a:solidFill>
                <a:schemeClr val="dk1"/>
              </a:solidFill>
            </a:endParaRPr>
          </a:p>
          <a:p>
            <a:pPr marL="457200" lvl="0" indent="-31940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Char char="●"/>
            </a:pPr>
            <a:r>
              <a:rPr lang="en" sz="1430">
                <a:solidFill>
                  <a:schemeClr val="dk1"/>
                </a:solidFill>
              </a:rPr>
              <a:t>Increased intestinal permeability is reported to cause obesity, metabolic syndrome and non- alcoholic fatty liver disease.</a:t>
            </a:r>
            <a:endParaRPr sz="1430">
              <a:solidFill>
                <a:schemeClr val="dk1"/>
              </a:solidFill>
            </a:endParaRPr>
          </a:p>
          <a:p>
            <a:pPr marL="457200" lvl="0" indent="-31940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Char char="●"/>
            </a:pPr>
            <a:r>
              <a:rPr lang="en" sz="1430">
                <a:solidFill>
                  <a:schemeClr val="dk1"/>
                </a:solidFill>
              </a:rPr>
              <a:t>Impaired intestinal function has been seen to increase to antigens that can trigger autoimmune destruction of beta cells </a:t>
            </a:r>
            <a:endParaRPr sz="1430">
              <a:solidFill>
                <a:schemeClr val="dk1"/>
              </a:solidFill>
            </a:endParaRPr>
          </a:p>
          <a:p>
            <a:pPr marL="457200" lvl="0" indent="-31940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Char char="●"/>
            </a:pPr>
            <a:r>
              <a:rPr lang="en" sz="1430">
                <a:solidFill>
                  <a:schemeClr val="dk1"/>
                </a:solidFill>
              </a:rPr>
              <a:t>The goal of the SIB Trial is to see what possible interventions/medications can improve the intestinal barrier integrity may decrease chronic inflammation and risk for diabetes and its complications, including cardiovascular disease.</a:t>
            </a:r>
            <a:endParaRPr sz="1430">
              <a:solidFill>
                <a:schemeClr val="dk1"/>
              </a:solidFill>
            </a:endParaRPr>
          </a:p>
          <a:p>
            <a:pPr marL="457200" lvl="0" indent="-31940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Char char="●"/>
            </a:pPr>
            <a:r>
              <a:rPr lang="en" sz="1430">
                <a:solidFill>
                  <a:schemeClr val="dk1"/>
                </a:solidFill>
              </a:rPr>
              <a:t>The SIB trial uses a receptor agonist and a placebo to see the effects that both may have on the intestinal barrier in regards to intestinal permeability, chronic inflammation, and cardiovascular disease in Type II Diabetes</a:t>
            </a:r>
            <a:endParaRPr sz="143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My Contribution/Understanding (SIB Trial)</a:t>
            </a:r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276700" y="1343925"/>
            <a:ext cx="8479500" cy="3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861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" sz="1260"/>
              <a:t>Coming in I had very little knowledge about the research process and basic knowledge of Type II diabetes</a:t>
            </a:r>
            <a:endParaRPr sz="1260"/>
          </a:p>
          <a:p>
            <a:pPr marL="457200" lvl="0" indent="-30861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" sz="1260"/>
              <a:t>Through this opportunity I learned about the different phases of research/approval of medication. Before a trial begins, an idea of a new medication is given, it is then tested on animals for side effects, possible outcomes, and to observe how the medication functions.</a:t>
            </a:r>
            <a:endParaRPr sz="1260"/>
          </a:p>
          <a:p>
            <a:pPr marL="457200" lvl="0" indent="-30861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" sz="1260"/>
              <a:t>The phases of the trial include:</a:t>
            </a:r>
            <a:endParaRPr sz="1260"/>
          </a:p>
          <a:p>
            <a:pPr marL="457200" lvl="0" indent="-30861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" sz="1260"/>
              <a:t>Phase 1: The medication is tested on a small population of healthy people to test for side effects, how the medication gets out of the body, what the medication does, and how the medication functions</a:t>
            </a:r>
            <a:endParaRPr sz="1260"/>
          </a:p>
          <a:p>
            <a:pPr marL="457200" lvl="0" indent="-30861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" sz="1260"/>
              <a:t>Phase 2: The medication is tested/given to a small population of patients who have the disease the medication is meant to treat, the side effects and functions of the medication are observed.</a:t>
            </a:r>
            <a:endParaRPr sz="1260"/>
          </a:p>
          <a:p>
            <a:pPr marL="457200" lvl="0" indent="-30861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" sz="1260"/>
              <a:t>Phase 3: The medication is tested on a larger population of patients for side effects and function, it is then sent to be approved by the FDA.</a:t>
            </a:r>
            <a:endParaRPr sz="1260"/>
          </a:p>
          <a:p>
            <a:pPr marL="457200" lvl="0" indent="-30861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" sz="1260"/>
              <a:t>Phase 4: The medication is approved and is put on the market, large populations of patients are examined to observe the impact/influence of the medication and how it affects patients. The medication is compared to previous medications used to observe the effect.</a:t>
            </a:r>
            <a:endParaRPr sz="126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311700" y="260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My Contribution/Understanding (SIB Trial)</a:t>
            </a: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311700" y="1033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 also have a better understanding of the consent process and how important consent is to a research trial and the importance of protecting patient’s information and rights.</a:t>
            </a:r>
            <a:endParaRPr sz="1600"/>
          </a:p>
          <a:p>
            <a:pPr marL="457200" lvl="0" indent="-3302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Through a pharmacy student, I learned about the history of diabetes medication and the different types of diabetes medications that exist.</a:t>
            </a:r>
            <a:endParaRPr sz="1600"/>
          </a:p>
          <a:p>
            <a:pPr marL="457200" lvl="0" indent="-3302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 learned what intestinal permeability is and how it affects those who have it and how it may affect those with Type II diabetes</a:t>
            </a:r>
            <a:endParaRPr sz="1600"/>
          </a:p>
          <a:p>
            <a:pPr marL="457200" lvl="0" indent="-3302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 learned more about how diabetes affect the body and the different organs that are affected </a:t>
            </a:r>
            <a:endParaRPr sz="1600"/>
          </a:p>
          <a:p>
            <a:pPr marL="457200" lvl="0" indent="-3302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 had the opportunity of shadowing Marjan on a SIB trial, where i learned about the process of the trial and how the patient visits are carried out</a:t>
            </a:r>
            <a:endParaRPr sz="1600"/>
          </a:p>
          <a:p>
            <a:pPr marL="457200" lvl="0" indent="-3302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 got to see the process of recruiting patients for the study and what is looked for when recruiting patients.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311700" y="273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Cultural Exchange that Occurred</a:t>
            </a:r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body" idx="1"/>
          </p:nvPr>
        </p:nvSpPr>
        <p:spPr>
          <a:xfrm>
            <a:off x="235500" y="1422975"/>
            <a:ext cx="8710800" cy="3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0232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During the experience I had the opportunity of getting to know my researcher, Marjan.</a:t>
            </a:r>
            <a:endParaRPr sz="1900"/>
          </a:p>
          <a:p>
            <a:pPr marL="457200" lvl="0" indent="-34023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It was such a pleasure working with Marjan and getting to know more about her culture and experiences.</a:t>
            </a:r>
            <a:endParaRPr sz="1900"/>
          </a:p>
          <a:p>
            <a:pPr marL="457200" lvl="0" indent="-34023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Marjan told me about how college in her country is very much different from college in America. It was very interesting to learn more about her college experience as I am a college student myself.</a:t>
            </a:r>
            <a:endParaRPr sz="1900"/>
          </a:p>
          <a:p>
            <a:pPr marL="457200" lvl="0" indent="-34023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Marjan and I also exchanged stories about our college experiences and I got to share stories about my Eastern European family</a:t>
            </a:r>
            <a:endParaRPr sz="1900"/>
          </a:p>
          <a:p>
            <a:pPr marL="457200" lvl="0" indent="-34023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It was a great experience and allowed for me to see into other cultures and to get to know Marjan and many other amazing people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311700" y="313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Thank You To Everyone!</a:t>
            </a:r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0" y="1212175"/>
            <a:ext cx="8520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210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30"/>
              <a:buChar char="●"/>
            </a:pPr>
            <a:r>
              <a:rPr lang="en" sz="1629"/>
              <a:t>I would like to begin by thanking Marjan for taking me in and for being my researcher. Marjan has been a great mentor and has taught me a lot about the Type II diabetes studies and gave me the opportunity to shadow her and give me a further insight on trials. I would also like to thank her for everything she has taught me and for creating an amazing and welcoming space for me to learn.</a:t>
            </a:r>
            <a:endParaRPr sz="1629"/>
          </a:p>
          <a:p>
            <a:pPr marL="457200" lvl="0" indent="-33210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30"/>
              <a:buChar char="●"/>
            </a:pPr>
            <a:r>
              <a:rPr lang="en" sz="1629"/>
              <a:t>I would like to thank Cristina and Elizabeth for organizing this opportunity and for helping me through this process as it has been a new experience for me. It was such a pleasure working with them and I would like to thank them for the opportunity they provided me with.</a:t>
            </a:r>
            <a:endParaRPr sz="1629"/>
          </a:p>
          <a:p>
            <a:pPr marL="457200" lvl="0" indent="-33210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30"/>
              <a:buChar char="●"/>
            </a:pPr>
            <a:r>
              <a:rPr lang="en" sz="1629"/>
              <a:t>I would like to thank everyone in the Endocrinology and Type II Diabetes Unit for being very welcoming and for always helping out/sharing their knowledge with me to help me learn more.</a:t>
            </a:r>
            <a:endParaRPr sz="1629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Macintosh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Roboto Slab</vt:lpstr>
      <vt:lpstr>Roboto</vt:lpstr>
      <vt:lpstr>Arial</vt:lpstr>
      <vt:lpstr>Marina</vt:lpstr>
      <vt:lpstr>Endocrinology and Type II Diabetes Research</vt:lpstr>
      <vt:lpstr>Endocrinology and Type II Diabetes Study (SIB Trial)</vt:lpstr>
      <vt:lpstr>Endocrinology and Type II Diabetes Study (SIB Trial)</vt:lpstr>
      <vt:lpstr>My Contribution/Understanding (SIB Trial)</vt:lpstr>
      <vt:lpstr>My Contribution/Understanding (SIB Trial)</vt:lpstr>
      <vt:lpstr>Cultural Exchange that Occurred</vt:lpstr>
      <vt:lpstr>Thank You To Everyone!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Endocrinology and Type II Diabetes Research</dc:title>
  <cp:lastModifiedBy>Cenciarelli, Cristina</cp:lastModifiedBy>
  <cp:revision>1</cp:revision>
  <dcterms:modified xsi:type="dcterms:W3CDTF">2024-02-17T15:11:13Z</dcterms:modified>
</cp:coreProperties>
</file>