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190DB-8F35-4171-966B-28F7212F0AB0}" v="1" dt="2024-02-16T23:00:0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Gijon Van Linden" userId="1adc48c8fc4198c9" providerId="LiveId" clId="{BFC190DB-8F35-4171-966B-28F7212F0AB0}"/>
    <pc:docChg chg="addSld delSld modSld">
      <pc:chgData name="Ana Gijon Van Linden" userId="1adc48c8fc4198c9" providerId="LiveId" clId="{BFC190DB-8F35-4171-966B-28F7212F0AB0}" dt="2024-02-16T23:37:16.615" v="350" actId="47"/>
      <pc:docMkLst>
        <pc:docMk/>
      </pc:docMkLst>
      <pc:sldChg chg="modSp mod">
        <pc:chgData name="Ana Gijon Van Linden" userId="1adc48c8fc4198c9" providerId="LiveId" clId="{BFC190DB-8F35-4171-966B-28F7212F0AB0}" dt="2024-02-16T22:05:16.402" v="272" actId="20577"/>
        <pc:sldMkLst>
          <pc:docMk/>
          <pc:sldMk cId="730957799" sldId="260"/>
        </pc:sldMkLst>
        <pc:spChg chg="mod">
          <ac:chgData name="Ana Gijon Van Linden" userId="1adc48c8fc4198c9" providerId="LiveId" clId="{BFC190DB-8F35-4171-966B-28F7212F0AB0}" dt="2024-02-16T22:05:16.402" v="272" actId="20577"/>
          <ac:spMkLst>
            <pc:docMk/>
            <pc:sldMk cId="730957799" sldId="260"/>
            <ac:spMk id="21" creationId="{3CACDA70-23E8-39C7-40FB-CE053F71D5E5}"/>
          </ac:spMkLst>
        </pc:spChg>
      </pc:sldChg>
      <pc:sldChg chg="modSp mod">
        <pc:chgData name="Ana Gijon Van Linden" userId="1adc48c8fc4198c9" providerId="LiveId" clId="{BFC190DB-8F35-4171-966B-28F7212F0AB0}" dt="2024-02-16T22:03:29.527" v="10" actId="20577"/>
        <pc:sldMkLst>
          <pc:docMk/>
          <pc:sldMk cId="2374394458" sldId="263"/>
        </pc:sldMkLst>
        <pc:spChg chg="mod">
          <ac:chgData name="Ana Gijon Van Linden" userId="1adc48c8fc4198c9" providerId="LiveId" clId="{BFC190DB-8F35-4171-966B-28F7212F0AB0}" dt="2024-02-16T22:03:29.527" v="10" actId="20577"/>
          <ac:spMkLst>
            <pc:docMk/>
            <pc:sldMk cId="2374394458" sldId="263"/>
            <ac:spMk id="9" creationId="{4765B673-6618-4C06-28CA-EC3CD10FCB88}"/>
          </ac:spMkLst>
        </pc:spChg>
      </pc:sldChg>
      <pc:sldChg chg="addSp modSp new del mod setBg">
        <pc:chgData name="Ana Gijon Van Linden" userId="1adc48c8fc4198c9" providerId="LiveId" clId="{BFC190DB-8F35-4171-966B-28F7212F0AB0}" dt="2024-02-16T23:37:16.615" v="350" actId="47"/>
        <pc:sldMkLst>
          <pc:docMk/>
          <pc:sldMk cId="2111475183" sldId="264"/>
        </pc:sldMkLst>
        <pc:spChg chg="mod">
          <ac:chgData name="Ana Gijon Van Linden" userId="1adc48c8fc4198c9" providerId="LiveId" clId="{BFC190DB-8F35-4171-966B-28F7212F0AB0}" dt="2024-02-16T23:01:01.433" v="289" actId="20577"/>
          <ac:spMkLst>
            <pc:docMk/>
            <pc:sldMk cId="2111475183" sldId="264"/>
            <ac:spMk id="2" creationId="{AF34EB3D-E04E-51CF-7083-B02F92908C65}"/>
          </ac:spMkLst>
        </pc:spChg>
        <pc:spChg chg="mod">
          <ac:chgData name="Ana Gijon Van Linden" userId="1adc48c8fc4198c9" providerId="LiveId" clId="{BFC190DB-8F35-4171-966B-28F7212F0AB0}" dt="2024-02-16T23:02:25.310" v="349" actId="1076"/>
          <ac:spMkLst>
            <pc:docMk/>
            <pc:sldMk cId="2111475183" sldId="264"/>
            <ac:spMk id="3" creationId="{E099836A-5E24-65B8-E553-8EBA4D3CB908}"/>
          </ac:spMkLst>
        </pc:spChg>
        <pc:picChg chg="add mod">
          <ac:chgData name="Ana Gijon Van Linden" userId="1adc48c8fc4198c9" providerId="LiveId" clId="{BFC190DB-8F35-4171-966B-28F7212F0AB0}" dt="2024-02-16T23:02:14.136" v="348" actId="1076"/>
          <ac:picMkLst>
            <pc:docMk/>
            <pc:sldMk cId="2111475183" sldId="264"/>
            <ac:picMk id="5" creationId="{F76E6D75-DB30-D810-7118-3DA11F57E3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32D9-E22F-4542-9F6B-FFF41F26C20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C817-0347-41B4-B7BB-4EE46665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MCJ protein, mitochondria, scheme of immune cells </a:t>
            </a:r>
            <a:r>
              <a:rPr lang="en-US" dirty="0">
                <a:sym typeface="Wingdings" panose="05000000000000000000" pitchFamily="2" charset="2"/>
              </a:rPr>
              <a:t> methods  CD8 cells and tumor  flow before and after purification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9C817-0347-41B4-B7BB-4EE466652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11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53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278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79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75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6709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27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8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7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_flag_48_stars.svg" TargetMode="External"/><Relationship Id="rId7" Type="http://schemas.openxmlformats.org/officeDocument/2006/relationships/hyperlink" Target="https://en.wikipedia.org/wiki/Flag_of_Spa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n.wikipedia.org/wiki/Flag_of_Brazil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's Anschutz Medical Campus receives $120M gift from Phil Anschutz, The  Anschutz Foundation | 9news.com">
            <a:extLst>
              <a:ext uri="{FF2B5EF4-FFF2-40B4-BE49-F238E27FC236}">
                <a16:creationId xmlns:a16="http://schemas.microsoft.com/office/drawing/2014/main" id="{4751926C-5339-B6C0-C36F-3E371B0D7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r="13922"/>
          <a:stretch/>
        </p:blipFill>
        <p:spPr bwMode="auto">
          <a:xfrm>
            <a:off x="899160" y="0"/>
            <a:ext cx="10393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15BC7F-C6B5-1325-3FA6-32325FA7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23331"/>
            <a:ext cx="9418320" cy="3875965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Methylation-Controlled J Protein and Cell 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B79E5-9FD0-DE94-645E-9D6CAE697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595582"/>
            <a:ext cx="9418320" cy="896658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ln w="12700">
                  <a:solidFill>
                    <a:schemeClr val="tx2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Gijon Van Linden</a:t>
            </a:r>
          </a:p>
          <a:p>
            <a:pPr algn="r"/>
            <a:r>
              <a:rPr lang="en-US" sz="2000" dirty="0">
                <a:ln w="12700">
                  <a:solidFill>
                    <a:schemeClr val="tx2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ISCORE – Fall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1F51B6-9BF0-C1FA-F941-193ABB1C3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1" y="0"/>
            <a:ext cx="5196840" cy="9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90E4-E007-D5E0-74AD-F495BCD1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25562"/>
          </a:xfrm>
        </p:spPr>
        <p:txBody>
          <a:bodyPr>
            <a:normAutofit/>
          </a:bodyPr>
          <a:lstStyle/>
          <a:p>
            <a:r>
              <a:rPr lang="en-US" sz="3200" dirty="0"/>
              <a:t>Introduction to MCJ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3C8-291E-3D9C-7DA3-672BBD45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1936955"/>
            <a:ext cx="3690425" cy="4243182"/>
          </a:xfrm>
        </p:spPr>
        <p:txBody>
          <a:bodyPr>
            <a:normAutofit/>
          </a:bodyPr>
          <a:lstStyle/>
          <a:p>
            <a:r>
              <a:rPr lang="en-US" sz="1600" dirty="0"/>
              <a:t>MCJ is a membrane-bound protein that associates with Complex I in the ETC</a:t>
            </a:r>
          </a:p>
          <a:p>
            <a:r>
              <a:rPr lang="en-US" sz="1600" dirty="0"/>
              <a:t>MCJ activity results in inhibition of Complex I and lessened cell respiration</a:t>
            </a:r>
          </a:p>
          <a:p>
            <a:r>
              <a:rPr lang="en-US" sz="1600" dirty="0"/>
              <a:t>Loss of MCJ expression results in Complex I activity and higher ATP production.</a:t>
            </a:r>
          </a:p>
        </p:txBody>
      </p:sp>
      <p:pic>
        <p:nvPicPr>
          <p:cNvPr id="8" name="Picture 7" descr="A diagram of a cell&#10;&#10;Description automatically generated">
            <a:extLst>
              <a:ext uri="{FF2B5EF4-FFF2-40B4-BE49-F238E27FC236}">
                <a16:creationId xmlns:a16="http://schemas.microsoft.com/office/drawing/2014/main" id="{DFDEFA3E-3928-DD98-EE83-11CB5A75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64141"/>
            <a:ext cx="6155736" cy="49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D1FC-F5E0-4720-A97F-9C611A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CD8+ T-Cells</a:t>
            </a:r>
          </a:p>
        </p:txBody>
      </p:sp>
      <p:pic>
        <p:nvPicPr>
          <p:cNvPr id="5" name="Picture 4" descr="A diagram of different types of sun&#10;&#10;Description automatically generated">
            <a:extLst>
              <a:ext uri="{FF2B5EF4-FFF2-40B4-BE49-F238E27FC236}">
                <a16:creationId xmlns:a16="http://schemas.microsoft.com/office/drawing/2014/main" id="{B1C4F458-55F7-CDFB-C2C6-FA71E1F9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735" y="1391089"/>
            <a:ext cx="5200084" cy="4043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26DA-F69B-89B8-90CD-43DC234A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/>
              <a:t>T-cells are immune cells essential for adaptive immunity</a:t>
            </a:r>
          </a:p>
          <a:p>
            <a:r>
              <a:rPr lang="en-US"/>
              <a:t>Different types of T-cells exhibit different glycoproteins, carrying out different roles.</a:t>
            </a:r>
          </a:p>
          <a:p>
            <a:r>
              <a:rPr lang="en-US"/>
              <a:t>CD8+ T-cells are cytotoxic (killing) cells</a:t>
            </a:r>
          </a:p>
          <a:p>
            <a:pPr lvl="1"/>
            <a:r>
              <a:rPr lang="en-US"/>
              <a:t>Attack infected cells and tumor cells</a:t>
            </a:r>
          </a:p>
          <a:p>
            <a:pPr lvl="1"/>
            <a:r>
              <a:rPr lang="en-US"/>
              <a:t>Release perforin and cytokines such as IFN-</a:t>
            </a:r>
            <a:r>
              <a:rPr lang="en-US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γ, TNF, and IL-4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2881-1379-D394-1961-0FD00C8A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MCJ and CD8+ T-Cells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D31A-2903-24B0-DDAC-D61B980B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691322"/>
            <a:ext cx="8595360" cy="1946613"/>
          </a:xfrm>
        </p:spPr>
        <p:txBody>
          <a:bodyPr/>
          <a:lstStyle/>
          <a:p>
            <a:r>
              <a:rPr lang="en-US" dirty="0"/>
              <a:t>How does eliminating MCJ in CD8 T-cells increase their killing activity?</a:t>
            </a:r>
          </a:p>
          <a:p>
            <a:pPr lvl="1"/>
            <a:r>
              <a:rPr lang="en-US" dirty="0"/>
              <a:t>Removing ETC inhibitors greatly increases ATP production</a:t>
            </a:r>
          </a:p>
          <a:p>
            <a:pPr lvl="1"/>
            <a:r>
              <a:rPr lang="en-US" dirty="0"/>
              <a:t>ATP is required for secretion and motility</a:t>
            </a:r>
          </a:p>
          <a:p>
            <a:pPr lvl="1"/>
            <a:r>
              <a:rPr lang="en-US" dirty="0"/>
              <a:t>Effectively fighting tumors relies on infiltration of affected tissues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3E8D3-154F-12C5-53C3-98197C1D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35" y="3637935"/>
            <a:ext cx="8449433" cy="28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834C-1DDD-A8F9-132A-55C3DDE8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70535"/>
            <a:ext cx="4954920" cy="1606948"/>
          </a:xfrm>
        </p:spPr>
        <p:txBody>
          <a:bodyPr>
            <a:normAutofit/>
          </a:bodyPr>
          <a:lstStyle/>
          <a:p>
            <a:r>
              <a:rPr lang="en-US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BC5C-1998-1D82-C423-D8422D3F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238374"/>
            <a:ext cx="4954920" cy="4046538"/>
          </a:xfrm>
        </p:spPr>
        <p:txBody>
          <a:bodyPr>
            <a:normAutofit/>
          </a:bodyPr>
          <a:lstStyle/>
          <a:p>
            <a:r>
              <a:rPr lang="en-US"/>
              <a:t>Purification of CD8+ T-cells from mouse lymph nodes and spleen</a:t>
            </a:r>
          </a:p>
          <a:p>
            <a:r>
              <a:rPr lang="en-US"/>
              <a:t>Activation of CD8 cells using </a:t>
            </a: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kern="100">
                <a:ea typeface="Aptos" panose="020B0004020202020204" pitchFamily="34" charset="0"/>
                <a:cs typeface="Times New Roman" panose="02020603050405020304" pitchFamily="18" charset="0"/>
              </a:rPr>
              <a:t>-CD3 and </a:t>
            </a: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kern="100">
                <a:ea typeface="Aptos" panose="020B0004020202020204" pitchFamily="34" charset="0"/>
                <a:cs typeface="Times New Roman" panose="02020603050405020304" pitchFamily="18" charset="0"/>
              </a:rPr>
              <a:t>-CD28</a:t>
            </a:r>
            <a:endParaRPr lang="en-US"/>
          </a:p>
          <a:p>
            <a:r>
              <a:rPr lang="en-US"/>
              <a:t>Flow cytometry</a:t>
            </a:r>
          </a:p>
          <a:p>
            <a:pPr lvl="1"/>
            <a:r>
              <a:rPr lang="en-US"/>
              <a:t>Immunostaining</a:t>
            </a:r>
          </a:p>
          <a:p>
            <a:r>
              <a:rPr lang="en-US"/>
              <a:t>Migration assays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69637-EEDE-1851-0EBC-AB15B6C3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78" y="2844092"/>
            <a:ext cx="2487751" cy="296160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A diagram of a laboratory experiment&#10;&#10;Description automatically generated">
            <a:extLst>
              <a:ext uri="{FF2B5EF4-FFF2-40B4-BE49-F238E27FC236}">
                <a16:creationId xmlns:a16="http://schemas.microsoft.com/office/drawing/2014/main" id="{CD8AF3F6-7999-1D85-F273-E9B10BC6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"/>
          <a:stretch/>
        </p:blipFill>
        <p:spPr>
          <a:xfrm>
            <a:off x="6678000" y="1052299"/>
            <a:ext cx="3973908" cy="166524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9138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348C-86D4-0816-E6BF-71176B56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1063"/>
            <a:ext cx="3267233" cy="3517982"/>
          </a:xfrm>
        </p:spPr>
        <p:txBody>
          <a:bodyPr anchor="t">
            <a:normAutofit/>
          </a:bodyPr>
          <a:lstStyle/>
          <a:p>
            <a:r>
              <a:rPr lang="en-US" sz="4000" dirty="0"/>
              <a:t>Cultural Takeaways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3CACDA70-23E8-39C7-40FB-CE053F71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566" y="641064"/>
            <a:ext cx="6577807" cy="3517981"/>
          </a:xfrm>
        </p:spPr>
        <p:txBody>
          <a:bodyPr>
            <a:normAutofit/>
          </a:bodyPr>
          <a:lstStyle/>
          <a:p>
            <a:r>
              <a:rPr lang="en-US" dirty="0"/>
              <a:t>Although Portuguese and Spanish are mutually intelligible in writing, spoken words can be tricky</a:t>
            </a:r>
          </a:p>
          <a:p>
            <a:r>
              <a:rPr lang="en-US" dirty="0"/>
              <a:t>Some foods are shared, but not as many as I was expecting</a:t>
            </a:r>
          </a:p>
          <a:p>
            <a:r>
              <a:rPr lang="en-US" dirty="0"/>
              <a:t>Public transportation here is much worse</a:t>
            </a:r>
          </a:p>
          <a:p>
            <a:r>
              <a:rPr lang="en-US" dirty="0"/>
              <a:t>We talked a lot about family and a little bit about differences in support and independence between the U.S. and our native countries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149783-F4A7-4381-90C8-5B0B986A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62" y="4116374"/>
            <a:ext cx="10840777" cy="27416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flag with stars and stripes&#10;&#10;Description automatically generated">
            <a:extLst>
              <a:ext uri="{FF2B5EF4-FFF2-40B4-BE49-F238E27FC236}">
                <a16:creationId xmlns:a16="http://schemas.microsoft.com/office/drawing/2014/main" id="{0E901AD9-AC62-5FD8-D819-38BAE55DC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" r="27150" b="8"/>
          <a:stretch/>
        </p:blipFill>
        <p:spPr>
          <a:xfrm>
            <a:off x="886401" y="4414685"/>
            <a:ext cx="2935476" cy="2121582"/>
          </a:xfrm>
          <a:prstGeom prst="rect">
            <a:avLst/>
          </a:prstGeom>
        </p:spPr>
      </p:pic>
      <p:pic>
        <p:nvPicPr>
          <p:cNvPr id="5" name="Content Placeholder 4" descr="A flag with a blue circle and white text&#10;&#10;Description automatically generated">
            <a:extLst>
              <a:ext uri="{FF2B5EF4-FFF2-40B4-BE49-F238E27FC236}">
                <a16:creationId xmlns:a16="http://schemas.microsoft.com/office/drawing/2014/main" id="{B33EB527-E570-4649-5B15-2B56E1036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90" r="1453" b="-3"/>
          <a:stretch/>
        </p:blipFill>
        <p:spPr>
          <a:xfrm>
            <a:off x="4269738" y="4414685"/>
            <a:ext cx="2935484" cy="2121582"/>
          </a:xfrm>
          <a:prstGeom prst="rect">
            <a:avLst/>
          </a:prstGeom>
        </p:spPr>
      </p:pic>
      <p:pic>
        <p:nvPicPr>
          <p:cNvPr id="8" name="Picture 7" descr="A flag with a red and yellow stripe&#10;&#10;Description automatically generated">
            <a:extLst>
              <a:ext uri="{FF2B5EF4-FFF2-40B4-BE49-F238E27FC236}">
                <a16:creationId xmlns:a16="http://schemas.microsoft.com/office/drawing/2014/main" id="{FC2614CE-6F2D-67D3-F099-A84CD10ADE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7645" b="2"/>
          <a:stretch/>
        </p:blipFill>
        <p:spPr>
          <a:xfrm>
            <a:off x="7639082" y="4414685"/>
            <a:ext cx="2935469" cy="21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B433-F473-5FB7-7175-BB6A1EAF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Special Thanks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05D6BF9-6EFA-99A1-563A-9DEF035DA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8" r="-2" b="137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65B673-6618-4C06-28CA-EC3CD10F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Mercedes Rincon, for letting me into her lab</a:t>
            </a:r>
          </a:p>
          <a:p>
            <a:r>
              <a:rPr lang="en-US" dirty="0"/>
              <a:t>Qian and Ashley, for explaining things with great patience and letting me observe some of their research</a:t>
            </a:r>
          </a:p>
          <a:p>
            <a:r>
              <a:rPr lang="en-US" dirty="0"/>
              <a:t>Fahima, for guiding me through cell purification and helping with this presentation</a:t>
            </a:r>
          </a:p>
          <a:p>
            <a:r>
              <a:rPr lang="en-US" dirty="0"/>
              <a:t>All other members of Rincon lab (and other labs), for helping me make sense of everything</a:t>
            </a:r>
          </a:p>
          <a:p>
            <a:r>
              <a:rPr lang="en-US" dirty="0"/>
              <a:t>Dr. Felipe Valenca Pereira, for being an amazing and patient mentor</a:t>
            </a:r>
          </a:p>
        </p:txBody>
      </p:sp>
    </p:spTree>
    <p:extLst>
      <p:ext uri="{BB962C8B-B14F-4D97-AF65-F5344CB8AC3E}">
        <p14:creationId xmlns:p14="http://schemas.microsoft.com/office/powerpoint/2010/main" val="237439445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864</TotalTime>
  <Words>334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Century Schoolbook</vt:lpstr>
      <vt:lpstr>Times New Roman</vt:lpstr>
      <vt:lpstr>Wingdings</vt:lpstr>
      <vt:lpstr>Wingdings 2</vt:lpstr>
      <vt:lpstr>View</vt:lpstr>
      <vt:lpstr>Methylation-Controlled J Protein and Cell Migration</vt:lpstr>
      <vt:lpstr>Introduction to MCJ</vt:lpstr>
      <vt:lpstr>CD8+ T-Cells</vt:lpstr>
      <vt:lpstr>MCJ and CD8+ T-Cells</vt:lpstr>
      <vt:lpstr>Techniques</vt:lpstr>
      <vt:lpstr>Cultural Takeaways</vt:lpstr>
      <vt:lpstr>Special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Methylation-Controlled J Protein and Cell Migration</dc:title>
  <dc:creator>Gijon Van Linden, Ana</dc:creator>
  <cp:lastModifiedBy>Gijon Van Linden, Ana</cp:lastModifiedBy>
  <cp:revision>1</cp:revision>
  <dcterms:created xsi:type="dcterms:W3CDTF">2024-02-13T19:21:48Z</dcterms:created>
  <dcterms:modified xsi:type="dcterms:W3CDTF">2024-02-16T23:37:27Z</dcterms:modified>
</cp:coreProperties>
</file>