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1" r:id="rId1"/>
  </p:sldMasterIdLst>
  <p:notesMasterIdLst>
    <p:notesMasterId r:id="rId40"/>
  </p:notesMasterIdLst>
  <p:handoutMasterIdLst>
    <p:handoutMasterId r:id="rId41"/>
  </p:handoutMasterIdLst>
  <p:sldIdLst>
    <p:sldId id="691" r:id="rId2"/>
    <p:sldId id="1117" r:id="rId3"/>
    <p:sldId id="1118" r:id="rId4"/>
    <p:sldId id="686" r:id="rId5"/>
    <p:sldId id="1191" r:id="rId6"/>
    <p:sldId id="700" r:id="rId7"/>
    <p:sldId id="1134" r:id="rId8"/>
    <p:sldId id="1182" r:id="rId9"/>
    <p:sldId id="1183" r:id="rId10"/>
    <p:sldId id="1132" r:id="rId11"/>
    <p:sldId id="1184" r:id="rId12"/>
    <p:sldId id="1186" r:id="rId13"/>
    <p:sldId id="742" r:id="rId14"/>
    <p:sldId id="795" r:id="rId15"/>
    <p:sldId id="792" r:id="rId16"/>
    <p:sldId id="793" r:id="rId17"/>
    <p:sldId id="796" r:id="rId18"/>
    <p:sldId id="731" r:id="rId19"/>
    <p:sldId id="801" r:id="rId20"/>
    <p:sldId id="798" r:id="rId21"/>
    <p:sldId id="781" r:id="rId22"/>
    <p:sldId id="782" r:id="rId23"/>
    <p:sldId id="805" r:id="rId24"/>
    <p:sldId id="1187" r:id="rId25"/>
    <p:sldId id="815" r:id="rId26"/>
    <p:sldId id="1123" r:id="rId27"/>
    <p:sldId id="770" r:id="rId28"/>
    <p:sldId id="769" r:id="rId29"/>
    <p:sldId id="772" r:id="rId30"/>
    <p:sldId id="726" r:id="rId31"/>
    <p:sldId id="1192" r:id="rId32"/>
    <p:sldId id="1143" r:id="rId33"/>
    <p:sldId id="811" r:id="rId34"/>
    <p:sldId id="1159" r:id="rId35"/>
    <p:sldId id="735" r:id="rId36"/>
    <p:sldId id="732" r:id="rId37"/>
    <p:sldId id="1189" r:id="rId38"/>
    <p:sldId id="1190" r:id="rId39"/>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ct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ct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ct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ct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008">
          <p15:clr>
            <a:srgbClr val="A4A3A4"/>
          </p15:clr>
        </p15:guide>
        <p15:guide id="2" orient="horz" pos="1296">
          <p15:clr>
            <a:srgbClr val="A4A3A4"/>
          </p15:clr>
        </p15:guide>
        <p15:guide id="3" orient="horz" pos="1584">
          <p15:clr>
            <a:srgbClr val="A4A3A4"/>
          </p15:clr>
        </p15:guide>
        <p15:guide id="4" orient="horz" pos="1872">
          <p15:clr>
            <a:srgbClr val="A4A3A4"/>
          </p15:clr>
        </p15:guide>
        <p15:guide id="5" pos="432">
          <p15:clr>
            <a:srgbClr val="A4A3A4"/>
          </p15:clr>
        </p15:guide>
        <p15:guide id="6" pos="336">
          <p15:clr>
            <a:srgbClr val="A4A3A4"/>
          </p15:clr>
        </p15:guide>
        <p15:guide id="7" pos="720">
          <p15:clr>
            <a:srgbClr val="A4A3A4"/>
          </p15:clr>
        </p15:guide>
        <p15:guide id="8"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F7F7F7"/>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29"/>
    <p:restoredTop sz="86463" autoAdjust="0"/>
  </p:normalViewPr>
  <p:slideViewPr>
    <p:cSldViewPr>
      <p:cViewPr varScale="1">
        <p:scale>
          <a:sx n="94" d="100"/>
          <a:sy n="94" d="100"/>
        </p:scale>
        <p:origin x="1960" y="200"/>
      </p:cViewPr>
      <p:guideLst>
        <p:guide orient="horz" pos="1008"/>
        <p:guide orient="horz" pos="1296"/>
        <p:guide orient="horz" pos="1584"/>
        <p:guide orient="horz" pos="1872"/>
        <p:guide pos="432"/>
        <p:guide pos="336"/>
        <p:guide pos="720"/>
        <p:guide pos="2880"/>
      </p:guideLst>
    </p:cSldViewPr>
  </p:slideViewPr>
  <p:outlineViewPr>
    <p:cViewPr>
      <p:scale>
        <a:sx n="33" d="100"/>
        <a:sy n="33" d="100"/>
      </p:scale>
      <p:origin x="0" y="-29168"/>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0" d="100"/>
          <a:sy n="80" d="100"/>
        </p:scale>
        <p:origin x="3624" y="2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48"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1.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35" tIns="45718" rIns="91435" bIns="45718" numCol="1" anchor="t" anchorCtr="0" compatLnSpc="1">
            <a:prstTxWarp prst="textNoShape">
              <a:avLst/>
            </a:prstTxWarp>
          </a:bodyPr>
          <a:lstStyle>
            <a:lvl1pPr algn="l" eaLnBrk="1" hangingPunct="1">
              <a:defRPr sz="1200">
                <a:ea typeface="ＭＳ Ｐゴシック" charset="0"/>
                <a:cs typeface="+mn-cs"/>
              </a:defRPr>
            </a:lvl1pPr>
          </a:lstStyle>
          <a:p>
            <a:pPr>
              <a:defRPr/>
            </a:pPr>
            <a:endParaRPr lang="en-US"/>
          </a:p>
        </p:txBody>
      </p:sp>
      <p:sp>
        <p:nvSpPr>
          <p:cNvPr id="22531" name="Rectangle 3"/>
          <p:cNvSpPr>
            <a:spLocks noGrp="1" noChangeArrowheads="1"/>
          </p:cNvSpPr>
          <p:nvPr>
            <p:ph type="dt" sz="quarter" idx="1"/>
          </p:nvPr>
        </p:nvSpPr>
        <p:spPr bwMode="auto">
          <a:xfrm>
            <a:off x="3884613" y="0"/>
            <a:ext cx="2971800" cy="457200"/>
          </a:xfrm>
          <a:prstGeom prst="rect">
            <a:avLst/>
          </a:prstGeom>
          <a:noFill/>
          <a:ln>
            <a:noFill/>
          </a:ln>
          <a:effectLst/>
        </p:spPr>
        <p:txBody>
          <a:bodyPr vert="horz" wrap="square" lIns="91435" tIns="45718" rIns="91435" bIns="45718" numCol="1" anchor="t" anchorCtr="0" compatLnSpc="1">
            <a:prstTxWarp prst="textNoShape">
              <a:avLst/>
            </a:prstTxWarp>
          </a:bodyPr>
          <a:lstStyle>
            <a:lvl1pPr algn="r" eaLnBrk="1" hangingPunct="1">
              <a:defRPr sz="1200">
                <a:ea typeface="ＭＳ Ｐゴシック" charset="0"/>
                <a:cs typeface="+mn-cs"/>
              </a:defRPr>
            </a:lvl1pPr>
          </a:lstStyle>
          <a:p>
            <a:pPr>
              <a:defRPr/>
            </a:pPr>
            <a:endParaRPr lang="en-US"/>
          </a:p>
        </p:txBody>
      </p:sp>
      <p:sp>
        <p:nvSpPr>
          <p:cNvPr id="22532" name="Rectangle 4"/>
          <p:cNvSpPr>
            <a:spLocks noGrp="1" noChangeArrowheads="1"/>
          </p:cNvSpPr>
          <p:nvPr>
            <p:ph type="ftr" sz="quarter" idx="2"/>
          </p:nvPr>
        </p:nvSpPr>
        <p:spPr bwMode="auto">
          <a:xfrm>
            <a:off x="0" y="8685213"/>
            <a:ext cx="2971800" cy="457200"/>
          </a:xfrm>
          <a:prstGeom prst="rect">
            <a:avLst/>
          </a:prstGeom>
          <a:noFill/>
          <a:ln>
            <a:noFill/>
          </a:ln>
          <a:effectLst/>
        </p:spPr>
        <p:txBody>
          <a:bodyPr vert="horz" wrap="square" lIns="91435" tIns="45718" rIns="91435" bIns="45718" numCol="1" anchor="b" anchorCtr="0" compatLnSpc="1">
            <a:prstTxWarp prst="textNoShape">
              <a:avLst/>
            </a:prstTxWarp>
          </a:bodyPr>
          <a:lstStyle>
            <a:lvl1pPr algn="l" eaLnBrk="1" hangingPunct="1">
              <a:defRPr sz="1200">
                <a:ea typeface="ＭＳ Ｐゴシック" charset="0"/>
                <a:cs typeface="+mn-cs"/>
              </a:defRPr>
            </a:lvl1pPr>
          </a:lstStyle>
          <a:p>
            <a:pPr>
              <a:defRPr/>
            </a:pPr>
            <a:endParaRPr lang="en-US"/>
          </a:p>
        </p:txBody>
      </p:sp>
      <p:sp>
        <p:nvSpPr>
          <p:cNvPr id="22533" name="Rectangle 5"/>
          <p:cNvSpPr>
            <a:spLocks noGrp="1" noChangeArrowheads="1"/>
          </p:cNvSpPr>
          <p:nvPr>
            <p:ph type="sldNum" sz="quarter" idx="3"/>
          </p:nvPr>
        </p:nvSpPr>
        <p:spPr bwMode="auto">
          <a:xfrm>
            <a:off x="3884613" y="8685213"/>
            <a:ext cx="2971800" cy="457200"/>
          </a:xfrm>
          <a:prstGeom prst="rect">
            <a:avLst/>
          </a:prstGeom>
          <a:noFill/>
          <a:ln>
            <a:noFill/>
          </a:ln>
          <a:effectLst/>
        </p:spPr>
        <p:txBody>
          <a:bodyPr vert="horz" wrap="square" lIns="91435" tIns="45718" rIns="91435" bIns="45718" numCol="1" anchor="b" anchorCtr="0" compatLnSpc="1">
            <a:prstTxWarp prst="textNoShape">
              <a:avLst/>
            </a:prstTxWarp>
          </a:bodyPr>
          <a:lstStyle>
            <a:lvl1pPr algn="r" eaLnBrk="1" hangingPunct="1">
              <a:defRPr sz="1200"/>
            </a:lvl1pPr>
          </a:lstStyle>
          <a:p>
            <a:fld id="{48DE5442-FC6C-9B42-A4D3-CEB3C27819DF}" type="slidenum">
              <a:rPr lang="en-US"/>
              <a:pPr/>
              <a:t>‹#›</a:t>
            </a:fld>
            <a:endParaRPr lang="en-US"/>
          </a:p>
        </p:txBody>
      </p:sp>
    </p:spTree>
    <p:extLst>
      <p:ext uri="{BB962C8B-B14F-4D97-AF65-F5344CB8AC3E}">
        <p14:creationId xmlns:p14="http://schemas.microsoft.com/office/powerpoint/2010/main" val="2657957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35" tIns="45718" rIns="91435" bIns="45718" numCol="1" anchor="t" anchorCtr="0" compatLnSpc="1">
            <a:prstTxWarp prst="textNoShape">
              <a:avLst/>
            </a:prstTxWarp>
          </a:bodyPr>
          <a:lstStyle>
            <a:lvl1pPr algn="l" eaLnBrk="1" hangingPunct="1">
              <a:defRPr sz="1200">
                <a:ea typeface="ＭＳ Ｐゴシック" charset="0"/>
                <a:cs typeface="+mn-cs"/>
              </a:defRPr>
            </a:lvl1pPr>
          </a:lstStyle>
          <a:p>
            <a:pPr>
              <a:defRPr/>
            </a:pPr>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35" tIns="45718" rIns="91435" bIns="45718" numCol="1" anchor="t" anchorCtr="0" compatLnSpc="1">
            <a:prstTxWarp prst="textNoShape">
              <a:avLst/>
            </a:prstTxWarp>
          </a:bodyPr>
          <a:lstStyle>
            <a:lvl1pPr algn="r" eaLnBrk="1" hangingPunct="1">
              <a:defRPr sz="1200">
                <a:ea typeface="ＭＳ Ｐゴシック" charset="0"/>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35" tIns="45718" rIns="91435" bIns="4571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35" tIns="45718" rIns="91435" bIns="45718" numCol="1" anchor="b" anchorCtr="0" compatLnSpc="1">
            <a:prstTxWarp prst="textNoShape">
              <a:avLst/>
            </a:prstTxWarp>
          </a:bodyPr>
          <a:lstStyle>
            <a:lvl1pPr algn="l" eaLnBrk="1" hangingPunct="1">
              <a:defRPr sz="1200">
                <a:ea typeface="ＭＳ Ｐゴシック" charset="0"/>
                <a:cs typeface="+mn-cs"/>
              </a:defRPr>
            </a:lvl1pPr>
          </a:lstStyle>
          <a:p>
            <a:pPr>
              <a:defRPr/>
            </a:pPr>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35" tIns="45718" rIns="91435" bIns="45718" numCol="1" anchor="b" anchorCtr="0" compatLnSpc="1">
            <a:prstTxWarp prst="textNoShape">
              <a:avLst/>
            </a:prstTxWarp>
          </a:bodyPr>
          <a:lstStyle>
            <a:lvl1pPr algn="r" eaLnBrk="1" hangingPunct="1">
              <a:defRPr sz="1200"/>
            </a:lvl1pPr>
          </a:lstStyle>
          <a:p>
            <a:fld id="{1919D73A-EBF3-324B-9B1D-97C7E5297085}" type="slidenum">
              <a:rPr lang="en-US"/>
              <a:pPr/>
              <a:t>‹#›</a:t>
            </a:fld>
            <a:endParaRPr lang="en-US"/>
          </a:p>
        </p:txBody>
      </p:sp>
    </p:spTree>
    <p:extLst>
      <p:ext uri="{BB962C8B-B14F-4D97-AF65-F5344CB8AC3E}">
        <p14:creationId xmlns:p14="http://schemas.microsoft.com/office/powerpoint/2010/main" val="14366667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19D73A-EBF3-324B-9B1D-97C7E5297085}" type="slidenum">
              <a:rPr lang="en-US" smtClean="0"/>
              <a:pPr/>
              <a:t>7</a:t>
            </a:fld>
            <a:endParaRPr lang="en-US"/>
          </a:p>
        </p:txBody>
      </p:sp>
    </p:spTree>
    <p:extLst>
      <p:ext uri="{BB962C8B-B14F-4D97-AF65-F5344CB8AC3E}">
        <p14:creationId xmlns:p14="http://schemas.microsoft.com/office/powerpoint/2010/main" val="27013015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19D73A-EBF3-324B-9B1D-97C7E5297085}" type="slidenum">
              <a:rPr lang="en-US" smtClean="0"/>
              <a:pPr/>
              <a:t>20</a:t>
            </a:fld>
            <a:endParaRPr lang="en-US"/>
          </a:p>
        </p:txBody>
      </p:sp>
    </p:spTree>
    <p:extLst>
      <p:ext uri="{BB962C8B-B14F-4D97-AF65-F5344CB8AC3E}">
        <p14:creationId xmlns:p14="http://schemas.microsoft.com/office/powerpoint/2010/main" val="910760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19D73A-EBF3-324B-9B1D-97C7E5297085}" type="slidenum">
              <a:rPr lang="en-US" smtClean="0"/>
              <a:pPr/>
              <a:t>21</a:t>
            </a:fld>
            <a:endParaRPr lang="en-US"/>
          </a:p>
        </p:txBody>
      </p:sp>
    </p:spTree>
    <p:extLst>
      <p:ext uri="{BB962C8B-B14F-4D97-AF65-F5344CB8AC3E}">
        <p14:creationId xmlns:p14="http://schemas.microsoft.com/office/powerpoint/2010/main" val="20084024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19D73A-EBF3-324B-9B1D-97C7E5297085}" type="slidenum">
              <a:rPr lang="en-US" smtClean="0"/>
              <a:pPr/>
              <a:t>22</a:t>
            </a:fld>
            <a:endParaRPr lang="en-US"/>
          </a:p>
        </p:txBody>
      </p:sp>
    </p:spTree>
    <p:extLst>
      <p:ext uri="{BB962C8B-B14F-4D97-AF65-F5344CB8AC3E}">
        <p14:creationId xmlns:p14="http://schemas.microsoft.com/office/powerpoint/2010/main" val="3566855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19D73A-EBF3-324B-9B1D-97C7E5297085}" type="slidenum">
              <a:rPr lang="en-US" smtClean="0"/>
              <a:pPr/>
              <a:t>23</a:t>
            </a:fld>
            <a:endParaRPr lang="en-US"/>
          </a:p>
        </p:txBody>
      </p:sp>
    </p:spTree>
    <p:extLst>
      <p:ext uri="{BB962C8B-B14F-4D97-AF65-F5344CB8AC3E}">
        <p14:creationId xmlns:p14="http://schemas.microsoft.com/office/powerpoint/2010/main" val="8098146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19D73A-EBF3-324B-9B1D-97C7E5297085}" type="slidenum">
              <a:rPr lang="en-US" smtClean="0"/>
              <a:pPr/>
              <a:t>31</a:t>
            </a:fld>
            <a:endParaRPr lang="en-US"/>
          </a:p>
        </p:txBody>
      </p:sp>
    </p:spTree>
    <p:extLst>
      <p:ext uri="{BB962C8B-B14F-4D97-AF65-F5344CB8AC3E}">
        <p14:creationId xmlns:p14="http://schemas.microsoft.com/office/powerpoint/2010/main" val="2220887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19D73A-EBF3-324B-9B1D-97C7E5297085}" type="slidenum">
              <a:rPr lang="en-US" smtClean="0"/>
              <a:pPr/>
              <a:t>11</a:t>
            </a:fld>
            <a:endParaRPr lang="en-US"/>
          </a:p>
        </p:txBody>
      </p:sp>
    </p:spTree>
    <p:extLst>
      <p:ext uri="{BB962C8B-B14F-4D97-AF65-F5344CB8AC3E}">
        <p14:creationId xmlns:p14="http://schemas.microsoft.com/office/powerpoint/2010/main" val="429123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19D73A-EBF3-324B-9B1D-97C7E5297085}" type="slidenum">
              <a:rPr lang="en-US" smtClean="0"/>
              <a:pPr/>
              <a:t>13</a:t>
            </a:fld>
            <a:endParaRPr lang="en-US"/>
          </a:p>
        </p:txBody>
      </p:sp>
    </p:spTree>
    <p:extLst>
      <p:ext uri="{BB962C8B-B14F-4D97-AF65-F5344CB8AC3E}">
        <p14:creationId xmlns:p14="http://schemas.microsoft.com/office/powerpoint/2010/main" val="2124063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19D73A-EBF3-324B-9B1D-97C7E5297085}" type="slidenum">
              <a:rPr lang="en-US" smtClean="0"/>
              <a:pPr/>
              <a:t>14</a:t>
            </a:fld>
            <a:endParaRPr lang="en-US"/>
          </a:p>
        </p:txBody>
      </p:sp>
    </p:spTree>
    <p:extLst>
      <p:ext uri="{BB962C8B-B14F-4D97-AF65-F5344CB8AC3E}">
        <p14:creationId xmlns:p14="http://schemas.microsoft.com/office/powerpoint/2010/main" val="3921049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19D73A-EBF3-324B-9B1D-97C7E5297085}" type="slidenum">
              <a:rPr lang="en-US" smtClean="0"/>
              <a:pPr/>
              <a:t>15</a:t>
            </a:fld>
            <a:endParaRPr lang="en-US"/>
          </a:p>
        </p:txBody>
      </p:sp>
    </p:spTree>
    <p:extLst>
      <p:ext uri="{BB962C8B-B14F-4D97-AF65-F5344CB8AC3E}">
        <p14:creationId xmlns:p14="http://schemas.microsoft.com/office/powerpoint/2010/main" val="497496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19D73A-EBF3-324B-9B1D-97C7E5297085}" type="slidenum">
              <a:rPr lang="en-US" smtClean="0"/>
              <a:pPr/>
              <a:t>16</a:t>
            </a:fld>
            <a:endParaRPr lang="en-US"/>
          </a:p>
        </p:txBody>
      </p:sp>
    </p:spTree>
    <p:extLst>
      <p:ext uri="{BB962C8B-B14F-4D97-AF65-F5344CB8AC3E}">
        <p14:creationId xmlns:p14="http://schemas.microsoft.com/office/powerpoint/2010/main" val="3138386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19D73A-EBF3-324B-9B1D-97C7E5297085}" type="slidenum">
              <a:rPr lang="en-US" smtClean="0"/>
              <a:pPr/>
              <a:t>17</a:t>
            </a:fld>
            <a:endParaRPr lang="en-US"/>
          </a:p>
        </p:txBody>
      </p:sp>
    </p:spTree>
    <p:extLst>
      <p:ext uri="{BB962C8B-B14F-4D97-AF65-F5344CB8AC3E}">
        <p14:creationId xmlns:p14="http://schemas.microsoft.com/office/powerpoint/2010/main" val="19328670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19D73A-EBF3-324B-9B1D-97C7E5297085}" type="slidenum">
              <a:rPr lang="en-US" smtClean="0"/>
              <a:pPr/>
              <a:t>18</a:t>
            </a:fld>
            <a:endParaRPr lang="en-US"/>
          </a:p>
        </p:txBody>
      </p:sp>
    </p:spTree>
    <p:extLst>
      <p:ext uri="{BB962C8B-B14F-4D97-AF65-F5344CB8AC3E}">
        <p14:creationId xmlns:p14="http://schemas.microsoft.com/office/powerpoint/2010/main" val="2497008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19D73A-EBF3-324B-9B1D-97C7E5297085}" type="slidenum">
              <a:rPr lang="en-US" smtClean="0"/>
              <a:pPr/>
              <a:t>19</a:t>
            </a:fld>
            <a:endParaRPr lang="en-US"/>
          </a:p>
        </p:txBody>
      </p:sp>
    </p:spTree>
    <p:extLst>
      <p:ext uri="{BB962C8B-B14F-4D97-AF65-F5344CB8AC3E}">
        <p14:creationId xmlns:p14="http://schemas.microsoft.com/office/powerpoint/2010/main" val="12681824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6" descr="bkgd 014d4b"/>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7" descr="TitleSide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00013" y="685800"/>
            <a:ext cx="9043987" cy="513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12995" name="Rectangle 3"/>
          <p:cNvSpPr>
            <a:spLocks noGrp="1" noChangeArrowheads="1"/>
          </p:cNvSpPr>
          <p:nvPr>
            <p:ph type="ctrTitle"/>
          </p:nvPr>
        </p:nvSpPr>
        <p:spPr>
          <a:xfrm>
            <a:off x="1600200" y="914400"/>
            <a:ext cx="6019800" cy="2209800"/>
          </a:xfrm>
        </p:spPr>
        <p:txBody>
          <a:bodyPr/>
          <a:lstStyle>
            <a:lvl1pPr>
              <a:defRPr sz="4600">
                <a:solidFill>
                  <a:srgbClr val="FFFFFF"/>
                </a:solidFill>
              </a:defRPr>
            </a:lvl1pPr>
          </a:lstStyle>
          <a:p>
            <a:pPr lvl="0"/>
            <a:r>
              <a:rPr lang="en-US" noProof="0"/>
              <a:t>Click to edit Master title style</a:t>
            </a:r>
          </a:p>
        </p:txBody>
      </p:sp>
    </p:spTree>
    <p:extLst>
      <p:ext uri="{BB962C8B-B14F-4D97-AF65-F5344CB8AC3E}">
        <p14:creationId xmlns:p14="http://schemas.microsoft.com/office/powerpoint/2010/main" val="222221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ftr" sz="quarter" idx="10"/>
          </p:nvPr>
        </p:nvSpPr>
        <p:spPr>
          <a:ln/>
        </p:spPr>
        <p:txBody>
          <a:bodyPr/>
          <a:lstStyle>
            <a:lvl1pPr>
              <a:defRPr/>
            </a:lvl1pPr>
          </a:lstStyle>
          <a:p>
            <a:pPr>
              <a:defRPr/>
            </a:pPr>
            <a:endParaRPr lang="en-US"/>
          </a:p>
        </p:txBody>
      </p:sp>
      <p:sp>
        <p:nvSpPr>
          <p:cNvPr id="5" name="Rectangle 4"/>
          <p:cNvSpPr>
            <a:spLocks noGrp="1" noChangeArrowheads="1"/>
          </p:cNvSpPr>
          <p:nvPr>
            <p:ph type="sldNum" sz="quarter" idx="11"/>
          </p:nvPr>
        </p:nvSpPr>
        <p:spPr>
          <a:ln/>
        </p:spPr>
        <p:txBody>
          <a:bodyPr/>
          <a:lstStyle>
            <a:lvl1pPr>
              <a:defRPr/>
            </a:lvl1pPr>
          </a:lstStyle>
          <a:p>
            <a:fld id="{4D3ACAEC-FB21-9C41-9738-C418E9BCFD02}" type="slidenum">
              <a:rPr lang="en-US"/>
              <a:pPr/>
              <a:t>‹#›</a:t>
            </a:fld>
            <a:endParaRPr lang="en-US"/>
          </a:p>
        </p:txBody>
      </p:sp>
      <p:sp>
        <p:nvSpPr>
          <p:cNvPr id="6" name="Rectangle 7"/>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12138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66800"/>
            <a:ext cx="2057400" cy="4800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066800"/>
            <a:ext cx="6019800" cy="4800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ftr" sz="quarter" idx="10"/>
          </p:nvPr>
        </p:nvSpPr>
        <p:spPr>
          <a:ln/>
        </p:spPr>
        <p:txBody>
          <a:bodyPr/>
          <a:lstStyle>
            <a:lvl1pPr>
              <a:defRPr/>
            </a:lvl1pPr>
          </a:lstStyle>
          <a:p>
            <a:pPr>
              <a:defRPr/>
            </a:pPr>
            <a:endParaRPr lang="en-US"/>
          </a:p>
        </p:txBody>
      </p:sp>
      <p:sp>
        <p:nvSpPr>
          <p:cNvPr id="5" name="Rectangle 4"/>
          <p:cNvSpPr>
            <a:spLocks noGrp="1" noChangeArrowheads="1"/>
          </p:cNvSpPr>
          <p:nvPr>
            <p:ph type="sldNum" sz="quarter" idx="11"/>
          </p:nvPr>
        </p:nvSpPr>
        <p:spPr>
          <a:ln/>
        </p:spPr>
        <p:txBody>
          <a:bodyPr/>
          <a:lstStyle>
            <a:lvl1pPr>
              <a:defRPr/>
            </a:lvl1pPr>
          </a:lstStyle>
          <a:p>
            <a:fld id="{2586C421-12CE-474C-8F8A-E53D9913EECF}" type="slidenum">
              <a:rPr lang="en-US"/>
              <a:pPr/>
              <a:t>‹#›</a:t>
            </a:fld>
            <a:endParaRPr lang="en-US"/>
          </a:p>
        </p:txBody>
      </p:sp>
      <p:sp>
        <p:nvSpPr>
          <p:cNvPr id="6" name="Rectangle 7"/>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19574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ftr" sz="quarter" idx="10"/>
          </p:nvPr>
        </p:nvSpPr>
        <p:spPr>
          <a:ln/>
        </p:spPr>
        <p:txBody>
          <a:bodyPr/>
          <a:lstStyle>
            <a:lvl1pPr>
              <a:defRPr/>
            </a:lvl1pPr>
          </a:lstStyle>
          <a:p>
            <a:pPr>
              <a:defRPr/>
            </a:pPr>
            <a:endParaRPr lang="en-US"/>
          </a:p>
        </p:txBody>
      </p:sp>
      <p:sp>
        <p:nvSpPr>
          <p:cNvPr id="5" name="Rectangle 4"/>
          <p:cNvSpPr>
            <a:spLocks noGrp="1" noChangeArrowheads="1"/>
          </p:cNvSpPr>
          <p:nvPr>
            <p:ph type="sldNum" sz="quarter" idx="11"/>
          </p:nvPr>
        </p:nvSpPr>
        <p:spPr>
          <a:ln/>
        </p:spPr>
        <p:txBody>
          <a:bodyPr/>
          <a:lstStyle>
            <a:lvl1pPr>
              <a:defRPr/>
            </a:lvl1pPr>
          </a:lstStyle>
          <a:p>
            <a:fld id="{F110279A-8C09-6D45-888D-205467AC57A3}" type="slidenum">
              <a:rPr lang="en-US"/>
              <a:pPr/>
              <a:t>‹#›</a:t>
            </a:fld>
            <a:endParaRPr lang="en-US"/>
          </a:p>
        </p:txBody>
      </p:sp>
      <p:sp>
        <p:nvSpPr>
          <p:cNvPr id="6" name="Rectangle 7"/>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14674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ftr" sz="quarter" idx="10"/>
          </p:nvPr>
        </p:nvSpPr>
        <p:spPr>
          <a:ln/>
        </p:spPr>
        <p:txBody>
          <a:bodyPr/>
          <a:lstStyle>
            <a:lvl1pPr>
              <a:defRPr/>
            </a:lvl1pPr>
          </a:lstStyle>
          <a:p>
            <a:pPr>
              <a:defRPr/>
            </a:pPr>
            <a:endParaRPr lang="en-US"/>
          </a:p>
        </p:txBody>
      </p:sp>
      <p:sp>
        <p:nvSpPr>
          <p:cNvPr id="5" name="Rectangle 4"/>
          <p:cNvSpPr>
            <a:spLocks noGrp="1" noChangeArrowheads="1"/>
          </p:cNvSpPr>
          <p:nvPr>
            <p:ph type="sldNum" sz="quarter" idx="11"/>
          </p:nvPr>
        </p:nvSpPr>
        <p:spPr>
          <a:ln/>
        </p:spPr>
        <p:txBody>
          <a:bodyPr/>
          <a:lstStyle>
            <a:lvl1pPr>
              <a:defRPr/>
            </a:lvl1pPr>
          </a:lstStyle>
          <a:p>
            <a:fld id="{11ED8A6F-FFC5-BC42-9AE9-953516782612}" type="slidenum">
              <a:rPr lang="en-US"/>
              <a:pPr/>
              <a:t>‹#›</a:t>
            </a:fld>
            <a:endParaRPr lang="en-US"/>
          </a:p>
        </p:txBody>
      </p:sp>
      <p:sp>
        <p:nvSpPr>
          <p:cNvPr id="6" name="Rectangle 7"/>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24392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ftr" sz="quarter" idx="10"/>
          </p:nvPr>
        </p:nvSpPr>
        <p:spPr>
          <a:ln/>
        </p:spPr>
        <p:txBody>
          <a:bodyPr/>
          <a:lstStyle>
            <a:lvl1pPr>
              <a:defRPr/>
            </a:lvl1pPr>
          </a:lstStyle>
          <a:p>
            <a:pPr>
              <a:defRPr/>
            </a:pPr>
            <a:endParaRPr lang="en-US"/>
          </a:p>
        </p:txBody>
      </p:sp>
      <p:sp>
        <p:nvSpPr>
          <p:cNvPr id="6" name="Rectangle 4"/>
          <p:cNvSpPr>
            <a:spLocks noGrp="1" noChangeArrowheads="1"/>
          </p:cNvSpPr>
          <p:nvPr>
            <p:ph type="sldNum" sz="quarter" idx="11"/>
          </p:nvPr>
        </p:nvSpPr>
        <p:spPr>
          <a:ln/>
        </p:spPr>
        <p:txBody>
          <a:bodyPr/>
          <a:lstStyle>
            <a:lvl1pPr>
              <a:defRPr/>
            </a:lvl1pPr>
          </a:lstStyle>
          <a:p>
            <a:fld id="{5E065212-3375-4849-ACAC-770105655AB6}" type="slidenum">
              <a:rPr lang="en-US"/>
              <a:pPr/>
              <a:t>‹#›</a:t>
            </a:fld>
            <a:endParaRPr lang="en-US"/>
          </a:p>
        </p:txBody>
      </p:sp>
      <p:sp>
        <p:nvSpPr>
          <p:cNvPr id="7" name="Rectangle 7"/>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61760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ftr" sz="quarter" idx="10"/>
          </p:nvPr>
        </p:nvSpPr>
        <p:spPr>
          <a:ln/>
        </p:spPr>
        <p:txBody>
          <a:bodyPr/>
          <a:lstStyle>
            <a:lvl1pPr>
              <a:defRPr/>
            </a:lvl1pPr>
          </a:lstStyle>
          <a:p>
            <a:pPr>
              <a:defRPr/>
            </a:pPr>
            <a:endParaRPr lang="en-US"/>
          </a:p>
        </p:txBody>
      </p:sp>
      <p:sp>
        <p:nvSpPr>
          <p:cNvPr id="8" name="Rectangle 4"/>
          <p:cNvSpPr>
            <a:spLocks noGrp="1" noChangeArrowheads="1"/>
          </p:cNvSpPr>
          <p:nvPr>
            <p:ph type="sldNum" sz="quarter" idx="11"/>
          </p:nvPr>
        </p:nvSpPr>
        <p:spPr>
          <a:ln/>
        </p:spPr>
        <p:txBody>
          <a:bodyPr/>
          <a:lstStyle>
            <a:lvl1pPr>
              <a:defRPr/>
            </a:lvl1pPr>
          </a:lstStyle>
          <a:p>
            <a:fld id="{D6FFE701-23CF-054A-8310-AC8AFCB6C428}" type="slidenum">
              <a:rPr lang="en-US"/>
              <a:pPr/>
              <a:t>‹#›</a:t>
            </a:fld>
            <a:endParaRPr lang="en-US"/>
          </a:p>
        </p:txBody>
      </p:sp>
      <p:sp>
        <p:nvSpPr>
          <p:cNvPr id="9" name="Rectangle 7"/>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48839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noChangeArrowheads="1"/>
          </p:cNvSpPr>
          <p:nvPr>
            <p:ph type="ftr" sz="quarter" idx="10"/>
          </p:nvPr>
        </p:nvSpPr>
        <p:spPr>
          <a:ln/>
        </p:spPr>
        <p:txBody>
          <a:bodyPr/>
          <a:lstStyle>
            <a:lvl1pPr>
              <a:defRPr/>
            </a:lvl1pPr>
          </a:lstStyle>
          <a:p>
            <a:pPr>
              <a:defRPr/>
            </a:pPr>
            <a:endParaRPr lang="en-US"/>
          </a:p>
        </p:txBody>
      </p:sp>
      <p:sp>
        <p:nvSpPr>
          <p:cNvPr id="4" name="Rectangle 4"/>
          <p:cNvSpPr>
            <a:spLocks noGrp="1" noChangeArrowheads="1"/>
          </p:cNvSpPr>
          <p:nvPr>
            <p:ph type="sldNum" sz="quarter" idx="11"/>
          </p:nvPr>
        </p:nvSpPr>
        <p:spPr>
          <a:ln/>
        </p:spPr>
        <p:txBody>
          <a:bodyPr/>
          <a:lstStyle>
            <a:lvl1pPr>
              <a:defRPr/>
            </a:lvl1pPr>
          </a:lstStyle>
          <a:p>
            <a:fld id="{79E1CC33-BB25-D24E-A7D8-18D47F2990BF}" type="slidenum">
              <a:rPr lang="en-US"/>
              <a:pPr/>
              <a:t>‹#›</a:t>
            </a:fld>
            <a:endParaRPr lang="en-US"/>
          </a:p>
        </p:txBody>
      </p:sp>
      <p:sp>
        <p:nvSpPr>
          <p:cNvPr id="5" name="Rectangle 7"/>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321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pPr>
              <a:defRPr/>
            </a:pPr>
            <a:endParaRPr lang="en-US"/>
          </a:p>
        </p:txBody>
      </p:sp>
      <p:sp>
        <p:nvSpPr>
          <p:cNvPr id="3" name="Rectangle 4"/>
          <p:cNvSpPr>
            <a:spLocks noGrp="1" noChangeArrowheads="1"/>
          </p:cNvSpPr>
          <p:nvPr>
            <p:ph type="sldNum" sz="quarter" idx="11"/>
          </p:nvPr>
        </p:nvSpPr>
        <p:spPr>
          <a:ln/>
        </p:spPr>
        <p:txBody>
          <a:bodyPr/>
          <a:lstStyle>
            <a:lvl1pPr>
              <a:defRPr/>
            </a:lvl1pPr>
          </a:lstStyle>
          <a:p>
            <a:fld id="{9DA6ECBA-56C5-4042-A2CA-415340832322}" type="slidenum">
              <a:rPr lang="en-US"/>
              <a:pPr/>
              <a:t>‹#›</a:t>
            </a:fld>
            <a:endParaRPr lang="en-US"/>
          </a:p>
        </p:txBody>
      </p:sp>
      <p:sp>
        <p:nvSpPr>
          <p:cNvPr id="4" name="Rectangle 7"/>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223291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ftr" sz="quarter" idx="10"/>
          </p:nvPr>
        </p:nvSpPr>
        <p:spPr>
          <a:ln/>
        </p:spPr>
        <p:txBody>
          <a:bodyPr/>
          <a:lstStyle>
            <a:lvl1pPr>
              <a:defRPr/>
            </a:lvl1pPr>
          </a:lstStyle>
          <a:p>
            <a:pPr>
              <a:defRPr/>
            </a:pPr>
            <a:endParaRPr lang="en-US"/>
          </a:p>
        </p:txBody>
      </p:sp>
      <p:sp>
        <p:nvSpPr>
          <p:cNvPr id="6" name="Rectangle 4"/>
          <p:cNvSpPr>
            <a:spLocks noGrp="1" noChangeArrowheads="1"/>
          </p:cNvSpPr>
          <p:nvPr>
            <p:ph type="sldNum" sz="quarter" idx="11"/>
          </p:nvPr>
        </p:nvSpPr>
        <p:spPr>
          <a:ln/>
        </p:spPr>
        <p:txBody>
          <a:bodyPr/>
          <a:lstStyle>
            <a:lvl1pPr>
              <a:defRPr/>
            </a:lvl1pPr>
          </a:lstStyle>
          <a:p>
            <a:fld id="{DA3CF193-B18F-A34B-8FB5-852353D60193}" type="slidenum">
              <a:rPr lang="en-US"/>
              <a:pPr/>
              <a:t>‹#›</a:t>
            </a:fld>
            <a:endParaRPr lang="en-US"/>
          </a:p>
        </p:txBody>
      </p:sp>
      <p:sp>
        <p:nvSpPr>
          <p:cNvPr id="7" name="Rectangle 7"/>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23352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ftr" sz="quarter" idx="10"/>
          </p:nvPr>
        </p:nvSpPr>
        <p:spPr>
          <a:ln/>
        </p:spPr>
        <p:txBody>
          <a:bodyPr/>
          <a:lstStyle>
            <a:lvl1pPr>
              <a:defRPr/>
            </a:lvl1pPr>
          </a:lstStyle>
          <a:p>
            <a:pPr>
              <a:defRPr/>
            </a:pPr>
            <a:endParaRPr lang="en-US"/>
          </a:p>
        </p:txBody>
      </p:sp>
      <p:sp>
        <p:nvSpPr>
          <p:cNvPr id="6" name="Rectangle 4"/>
          <p:cNvSpPr>
            <a:spLocks noGrp="1" noChangeArrowheads="1"/>
          </p:cNvSpPr>
          <p:nvPr>
            <p:ph type="sldNum" sz="quarter" idx="11"/>
          </p:nvPr>
        </p:nvSpPr>
        <p:spPr>
          <a:ln/>
        </p:spPr>
        <p:txBody>
          <a:bodyPr/>
          <a:lstStyle>
            <a:lvl1pPr>
              <a:defRPr/>
            </a:lvl1pPr>
          </a:lstStyle>
          <a:p>
            <a:fld id="{7F057CF6-E8B0-C749-B00D-26A3BEB33D76}" type="slidenum">
              <a:rPr lang="en-US"/>
              <a:pPr/>
              <a:t>‹#›</a:t>
            </a:fld>
            <a:endParaRPr lang="en-US"/>
          </a:p>
        </p:txBody>
      </p:sp>
      <p:sp>
        <p:nvSpPr>
          <p:cNvPr id="7" name="Rectangle 7"/>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71392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Border top"/>
          <p:cNvPicPr>
            <a:picLocks noChangeAspect="1" noChangeArrowheads="1"/>
          </p:cNvPicPr>
          <p:nvPr userDrawn="1"/>
        </p:nvPicPr>
        <p:blipFill>
          <a:blip r:embed="rId13" cstate="email">
            <a:extLst>
              <a:ext uri="{28A0092B-C50C-407E-A947-70E740481C1C}">
                <a14:useLocalDpi xmlns:a14="http://schemas.microsoft.com/office/drawing/2010/main"/>
              </a:ext>
            </a:extLst>
          </a:blip>
          <a:srcRect/>
          <a:stretch>
            <a:fillRect/>
          </a:stretch>
        </p:blipFill>
        <p:spPr bwMode="auto">
          <a:xfrm>
            <a:off x="152400" y="152400"/>
            <a:ext cx="8839200" cy="665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11971" name="Rectangle 3"/>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ea typeface="ＭＳ Ｐゴシック" charset="0"/>
                <a:cs typeface="+mn-cs"/>
              </a:defRPr>
            </a:lvl1pPr>
          </a:lstStyle>
          <a:p>
            <a:pPr>
              <a:defRPr/>
            </a:pPr>
            <a:endParaRPr lang="en-US"/>
          </a:p>
        </p:txBody>
      </p:sp>
      <p:sp>
        <p:nvSpPr>
          <p:cNvPr id="211972" name="Rectangle 4"/>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charset="0"/>
              </a:defRPr>
            </a:lvl1pPr>
          </a:lstStyle>
          <a:p>
            <a:fld id="{5D31EE53-AE91-B644-850F-D5B9AD2A367A}" type="slidenum">
              <a:rPr lang="en-US"/>
              <a:pPr/>
              <a:t>‹#›</a:t>
            </a:fld>
            <a:endParaRPr lang="en-US"/>
          </a:p>
        </p:txBody>
      </p:sp>
      <p:sp>
        <p:nvSpPr>
          <p:cNvPr id="1029" name="Rectangle 5"/>
          <p:cNvSpPr>
            <a:spLocks noGrp="1" noChangeArrowheads="1"/>
          </p:cNvSpPr>
          <p:nvPr>
            <p:ph type="title"/>
          </p:nvPr>
        </p:nvSpPr>
        <p:spPr bwMode="auto">
          <a:xfrm>
            <a:off x="457200" y="1066800"/>
            <a:ext cx="8229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30" name="Rectangle 6"/>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1975" name="Rectangle 7"/>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l" eaLnBrk="1" hangingPunct="1">
              <a:defRPr sz="1200">
                <a:ea typeface="ＭＳ Ｐゴシック" charset="0"/>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42"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txStyles>
    <p:titleStyle>
      <a:lvl1pPr algn="l" rtl="0" eaLnBrk="0" fontAlgn="base" hangingPunct="0">
        <a:spcBef>
          <a:spcPct val="0"/>
        </a:spcBef>
        <a:spcAft>
          <a:spcPct val="0"/>
        </a:spcAft>
        <a:defRPr sz="4000">
          <a:solidFill>
            <a:schemeClr val="tx1"/>
          </a:solidFill>
          <a:latin typeface="+mj-lt"/>
          <a:ea typeface="+mj-ea"/>
          <a:cs typeface="ＭＳ Ｐゴシック" charset="0"/>
        </a:defRPr>
      </a:lvl1pPr>
      <a:lvl2pPr algn="l" rtl="0" eaLnBrk="0" fontAlgn="base" hangingPunct="0">
        <a:spcBef>
          <a:spcPct val="0"/>
        </a:spcBef>
        <a:spcAft>
          <a:spcPct val="0"/>
        </a:spcAft>
        <a:defRPr sz="4000">
          <a:solidFill>
            <a:schemeClr val="tx1"/>
          </a:solidFill>
          <a:latin typeface="Arial" charset="0"/>
          <a:ea typeface="ＭＳ Ｐゴシック" charset="0"/>
          <a:cs typeface="ＭＳ Ｐゴシック" charset="0"/>
        </a:defRPr>
      </a:lvl2pPr>
      <a:lvl3pPr algn="l" rtl="0" eaLnBrk="0" fontAlgn="base" hangingPunct="0">
        <a:spcBef>
          <a:spcPct val="0"/>
        </a:spcBef>
        <a:spcAft>
          <a:spcPct val="0"/>
        </a:spcAft>
        <a:defRPr sz="4000">
          <a:solidFill>
            <a:schemeClr val="tx1"/>
          </a:solidFill>
          <a:latin typeface="Arial" charset="0"/>
          <a:ea typeface="ＭＳ Ｐゴシック" charset="0"/>
          <a:cs typeface="ＭＳ Ｐゴシック" charset="0"/>
        </a:defRPr>
      </a:lvl3pPr>
      <a:lvl4pPr algn="l" rtl="0" eaLnBrk="0" fontAlgn="base" hangingPunct="0">
        <a:spcBef>
          <a:spcPct val="0"/>
        </a:spcBef>
        <a:spcAft>
          <a:spcPct val="0"/>
        </a:spcAft>
        <a:defRPr sz="4000">
          <a:solidFill>
            <a:schemeClr val="tx1"/>
          </a:solidFill>
          <a:latin typeface="Arial" charset="0"/>
          <a:ea typeface="ＭＳ Ｐゴシック" charset="0"/>
          <a:cs typeface="ＭＳ Ｐゴシック" charset="0"/>
        </a:defRPr>
      </a:lvl4pPr>
      <a:lvl5pPr algn="l" rtl="0" eaLnBrk="0" fontAlgn="base" hangingPunct="0">
        <a:spcBef>
          <a:spcPct val="0"/>
        </a:spcBef>
        <a:spcAft>
          <a:spcPct val="0"/>
        </a:spcAft>
        <a:defRPr sz="4000">
          <a:solidFill>
            <a:schemeClr val="tx1"/>
          </a:solidFill>
          <a:latin typeface="Arial" charset="0"/>
          <a:ea typeface="ＭＳ Ｐゴシック" charset="0"/>
          <a:cs typeface="ＭＳ Ｐゴシック" charset="0"/>
        </a:defRPr>
      </a:lvl5pPr>
      <a:lvl6pPr marL="457200" algn="l" rtl="0" fontAlgn="base">
        <a:spcBef>
          <a:spcPct val="0"/>
        </a:spcBef>
        <a:spcAft>
          <a:spcPct val="0"/>
        </a:spcAft>
        <a:defRPr sz="4000">
          <a:solidFill>
            <a:schemeClr val="tx1"/>
          </a:solidFill>
          <a:latin typeface="Arial" charset="0"/>
          <a:ea typeface="ＭＳ Ｐゴシック" charset="0"/>
        </a:defRPr>
      </a:lvl6pPr>
      <a:lvl7pPr marL="914400" algn="l" rtl="0" fontAlgn="base">
        <a:spcBef>
          <a:spcPct val="0"/>
        </a:spcBef>
        <a:spcAft>
          <a:spcPct val="0"/>
        </a:spcAft>
        <a:defRPr sz="4000">
          <a:solidFill>
            <a:schemeClr val="tx1"/>
          </a:solidFill>
          <a:latin typeface="Arial" charset="0"/>
          <a:ea typeface="ＭＳ Ｐゴシック" charset="0"/>
        </a:defRPr>
      </a:lvl7pPr>
      <a:lvl8pPr marL="1371600" algn="l" rtl="0" fontAlgn="base">
        <a:spcBef>
          <a:spcPct val="0"/>
        </a:spcBef>
        <a:spcAft>
          <a:spcPct val="0"/>
        </a:spcAft>
        <a:defRPr sz="4000">
          <a:solidFill>
            <a:schemeClr val="tx1"/>
          </a:solidFill>
          <a:latin typeface="Arial" charset="0"/>
          <a:ea typeface="ＭＳ Ｐゴシック" charset="0"/>
        </a:defRPr>
      </a:lvl8pPr>
      <a:lvl9pPr marL="1828800" algn="l" rtl="0" fontAlgn="base">
        <a:spcBef>
          <a:spcPct val="0"/>
        </a:spcBef>
        <a:spcAft>
          <a:spcPct val="0"/>
        </a:spcAft>
        <a:defRPr sz="4000">
          <a:solidFill>
            <a:schemeClr val="tx1"/>
          </a:solidFill>
          <a:latin typeface="Arial" charset="0"/>
          <a:ea typeface="ＭＳ Ｐゴシック" charset="0"/>
        </a:defRPr>
      </a:lvl9pPr>
    </p:titleStyle>
    <p:bodyStyle>
      <a:lvl1pPr marL="342900" indent="-342900" algn="l" rtl="0" eaLnBrk="0" fontAlgn="base" hangingPunct="0">
        <a:spcBef>
          <a:spcPct val="20000"/>
        </a:spcBef>
        <a:spcAft>
          <a:spcPct val="0"/>
        </a:spcAft>
        <a:buClr>
          <a:schemeClr val="bg2"/>
        </a:buClr>
        <a:buSzPct val="75000"/>
        <a:buFont typeface="Wingdings" charset="0"/>
        <a:buChar char="n"/>
        <a:defRPr sz="24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chemeClr val="accent2"/>
        </a:buClr>
        <a:buSzPct val="65000"/>
        <a:buFont typeface="Wingdings" charset="0"/>
        <a:buChar char="¨"/>
        <a:defRPr sz="24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charset="0"/>
        <a:buChar char="n"/>
        <a:defRPr sz="20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charset="0"/>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charset="0"/>
        <a:buChar char="§"/>
        <a:defRPr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charset="0"/>
        <a:buChar char="§"/>
        <a:defRPr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charset="0"/>
        <a:buChar char="§"/>
        <a:defRPr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charset="0"/>
        <a:buChar char="§"/>
        <a:defRPr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charset="0"/>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videocast.nih.gov/summary.asp?Live=34801&amp;bhcp=1" TargetMode="External"/><Relationship Id="rId2" Type="http://schemas.openxmlformats.org/officeDocument/2006/relationships/hyperlink" Target="https://www.pathlms.com/ashg/webinars/526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8382000" cy="1295400"/>
          </a:xfrm>
        </p:spPr>
        <p:txBody>
          <a:bodyPr/>
          <a:lstStyle/>
          <a:p>
            <a:pPr algn="ctr"/>
            <a:r>
              <a:rPr lang="en-US" sz="4000" b="1" dirty="0"/>
              <a:t>Promoting Trainee Wellness and Mental Health</a:t>
            </a:r>
            <a:br>
              <a:rPr lang="en-US" sz="4000" b="1" dirty="0"/>
            </a:br>
            <a:br>
              <a:rPr lang="en-US" sz="4000" b="1" dirty="0"/>
            </a:br>
            <a:br>
              <a:rPr lang="en-US" sz="4000" b="1" dirty="0"/>
            </a:br>
            <a:endParaRPr lang="en-US" sz="4000" b="1" dirty="0"/>
          </a:p>
        </p:txBody>
      </p:sp>
      <p:sp>
        <p:nvSpPr>
          <p:cNvPr id="3" name="TextBox 2">
            <a:extLst>
              <a:ext uri="{FF2B5EF4-FFF2-40B4-BE49-F238E27FC236}">
                <a16:creationId xmlns:a16="http://schemas.microsoft.com/office/drawing/2014/main" id="{2633DBBE-58FE-E641-BAE6-D7FE303D2DAF}"/>
              </a:ext>
            </a:extLst>
          </p:cNvPr>
          <p:cNvSpPr txBox="1"/>
          <p:nvPr/>
        </p:nvSpPr>
        <p:spPr>
          <a:xfrm>
            <a:off x="0" y="2057400"/>
            <a:ext cx="9144000" cy="2739211"/>
          </a:xfrm>
          <a:prstGeom prst="rect">
            <a:avLst/>
          </a:prstGeom>
          <a:noFill/>
        </p:spPr>
        <p:txBody>
          <a:bodyPr wrap="square" rtlCol="0">
            <a:spAutoFit/>
          </a:bodyPr>
          <a:lstStyle/>
          <a:p>
            <a:br>
              <a:rPr lang="en-US" sz="3200" b="1" dirty="0">
                <a:solidFill>
                  <a:schemeClr val="bg1"/>
                </a:solidFill>
              </a:rPr>
            </a:br>
            <a:r>
              <a:rPr lang="en-US" sz="2800" b="1" dirty="0">
                <a:solidFill>
                  <a:schemeClr val="bg1"/>
                </a:solidFill>
              </a:rPr>
              <a:t>Dr. Sharon L. Milgram</a:t>
            </a:r>
          </a:p>
          <a:p>
            <a:r>
              <a:rPr lang="en-US" sz="2800" b="1" dirty="0">
                <a:solidFill>
                  <a:schemeClr val="bg1"/>
                </a:solidFill>
              </a:rPr>
              <a:t>Director, Office of Intramural Training &amp; Education</a:t>
            </a:r>
          </a:p>
          <a:p>
            <a:r>
              <a:rPr lang="en-US" sz="2800" b="1" dirty="0">
                <a:solidFill>
                  <a:schemeClr val="bg1"/>
                </a:solidFill>
              </a:rPr>
              <a:t>National Institutes of Health</a:t>
            </a:r>
          </a:p>
          <a:p>
            <a:r>
              <a:rPr lang="en-US" sz="2800" b="1" dirty="0" err="1">
                <a:solidFill>
                  <a:schemeClr val="bg1"/>
                </a:solidFill>
              </a:rPr>
              <a:t>www.training.nih.gov</a:t>
            </a:r>
            <a:r>
              <a:rPr lang="en-US" sz="2800" b="1" dirty="0">
                <a:solidFill>
                  <a:schemeClr val="bg1"/>
                </a:solidFill>
              </a:rPr>
              <a:t> </a:t>
            </a:r>
          </a:p>
          <a:p>
            <a:r>
              <a:rPr lang="en-US" sz="2800" b="1" dirty="0">
                <a:solidFill>
                  <a:schemeClr val="bg1"/>
                </a:solidFill>
              </a:rPr>
              <a:t>On Twitter @NIH_OITE</a:t>
            </a:r>
          </a:p>
        </p:txBody>
      </p:sp>
    </p:spTree>
    <p:extLst>
      <p:ext uri="{BB962C8B-B14F-4D97-AF65-F5344CB8AC3E}">
        <p14:creationId xmlns:p14="http://schemas.microsoft.com/office/powerpoint/2010/main" val="3841162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656AD-D938-B443-B504-BD84A5CF3C1C}"/>
              </a:ext>
            </a:extLst>
          </p:cNvPr>
          <p:cNvSpPr>
            <a:spLocks noGrp="1"/>
          </p:cNvSpPr>
          <p:nvPr>
            <p:ph type="title"/>
          </p:nvPr>
        </p:nvSpPr>
        <p:spPr>
          <a:xfrm>
            <a:off x="457200" y="762000"/>
            <a:ext cx="8229600" cy="990600"/>
          </a:xfrm>
        </p:spPr>
        <p:txBody>
          <a:bodyPr/>
          <a:lstStyle/>
          <a:p>
            <a:pPr algn="ctr"/>
            <a:r>
              <a:rPr lang="en-US" dirty="0"/>
              <a:t>Wellness Assessment - Heart</a:t>
            </a:r>
          </a:p>
        </p:txBody>
      </p:sp>
      <p:sp>
        <p:nvSpPr>
          <p:cNvPr id="3" name="Content Placeholder 2">
            <a:extLst>
              <a:ext uri="{FF2B5EF4-FFF2-40B4-BE49-F238E27FC236}">
                <a16:creationId xmlns:a16="http://schemas.microsoft.com/office/drawing/2014/main" id="{EC8899BA-34D8-9B49-B1A1-CDFB130E9A98}"/>
              </a:ext>
            </a:extLst>
          </p:cNvPr>
          <p:cNvSpPr>
            <a:spLocks noGrp="1"/>
          </p:cNvSpPr>
          <p:nvPr>
            <p:ph idx="1"/>
          </p:nvPr>
        </p:nvSpPr>
        <p:spPr>
          <a:xfrm>
            <a:off x="351430" y="2514600"/>
            <a:ext cx="8229600" cy="3886200"/>
          </a:xfrm>
        </p:spPr>
        <p:txBody>
          <a:bodyPr/>
          <a:lstStyle/>
          <a:p>
            <a:r>
              <a:rPr lang="en-US" dirty="0">
                <a:ea typeface="Calibri" panose="020F0502020204030204" pitchFamily="34" charset="0"/>
              </a:rPr>
              <a:t>I’m in touch with and let myself feel all my emotions</a:t>
            </a:r>
            <a:endParaRPr lang="en-US" sz="2000" dirty="0">
              <a:ea typeface="Calibri" panose="020F0502020204030204" pitchFamily="34" charset="0"/>
            </a:endParaRPr>
          </a:p>
          <a:p>
            <a:r>
              <a:rPr lang="en-US" dirty="0">
                <a:cs typeface="Times New Roman" panose="02020603050405020304" pitchFamily="18" charset="0"/>
              </a:rPr>
              <a:t>I reach out to others for support when I need it</a:t>
            </a:r>
            <a:endParaRPr lang="en-US" sz="2000" dirty="0">
              <a:ea typeface="Calibri" panose="020F0502020204030204" pitchFamily="34" charset="0"/>
            </a:endParaRPr>
          </a:p>
          <a:p>
            <a:r>
              <a:rPr lang="en-US" dirty="0">
                <a:cs typeface="Times New Roman" panose="02020603050405020304" pitchFamily="18" charset="0"/>
              </a:rPr>
              <a:t>I communicate my needs and feelings directly and honestly</a:t>
            </a:r>
            <a:endParaRPr lang="en-US" sz="2000" dirty="0">
              <a:ea typeface="Calibri" panose="020F0502020204030204" pitchFamily="34" charset="0"/>
            </a:endParaRPr>
          </a:p>
          <a:p>
            <a:r>
              <a:rPr lang="en-US" dirty="0">
                <a:cs typeface="Times New Roman" panose="02020603050405020304" pitchFamily="18" charset="0"/>
              </a:rPr>
              <a:t>I make time to spend with my friends and ‘family’</a:t>
            </a:r>
            <a:endParaRPr lang="en-US" sz="2000" dirty="0">
              <a:ea typeface="Calibri" panose="020F0502020204030204" pitchFamily="34" charset="0"/>
            </a:endParaRPr>
          </a:p>
          <a:p>
            <a:r>
              <a:rPr lang="en-US" dirty="0">
                <a:cs typeface="Times New Roman" panose="02020603050405020304" pitchFamily="18" charset="0"/>
              </a:rPr>
              <a:t>I engage in activities that are fun and relaxing</a:t>
            </a:r>
            <a:endParaRPr lang="en-US" sz="2000" dirty="0">
              <a:ea typeface="Calibri" panose="020F0502020204030204" pitchFamily="34" charset="0"/>
              <a:cs typeface="Times New Roman" panose="02020603050405020304" pitchFamily="18" charset="0"/>
            </a:endParaRPr>
          </a:p>
          <a:p>
            <a:r>
              <a:rPr lang="en-US" dirty="0">
                <a:cs typeface="Times New Roman" panose="02020603050405020304" pitchFamily="18" charset="0"/>
              </a:rPr>
              <a:t>I avoid extreme use of my phone as a coping tool/ avoidance strategy</a:t>
            </a:r>
            <a:endParaRPr lang="en-US" sz="2000" dirty="0">
              <a:ea typeface="Calibri" panose="020F0502020204030204" pitchFamily="34" charset="0"/>
            </a:endParaRPr>
          </a:p>
          <a:p>
            <a:r>
              <a:rPr lang="en-US" dirty="0">
                <a:cs typeface="Times New Roman" panose="02020603050405020304" pitchFamily="18" charset="0"/>
              </a:rPr>
              <a:t>I demonstrate compassion for myself and others</a:t>
            </a:r>
          </a:p>
          <a:p>
            <a:pPr marL="0" indent="0">
              <a:buNone/>
            </a:pPr>
            <a:endParaRPr lang="en-US" dirty="0"/>
          </a:p>
        </p:txBody>
      </p:sp>
      <p:sp>
        <p:nvSpPr>
          <p:cNvPr id="4" name="Rectangle 3">
            <a:extLst>
              <a:ext uri="{FF2B5EF4-FFF2-40B4-BE49-F238E27FC236}">
                <a16:creationId xmlns:a16="http://schemas.microsoft.com/office/drawing/2014/main" id="{A146E00D-F4EB-CC48-B31D-BC015204F5E9}"/>
              </a:ext>
            </a:extLst>
          </p:cNvPr>
          <p:cNvSpPr/>
          <p:nvPr/>
        </p:nvSpPr>
        <p:spPr>
          <a:xfrm>
            <a:off x="-29570" y="1524000"/>
            <a:ext cx="8991600" cy="461665"/>
          </a:xfrm>
          <a:prstGeom prst="rect">
            <a:avLst/>
          </a:prstGeom>
        </p:spPr>
        <p:txBody>
          <a:bodyPr wrap="square">
            <a:spAutoFit/>
          </a:bodyPr>
          <a:lstStyle/>
          <a:p>
            <a:r>
              <a:rPr lang="en-US" b="1" dirty="0">
                <a:ea typeface="Calibri" panose="020F0502020204030204" pitchFamily="34" charset="0"/>
              </a:rPr>
              <a:t>Never  1…………..2…….…….3……….……4…....…..5 Always</a:t>
            </a:r>
          </a:p>
        </p:txBody>
      </p:sp>
    </p:spTree>
    <p:extLst>
      <p:ext uri="{BB962C8B-B14F-4D97-AF65-F5344CB8AC3E}">
        <p14:creationId xmlns:p14="http://schemas.microsoft.com/office/powerpoint/2010/main" val="1909210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656AD-D938-B443-B504-BD84A5CF3C1C}"/>
              </a:ext>
            </a:extLst>
          </p:cNvPr>
          <p:cNvSpPr>
            <a:spLocks noGrp="1"/>
          </p:cNvSpPr>
          <p:nvPr>
            <p:ph type="title"/>
          </p:nvPr>
        </p:nvSpPr>
        <p:spPr>
          <a:xfrm>
            <a:off x="457200" y="762000"/>
            <a:ext cx="8229600" cy="990600"/>
          </a:xfrm>
        </p:spPr>
        <p:txBody>
          <a:bodyPr/>
          <a:lstStyle/>
          <a:p>
            <a:pPr algn="ctr"/>
            <a:r>
              <a:rPr lang="en-US" dirty="0"/>
              <a:t>Wellness Assessment - Spirit</a:t>
            </a:r>
          </a:p>
        </p:txBody>
      </p:sp>
      <p:sp>
        <p:nvSpPr>
          <p:cNvPr id="3" name="Content Placeholder 2">
            <a:extLst>
              <a:ext uri="{FF2B5EF4-FFF2-40B4-BE49-F238E27FC236}">
                <a16:creationId xmlns:a16="http://schemas.microsoft.com/office/drawing/2014/main" id="{EC8899BA-34D8-9B49-B1A1-CDFB130E9A98}"/>
              </a:ext>
            </a:extLst>
          </p:cNvPr>
          <p:cNvSpPr>
            <a:spLocks noGrp="1"/>
          </p:cNvSpPr>
          <p:nvPr>
            <p:ph idx="1"/>
          </p:nvPr>
        </p:nvSpPr>
        <p:spPr>
          <a:xfrm>
            <a:off x="351430" y="2209800"/>
            <a:ext cx="8229600" cy="4495800"/>
          </a:xfrm>
        </p:spPr>
        <p:txBody>
          <a:bodyPr/>
          <a:lstStyle/>
          <a:p>
            <a:r>
              <a:rPr lang="en-US" dirty="0">
                <a:ea typeface="Calibri" panose="020F0502020204030204" pitchFamily="34" charset="0"/>
              </a:rPr>
              <a:t>I feel connected to something that is bigger than me – however I define that</a:t>
            </a:r>
            <a:endParaRPr lang="en-US" sz="2000" dirty="0">
              <a:ea typeface="Calibri" panose="020F0502020204030204" pitchFamily="34" charset="0"/>
            </a:endParaRPr>
          </a:p>
          <a:p>
            <a:r>
              <a:rPr lang="en-US" dirty="0">
                <a:cs typeface="Times New Roman" panose="02020603050405020304" pitchFamily="18" charset="0"/>
              </a:rPr>
              <a:t>I seek out resources (practices, activities, people, places) that nurture me spiritually</a:t>
            </a:r>
            <a:endParaRPr lang="en-US" sz="2000" dirty="0">
              <a:ea typeface="Calibri" panose="020F0502020204030204" pitchFamily="34" charset="0"/>
            </a:endParaRPr>
          </a:p>
          <a:p>
            <a:r>
              <a:rPr lang="en-US" dirty="0">
                <a:cs typeface="Times New Roman" panose="02020603050405020304" pitchFamily="18" charset="0"/>
              </a:rPr>
              <a:t>I reflect on and invest in what is meaningful to me</a:t>
            </a:r>
            <a:endParaRPr lang="en-US" sz="2000" dirty="0">
              <a:ea typeface="Calibri" panose="020F0502020204030204" pitchFamily="34" charset="0"/>
            </a:endParaRPr>
          </a:p>
          <a:p>
            <a:r>
              <a:rPr lang="en-US" dirty="0">
                <a:cs typeface="Times New Roman" panose="02020603050405020304" pitchFamily="18" charset="0"/>
              </a:rPr>
              <a:t>I read writings or watch media that are inspirational to me</a:t>
            </a:r>
            <a:endParaRPr lang="en-US" sz="2000" dirty="0">
              <a:ea typeface="Calibri" panose="020F0502020204030204" pitchFamily="34" charset="0"/>
            </a:endParaRPr>
          </a:p>
          <a:p>
            <a:r>
              <a:rPr lang="en-US" dirty="0"/>
              <a:t>I think of and care about the lives of others who are different than me</a:t>
            </a:r>
            <a:endParaRPr lang="en-US" sz="2000" dirty="0">
              <a:cs typeface="Times New Roman" panose="02020603050405020304" pitchFamily="18" charset="0"/>
            </a:endParaRPr>
          </a:p>
          <a:p>
            <a:r>
              <a:rPr lang="en-US" dirty="0">
                <a:cs typeface="Times New Roman" panose="02020603050405020304" pitchFamily="18" charset="0"/>
              </a:rPr>
              <a:t>I allow time to just be (human </a:t>
            </a:r>
            <a:r>
              <a:rPr lang="en-US" i="1" dirty="0">
                <a:cs typeface="Times New Roman" panose="02020603050405020304" pitchFamily="18" charset="0"/>
              </a:rPr>
              <a:t>being</a:t>
            </a:r>
            <a:r>
              <a:rPr lang="en-US" dirty="0">
                <a:cs typeface="Times New Roman" panose="02020603050405020304" pitchFamily="18" charset="0"/>
              </a:rPr>
              <a:t> vs. human </a:t>
            </a:r>
            <a:r>
              <a:rPr lang="en-US" i="1" dirty="0">
                <a:cs typeface="Times New Roman" panose="02020603050405020304" pitchFamily="18" charset="0"/>
              </a:rPr>
              <a:t>doing</a:t>
            </a:r>
            <a:r>
              <a:rPr lang="en-US" dirty="0">
                <a:cs typeface="Times New Roman" panose="02020603050405020304" pitchFamily="18" charset="0"/>
              </a:rPr>
              <a:t>)</a:t>
            </a:r>
            <a:endParaRPr lang="en-US" sz="2000" dirty="0">
              <a:latin typeface="Times New Roman" panose="02020603050405020304" pitchFamily="18" charset="0"/>
              <a:ea typeface="Calibri" panose="020F0502020204030204" pitchFamily="34" charset="0"/>
            </a:endParaRPr>
          </a:p>
          <a:p>
            <a:r>
              <a:rPr lang="en-US" dirty="0">
                <a:cs typeface="Times New Roman" panose="02020603050405020304" pitchFamily="18" charset="0"/>
              </a:rPr>
              <a:t>I engage in activities that support my life’s purpose</a:t>
            </a:r>
          </a:p>
          <a:p>
            <a:pPr marL="0" indent="0">
              <a:buNone/>
            </a:pPr>
            <a:endParaRPr lang="en-US" dirty="0"/>
          </a:p>
        </p:txBody>
      </p:sp>
      <p:sp>
        <p:nvSpPr>
          <p:cNvPr id="4" name="Rectangle 3">
            <a:extLst>
              <a:ext uri="{FF2B5EF4-FFF2-40B4-BE49-F238E27FC236}">
                <a16:creationId xmlns:a16="http://schemas.microsoft.com/office/drawing/2014/main" id="{A146E00D-F4EB-CC48-B31D-BC015204F5E9}"/>
              </a:ext>
            </a:extLst>
          </p:cNvPr>
          <p:cNvSpPr/>
          <p:nvPr/>
        </p:nvSpPr>
        <p:spPr>
          <a:xfrm>
            <a:off x="-29570" y="1524000"/>
            <a:ext cx="9173570" cy="461665"/>
          </a:xfrm>
          <a:prstGeom prst="rect">
            <a:avLst/>
          </a:prstGeom>
        </p:spPr>
        <p:txBody>
          <a:bodyPr wrap="square">
            <a:spAutoFit/>
          </a:bodyPr>
          <a:lstStyle/>
          <a:p>
            <a:r>
              <a:rPr lang="en-US" b="1" dirty="0">
                <a:ea typeface="Calibri" panose="020F0502020204030204" pitchFamily="34" charset="0"/>
              </a:rPr>
              <a:t>Never  1…………..2…….…….3……….……4…....…..5   Always</a:t>
            </a:r>
          </a:p>
        </p:txBody>
      </p:sp>
    </p:spTree>
    <p:extLst>
      <p:ext uri="{BB962C8B-B14F-4D97-AF65-F5344CB8AC3E}">
        <p14:creationId xmlns:p14="http://schemas.microsoft.com/office/powerpoint/2010/main" val="1353870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8EB78-9878-8D4F-AEA7-ADAE25F585A1}"/>
              </a:ext>
            </a:extLst>
          </p:cNvPr>
          <p:cNvSpPr>
            <a:spLocks noGrp="1"/>
          </p:cNvSpPr>
          <p:nvPr>
            <p:ph type="title"/>
          </p:nvPr>
        </p:nvSpPr>
        <p:spPr/>
        <p:txBody>
          <a:bodyPr/>
          <a:lstStyle/>
          <a:p>
            <a:pPr algn="ctr"/>
            <a:r>
              <a:rPr lang="en-US" dirty="0"/>
              <a:t>So……</a:t>
            </a:r>
          </a:p>
        </p:txBody>
      </p:sp>
      <p:sp>
        <p:nvSpPr>
          <p:cNvPr id="3" name="Content Placeholder 2">
            <a:extLst>
              <a:ext uri="{FF2B5EF4-FFF2-40B4-BE49-F238E27FC236}">
                <a16:creationId xmlns:a16="http://schemas.microsoft.com/office/drawing/2014/main" id="{5F98F823-40B5-DE4B-962E-A2774F614490}"/>
              </a:ext>
            </a:extLst>
          </p:cNvPr>
          <p:cNvSpPr>
            <a:spLocks noGrp="1"/>
          </p:cNvSpPr>
          <p:nvPr>
            <p:ph idx="1"/>
          </p:nvPr>
        </p:nvSpPr>
        <p:spPr/>
        <p:txBody>
          <a:bodyPr/>
          <a:lstStyle/>
          <a:p>
            <a:r>
              <a:rPr lang="en-US" dirty="0"/>
              <a:t>Where are you doing well? Where might you improve?</a:t>
            </a:r>
          </a:p>
          <a:p>
            <a:r>
              <a:rPr lang="en-US" dirty="0"/>
              <a:t>What about the wellness of your research group/program?</a:t>
            </a:r>
          </a:p>
        </p:txBody>
      </p:sp>
    </p:spTree>
    <p:extLst>
      <p:ext uri="{BB962C8B-B14F-4D97-AF65-F5344CB8AC3E}">
        <p14:creationId xmlns:p14="http://schemas.microsoft.com/office/powerpoint/2010/main" val="3167545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85800"/>
          </a:xfrm>
        </p:spPr>
        <p:txBody>
          <a:bodyPr/>
          <a:lstStyle/>
          <a:p>
            <a:pPr algn="ctr"/>
            <a:r>
              <a:rPr lang="en-US" sz="3600" dirty="0"/>
              <a:t>Stress</a:t>
            </a:r>
            <a:endParaRPr lang="en-US" sz="3600" i="1" dirty="0"/>
          </a:p>
        </p:txBody>
      </p:sp>
      <p:sp>
        <p:nvSpPr>
          <p:cNvPr id="3" name="Content Placeholder 2"/>
          <p:cNvSpPr>
            <a:spLocks noGrp="1"/>
          </p:cNvSpPr>
          <p:nvPr>
            <p:ph idx="1"/>
          </p:nvPr>
        </p:nvSpPr>
        <p:spPr>
          <a:xfrm>
            <a:off x="457200" y="1447800"/>
            <a:ext cx="8229600" cy="4800600"/>
          </a:xfrm>
        </p:spPr>
        <p:txBody>
          <a:bodyPr/>
          <a:lstStyle/>
          <a:p>
            <a:r>
              <a:rPr lang="en-US" dirty="0"/>
              <a:t>Physical, mental or emotional pressure or tension</a:t>
            </a:r>
          </a:p>
          <a:p>
            <a:endParaRPr lang="en-US" sz="1200" dirty="0"/>
          </a:p>
          <a:p>
            <a:r>
              <a:rPr lang="en-US" dirty="0"/>
              <a:t>DISTRESS is negative stress</a:t>
            </a:r>
          </a:p>
          <a:p>
            <a:pPr lvl="1">
              <a:buSzPct val="85000"/>
              <a:buFont typeface="Wingdings" pitchFamily="2" charset="2"/>
              <a:buChar char="q"/>
            </a:pPr>
            <a:r>
              <a:rPr lang="en-US" sz="2000" dirty="0"/>
              <a:t>Can be short- or long-term – feels unpleasant</a:t>
            </a:r>
          </a:p>
          <a:p>
            <a:pPr lvl="1">
              <a:buSzPct val="85000"/>
              <a:buFont typeface="Wingdings" pitchFamily="2" charset="2"/>
              <a:buChar char="q"/>
            </a:pPr>
            <a:r>
              <a:rPr lang="en-US" sz="2000" dirty="0"/>
              <a:t>Causes anxiety or concern and can lead to mental and physical problems</a:t>
            </a:r>
          </a:p>
          <a:p>
            <a:pPr lvl="1">
              <a:buSzPct val="85000"/>
              <a:buFont typeface="Wingdings" pitchFamily="2" charset="2"/>
              <a:buChar char="q"/>
            </a:pPr>
            <a:r>
              <a:rPr lang="en-US" sz="2000" dirty="0"/>
              <a:t>Perceived as outside of one’s coping abilities</a:t>
            </a:r>
          </a:p>
          <a:p>
            <a:pPr lvl="1">
              <a:buSzPct val="85000"/>
              <a:buFont typeface="Wingdings" pitchFamily="2" charset="2"/>
              <a:buChar char="q"/>
            </a:pPr>
            <a:r>
              <a:rPr lang="en-US" sz="2000" dirty="0"/>
              <a:t>Decreases performance</a:t>
            </a:r>
          </a:p>
          <a:p>
            <a:pPr lvl="1">
              <a:buSzPct val="85000"/>
              <a:buFont typeface="Wingdings" pitchFamily="2" charset="2"/>
              <a:buChar char="q"/>
            </a:pPr>
            <a:endParaRPr lang="en-US" sz="1200" dirty="0"/>
          </a:p>
          <a:p>
            <a:r>
              <a:rPr lang="en-US" dirty="0"/>
              <a:t>EUSTRESS is positive stress</a:t>
            </a:r>
          </a:p>
          <a:p>
            <a:pPr lvl="1">
              <a:buSzPct val="85000"/>
              <a:buFont typeface="Wingdings" pitchFamily="2" charset="2"/>
              <a:buChar char="q"/>
            </a:pPr>
            <a:r>
              <a:rPr lang="en-US" sz="2000" dirty="0"/>
              <a:t>Short-term, moderate – can feel exciting</a:t>
            </a:r>
          </a:p>
          <a:p>
            <a:pPr lvl="1">
              <a:buSzPct val="85000"/>
              <a:buFont typeface="Wingdings" pitchFamily="2" charset="2"/>
              <a:buChar char="q"/>
            </a:pPr>
            <a:r>
              <a:rPr lang="en-US" sz="2000" dirty="0"/>
              <a:t>Motivates, focuses energy </a:t>
            </a:r>
          </a:p>
          <a:p>
            <a:pPr lvl="1">
              <a:buSzPct val="85000"/>
              <a:buFont typeface="Wingdings" pitchFamily="2" charset="2"/>
              <a:buChar char="q"/>
            </a:pPr>
            <a:r>
              <a:rPr lang="en-US" sz="2000" dirty="0"/>
              <a:t>Perceived as within one’s coping abilities</a:t>
            </a:r>
          </a:p>
          <a:p>
            <a:pPr lvl="1">
              <a:buSzPct val="85000"/>
              <a:buFont typeface="Wingdings" pitchFamily="2" charset="2"/>
              <a:buChar char="q"/>
            </a:pPr>
            <a:r>
              <a:rPr lang="en-US" sz="2000" dirty="0"/>
              <a:t>Can improve performance</a:t>
            </a:r>
          </a:p>
          <a:p>
            <a:pPr lvl="1"/>
            <a:endParaRPr lang="en-US" dirty="0"/>
          </a:p>
        </p:txBody>
      </p:sp>
    </p:spTree>
    <p:extLst>
      <p:ext uri="{BB962C8B-B14F-4D97-AF65-F5344CB8AC3E}">
        <p14:creationId xmlns:p14="http://schemas.microsoft.com/office/powerpoint/2010/main" val="1013188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pPr algn="ctr"/>
            <a:r>
              <a:rPr lang="en-US" sz="3600" dirty="0"/>
              <a:t>Fallout from Stress</a:t>
            </a:r>
            <a:endParaRPr lang="en-US" sz="3600" i="1" dirty="0"/>
          </a:p>
        </p:txBody>
      </p:sp>
      <p:sp>
        <p:nvSpPr>
          <p:cNvPr id="3" name="Content Placeholder 2"/>
          <p:cNvSpPr>
            <a:spLocks noGrp="1"/>
          </p:cNvSpPr>
          <p:nvPr>
            <p:ph idx="1"/>
          </p:nvPr>
        </p:nvSpPr>
        <p:spPr>
          <a:xfrm>
            <a:off x="457200" y="1676400"/>
            <a:ext cx="8229600" cy="4114800"/>
          </a:xfrm>
        </p:spPr>
        <p:txBody>
          <a:bodyPr/>
          <a:lstStyle/>
          <a:p>
            <a:pPr>
              <a:buSzPct val="125000"/>
              <a:buFont typeface="Wingdings" pitchFamily="2" charset="2"/>
              <a:buChar char="§"/>
            </a:pPr>
            <a:r>
              <a:rPr lang="en-US" dirty="0"/>
              <a:t>Significant decline in school or work performance; impacts on individual progress and team science</a:t>
            </a:r>
          </a:p>
          <a:p>
            <a:pPr lvl="1">
              <a:buSzPct val="85000"/>
              <a:buFont typeface="Wingdings" pitchFamily="2" charset="2"/>
              <a:buChar char="q"/>
            </a:pPr>
            <a:r>
              <a:rPr lang="en-US" sz="2000" dirty="0"/>
              <a:t>Missing classes or work </a:t>
            </a:r>
          </a:p>
          <a:p>
            <a:pPr lvl="1">
              <a:buSzPct val="85000"/>
              <a:buFont typeface="Wingdings" pitchFamily="2" charset="2"/>
              <a:buChar char="q"/>
            </a:pPr>
            <a:r>
              <a:rPr lang="en-US" sz="2000" dirty="0"/>
              <a:t>Working excessively, but not smartly</a:t>
            </a:r>
          </a:p>
          <a:p>
            <a:pPr lvl="1">
              <a:buSzPct val="85000"/>
              <a:buFont typeface="Wingdings" pitchFamily="2" charset="2"/>
              <a:buChar char="q"/>
            </a:pPr>
            <a:r>
              <a:rPr lang="en-US" sz="2000" dirty="0"/>
              <a:t>Not dealing with critical responsibilities and deadlines</a:t>
            </a:r>
          </a:p>
          <a:p>
            <a:pPr lvl="1">
              <a:buSzPct val="85000"/>
              <a:buFont typeface="Wingdings" pitchFamily="2" charset="2"/>
              <a:buChar char="q"/>
            </a:pPr>
            <a:r>
              <a:rPr lang="en-US" sz="2000" dirty="0"/>
              <a:t>Unable to successfully navigate difficult conversations and group dynamics</a:t>
            </a:r>
          </a:p>
          <a:p>
            <a:pPr lvl="1">
              <a:buSzPct val="85000"/>
              <a:buFont typeface="Wingdings" pitchFamily="2" charset="2"/>
              <a:buChar char="q"/>
            </a:pPr>
            <a:r>
              <a:rPr lang="en-US" sz="2000" dirty="0"/>
              <a:t>Isolation and withdrawal </a:t>
            </a:r>
          </a:p>
          <a:p>
            <a:pPr marL="0" indent="0">
              <a:buNone/>
            </a:pPr>
            <a:endParaRPr lang="en-US" sz="2000" dirty="0"/>
          </a:p>
        </p:txBody>
      </p:sp>
    </p:spTree>
    <p:extLst>
      <p:ext uri="{BB962C8B-B14F-4D97-AF65-F5344CB8AC3E}">
        <p14:creationId xmlns:p14="http://schemas.microsoft.com/office/powerpoint/2010/main" val="3850164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pPr algn="ctr"/>
            <a:r>
              <a:rPr lang="en-US" sz="3600" dirty="0"/>
              <a:t>Common Signs of Distress (I)</a:t>
            </a:r>
            <a:endParaRPr lang="en-US" sz="3600" i="1" dirty="0"/>
          </a:p>
        </p:txBody>
      </p:sp>
      <p:sp>
        <p:nvSpPr>
          <p:cNvPr id="3" name="Content Placeholder 2"/>
          <p:cNvSpPr>
            <a:spLocks noGrp="1"/>
          </p:cNvSpPr>
          <p:nvPr>
            <p:ph idx="1"/>
          </p:nvPr>
        </p:nvSpPr>
        <p:spPr>
          <a:xfrm>
            <a:off x="457200" y="1828800"/>
            <a:ext cx="8229600" cy="4419600"/>
          </a:xfrm>
        </p:spPr>
        <p:txBody>
          <a:bodyPr/>
          <a:lstStyle/>
          <a:p>
            <a:pPr>
              <a:spcBef>
                <a:spcPts val="1200"/>
              </a:spcBef>
              <a:buSzPct val="125000"/>
              <a:buFont typeface="Wingdings" pitchFamily="2" charset="2"/>
              <a:buChar char="§"/>
            </a:pPr>
            <a:r>
              <a:rPr lang="en-US" dirty="0"/>
              <a:t>Verbal</a:t>
            </a:r>
          </a:p>
          <a:p>
            <a:pPr lvl="1">
              <a:spcBef>
                <a:spcPts val="480"/>
              </a:spcBef>
              <a:spcAft>
                <a:spcPts val="0"/>
              </a:spcAft>
              <a:buSzPct val="85000"/>
              <a:buFont typeface="Wingdings" pitchFamily="2" charset="2"/>
              <a:buChar char="q"/>
            </a:pPr>
            <a:r>
              <a:rPr lang="en-US" sz="2000" dirty="0"/>
              <a:t>Directly talking about the issue</a:t>
            </a:r>
          </a:p>
          <a:p>
            <a:pPr lvl="1">
              <a:spcBef>
                <a:spcPts val="480"/>
              </a:spcBef>
              <a:spcAft>
                <a:spcPts val="0"/>
              </a:spcAft>
              <a:buSzPct val="85000"/>
              <a:buFont typeface="Wingdings" pitchFamily="2" charset="2"/>
              <a:buChar char="q"/>
            </a:pPr>
            <a:r>
              <a:rPr lang="en-US" sz="2000" dirty="0"/>
              <a:t>Raising an issue, but minimizing it</a:t>
            </a:r>
          </a:p>
          <a:p>
            <a:pPr lvl="1">
              <a:spcBef>
                <a:spcPts val="480"/>
              </a:spcBef>
              <a:spcAft>
                <a:spcPts val="0"/>
              </a:spcAft>
              <a:buSzPct val="85000"/>
              <a:buFont typeface="Wingdings" pitchFamily="2" charset="2"/>
              <a:buChar char="q"/>
            </a:pPr>
            <a:r>
              <a:rPr lang="en-US" sz="2000" dirty="0"/>
              <a:t>Denial of real problems, “It’s fine, I’m fine”</a:t>
            </a:r>
          </a:p>
          <a:p>
            <a:pPr lvl="1">
              <a:spcBef>
                <a:spcPts val="480"/>
              </a:spcBef>
              <a:spcAft>
                <a:spcPts val="0"/>
              </a:spcAft>
              <a:buSzPct val="85000"/>
              <a:buFont typeface="Wingdings" pitchFamily="2" charset="2"/>
              <a:buChar char="q"/>
            </a:pPr>
            <a:r>
              <a:rPr lang="en-US" sz="2000" dirty="0"/>
              <a:t>Excessive and unreasonable self-blame</a:t>
            </a:r>
          </a:p>
          <a:p>
            <a:pPr lvl="1">
              <a:spcBef>
                <a:spcPts val="480"/>
              </a:spcBef>
              <a:spcAft>
                <a:spcPts val="0"/>
              </a:spcAft>
              <a:buSzPct val="85000"/>
              <a:buFont typeface="Wingdings" pitchFamily="2" charset="2"/>
              <a:buChar char="q"/>
            </a:pPr>
            <a:r>
              <a:rPr lang="en-US" sz="2000" dirty="0"/>
              <a:t>Excessively rapid or abnormally slow speech</a:t>
            </a:r>
          </a:p>
          <a:p>
            <a:pPr lvl="1">
              <a:spcBef>
                <a:spcPts val="480"/>
              </a:spcBef>
              <a:spcAft>
                <a:spcPts val="0"/>
              </a:spcAft>
              <a:buSzPct val="85000"/>
              <a:buFont typeface="Wingdings" pitchFamily="2" charset="2"/>
              <a:buChar char="q"/>
            </a:pPr>
            <a:r>
              <a:rPr lang="en-US" sz="2000" dirty="0"/>
              <a:t>Incoherent speech</a:t>
            </a:r>
          </a:p>
          <a:p>
            <a:pPr>
              <a:spcBef>
                <a:spcPts val="1200"/>
              </a:spcBef>
              <a:buSzPct val="125000"/>
              <a:buFont typeface="Wingdings" pitchFamily="2" charset="2"/>
              <a:buChar char="§"/>
            </a:pPr>
            <a:r>
              <a:rPr lang="en-US" dirty="0"/>
              <a:t>Respiratory and related changes</a:t>
            </a:r>
          </a:p>
          <a:p>
            <a:pPr lvl="1">
              <a:spcBef>
                <a:spcPts val="480"/>
              </a:spcBef>
              <a:buSzPct val="85000"/>
              <a:buFont typeface="Wingdings" pitchFamily="2" charset="2"/>
              <a:buChar char="q"/>
            </a:pPr>
            <a:r>
              <a:rPr lang="en-US" sz="2000" dirty="0"/>
              <a:t>Hyperventilating, rapid breathing or breathlessness</a:t>
            </a:r>
          </a:p>
          <a:p>
            <a:pPr lvl="1">
              <a:spcBef>
                <a:spcPts val="480"/>
              </a:spcBef>
              <a:buSzPct val="85000"/>
              <a:buFont typeface="Wingdings" pitchFamily="2" charset="2"/>
              <a:buChar char="q"/>
            </a:pPr>
            <a:r>
              <a:rPr lang="en-US" sz="2000" dirty="0"/>
              <a:t>Sweating or dizziness</a:t>
            </a:r>
          </a:p>
          <a:p>
            <a:pPr marL="457200" lvl="1" indent="0">
              <a:spcBef>
                <a:spcPts val="480"/>
              </a:spcBef>
              <a:spcAft>
                <a:spcPts val="0"/>
              </a:spcAft>
              <a:buSzPct val="85000"/>
              <a:buNone/>
            </a:pPr>
            <a:r>
              <a:rPr lang="en-US" sz="2000" dirty="0"/>
              <a:t> </a:t>
            </a:r>
          </a:p>
          <a:p>
            <a:pPr marL="0" indent="0">
              <a:buNone/>
            </a:pPr>
            <a:endParaRPr lang="en-US" sz="2000" dirty="0"/>
          </a:p>
        </p:txBody>
      </p:sp>
    </p:spTree>
    <p:extLst>
      <p:ext uri="{BB962C8B-B14F-4D97-AF65-F5344CB8AC3E}">
        <p14:creationId xmlns:p14="http://schemas.microsoft.com/office/powerpoint/2010/main" val="1970340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pPr algn="ctr"/>
            <a:r>
              <a:rPr lang="en-US" sz="3600" dirty="0"/>
              <a:t>Common Signs of Distress (II)</a:t>
            </a:r>
            <a:endParaRPr lang="en-US" sz="3600" i="1" dirty="0"/>
          </a:p>
        </p:txBody>
      </p:sp>
      <p:sp>
        <p:nvSpPr>
          <p:cNvPr id="3" name="Content Placeholder 2"/>
          <p:cNvSpPr>
            <a:spLocks noGrp="1"/>
          </p:cNvSpPr>
          <p:nvPr>
            <p:ph idx="1"/>
          </p:nvPr>
        </p:nvSpPr>
        <p:spPr>
          <a:xfrm>
            <a:off x="457200" y="1676400"/>
            <a:ext cx="8229600" cy="3962400"/>
          </a:xfrm>
        </p:spPr>
        <p:txBody>
          <a:bodyPr/>
          <a:lstStyle/>
          <a:p>
            <a:pPr>
              <a:buSzPct val="125000"/>
              <a:buFont typeface="Wingdings" pitchFamily="2" charset="2"/>
              <a:buChar char="§"/>
            </a:pPr>
            <a:r>
              <a:rPr lang="en-US" dirty="0"/>
              <a:t>Changes in appearance </a:t>
            </a:r>
          </a:p>
          <a:p>
            <a:pPr lvl="1">
              <a:spcBef>
                <a:spcPts val="480"/>
              </a:spcBef>
              <a:buSzPct val="85000"/>
              <a:buFont typeface="Wingdings" charset="2"/>
              <a:buChar char="q"/>
            </a:pPr>
            <a:r>
              <a:rPr lang="en-US" sz="2000" dirty="0"/>
              <a:t>Hygiene, self-care</a:t>
            </a:r>
          </a:p>
          <a:p>
            <a:pPr lvl="1">
              <a:spcBef>
                <a:spcPts val="480"/>
              </a:spcBef>
              <a:buSzPct val="85000"/>
              <a:buFont typeface="Wingdings" charset="2"/>
              <a:buChar char="q"/>
            </a:pPr>
            <a:r>
              <a:rPr lang="en-US" sz="2000" dirty="0"/>
              <a:t>Weight gain or loss</a:t>
            </a:r>
          </a:p>
          <a:p>
            <a:pPr>
              <a:spcBef>
                <a:spcPts val="1200"/>
              </a:spcBef>
              <a:buSzPct val="125000"/>
              <a:buFont typeface="Wingdings" pitchFamily="2" charset="2"/>
              <a:buChar char="§"/>
            </a:pPr>
            <a:r>
              <a:rPr lang="en-US" dirty="0"/>
              <a:t>Changes in energy level</a:t>
            </a:r>
          </a:p>
          <a:p>
            <a:pPr lvl="1">
              <a:spcBef>
                <a:spcPts val="480"/>
              </a:spcBef>
              <a:buSzPct val="85000"/>
              <a:buFont typeface="Wingdings" pitchFamily="2" charset="2"/>
              <a:buChar char="q"/>
            </a:pPr>
            <a:r>
              <a:rPr lang="en-US" sz="2000" dirty="0"/>
              <a:t>Excessive fatigue or subdued</a:t>
            </a:r>
          </a:p>
          <a:p>
            <a:pPr lvl="1">
              <a:spcBef>
                <a:spcPts val="480"/>
              </a:spcBef>
              <a:buSzPct val="85000"/>
              <a:buFont typeface="Wingdings" pitchFamily="2" charset="2"/>
              <a:buChar char="q"/>
            </a:pPr>
            <a:r>
              <a:rPr lang="en-US" sz="2000" dirty="0"/>
              <a:t>Manic restlessness or hyperenergetic</a:t>
            </a:r>
          </a:p>
          <a:p>
            <a:pPr>
              <a:spcBef>
                <a:spcPts val="1200"/>
              </a:spcBef>
              <a:buSzPct val="125000"/>
              <a:buFont typeface="Wingdings" pitchFamily="2" charset="2"/>
              <a:buChar char="§"/>
            </a:pPr>
            <a:r>
              <a:rPr lang="en-US" dirty="0"/>
              <a:t>Emotional signs</a:t>
            </a:r>
          </a:p>
          <a:p>
            <a:pPr lvl="1">
              <a:spcBef>
                <a:spcPts val="480"/>
              </a:spcBef>
              <a:buSzPct val="85000"/>
              <a:buFont typeface="Wingdings" pitchFamily="2" charset="2"/>
              <a:buChar char="q"/>
            </a:pPr>
            <a:r>
              <a:rPr lang="en-US" sz="2000" dirty="0"/>
              <a:t>Changes in affect, emotional presentation</a:t>
            </a:r>
          </a:p>
          <a:p>
            <a:pPr lvl="1">
              <a:spcBef>
                <a:spcPts val="480"/>
              </a:spcBef>
              <a:buSzPct val="85000"/>
              <a:buFont typeface="Wingdings" pitchFamily="2" charset="2"/>
              <a:buChar char="q"/>
            </a:pPr>
            <a:r>
              <a:rPr lang="en-US" sz="2000" dirty="0"/>
              <a:t>Flooding with emotion</a:t>
            </a:r>
          </a:p>
          <a:p>
            <a:pPr lvl="1">
              <a:spcBef>
                <a:spcPts val="480"/>
              </a:spcBef>
              <a:buSzPct val="85000"/>
              <a:buFont typeface="Wingdings" pitchFamily="2" charset="2"/>
              <a:buChar char="q"/>
            </a:pPr>
            <a:r>
              <a:rPr lang="en-US" sz="2000" dirty="0"/>
              <a:t>Extreme mood changes</a:t>
            </a:r>
          </a:p>
          <a:p>
            <a:pPr lvl="1">
              <a:spcBef>
                <a:spcPts val="480"/>
              </a:spcBef>
              <a:buSzPct val="85000"/>
              <a:buFont typeface="Wingdings" pitchFamily="2" charset="2"/>
              <a:buChar char="q"/>
            </a:pPr>
            <a:r>
              <a:rPr lang="en-US" sz="2000" dirty="0"/>
              <a:t>Feelings of helplessness, hopelessness</a:t>
            </a:r>
          </a:p>
          <a:p>
            <a:pPr lvl="1">
              <a:spcBef>
                <a:spcPts val="480"/>
              </a:spcBef>
              <a:buSzPct val="85000"/>
              <a:buFont typeface="Wingdings" pitchFamily="2" charset="2"/>
              <a:buChar char="q"/>
            </a:pPr>
            <a:r>
              <a:rPr lang="en-US" sz="2000" dirty="0"/>
              <a:t>Significant irritability</a:t>
            </a:r>
          </a:p>
          <a:p>
            <a:pPr lvl="1">
              <a:spcBef>
                <a:spcPts val="480"/>
              </a:spcBef>
              <a:buSzPct val="85000"/>
              <a:buFont typeface="Wingdings" pitchFamily="2" charset="2"/>
              <a:buChar char="q"/>
            </a:pPr>
            <a:endParaRPr lang="en-US" sz="2000" dirty="0"/>
          </a:p>
          <a:p>
            <a:pPr marL="0" indent="0">
              <a:buNone/>
            </a:pPr>
            <a:endParaRPr lang="en-US" sz="2000" dirty="0"/>
          </a:p>
        </p:txBody>
      </p:sp>
    </p:spTree>
    <p:extLst>
      <p:ext uri="{BB962C8B-B14F-4D97-AF65-F5344CB8AC3E}">
        <p14:creationId xmlns:p14="http://schemas.microsoft.com/office/powerpoint/2010/main" val="3054281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pPr algn="ctr"/>
            <a:r>
              <a:rPr lang="en-US" sz="3600" dirty="0"/>
              <a:t>Common Signs of Distress (III)</a:t>
            </a:r>
            <a:endParaRPr lang="en-US" sz="3600" i="1" dirty="0"/>
          </a:p>
        </p:txBody>
      </p:sp>
      <p:sp>
        <p:nvSpPr>
          <p:cNvPr id="3" name="Content Placeholder 2"/>
          <p:cNvSpPr>
            <a:spLocks noGrp="1"/>
          </p:cNvSpPr>
          <p:nvPr>
            <p:ph idx="1"/>
          </p:nvPr>
        </p:nvSpPr>
        <p:spPr>
          <a:xfrm>
            <a:off x="457200" y="1600200"/>
            <a:ext cx="8229600" cy="4648200"/>
          </a:xfrm>
        </p:spPr>
        <p:txBody>
          <a:bodyPr/>
          <a:lstStyle/>
          <a:p>
            <a:pPr>
              <a:spcBef>
                <a:spcPts val="1200"/>
              </a:spcBef>
              <a:buSzPct val="125000"/>
              <a:buFont typeface="Wingdings" pitchFamily="2" charset="2"/>
              <a:buChar char="§"/>
            </a:pPr>
            <a:r>
              <a:rPr lang="en-US" dirty="0"/>
              <a:t>Cognitive signs</a:t>
            </a:r>
          </a:p>
          <a:p>
            <a:pPr lvl="1">
              <a:spcBef>
                <a:spcPts val="480"/>
              </a:spcBef>
              <a:buSzPct val="85000"/>
              <a:buFont typeface="Wingdings" pitchFamily="2" charset="2"/>
              <a:buChar char="q"/>
            </a:pPr>
            <a:r>
              <a:rPr lang="en-US" sz="2000" dirty="0"/>
              <a:t>Confused thinking</a:t>
            </a:r>
          </a:p>
          <a:p>
            <a:pPr lvl="1">
              <a:spcBef>
                <a:spcPts val="480"/>
              </a:spcBef>
              <a:buSzPct val="85000"/>
              <a:buFont typeface="Wingdings" pitchFamily="2" charset="2"/>
              <a:buChar char="q"/>
            </a:pPr>
            <a:r>
              <a:rPr lang="en-US" sz="2000" dirty="0"/>
              <a:t>Difficulty concentrating</a:t>
            </a:r>
          </a:p>
          <a:p>
            <a:pPr lvl="1">
              <a:spcBef>
                <a:spcPts val="480"/>
              </a:spcBef>
              <a:buSzPct val="85000"/>
              <a:buFont typeface="Wingdings" pitchFamily="2" charset="2"/>
              <a:buChar char="q"/>
            </a:pPr>
            <a:r>
              <a:rPr lang="en-US" sz="2000" dirty="0"/>
              <a:t>Excessive worrying, fears</a:t>
            </a:r>
          </a:p>
          <a:p>
            <a:pPr>
              <a:spcBef>
                <a:spcPts val="1200"/>
              </a:spcBef>
              <a:buSzPct val="125000"/>
              <a:buFont typeface="Wingdings" pitchFamily="2" charset="2"/>
              <a:buChar char="§"/>
            </a:pPr>
            <a:r>
              <a:rPr lang="en-US" dirty="0"/>
              <a:t>Physical presentations</a:t>
            </a:r>
          </a:p>
          <a:p>
            <a:pPr lvl="1">
              <a:spcBef>
                <a:spcPts val="1200"/>
              </a:spcBef>
              <a:buClr>
                <a:schemeClr val="accent1"/>
              </a:buClr>
              <a:buSzPct val="85000"/>
              <a:buFont typeface="Wingdings" pitchFamily="2" charset="2"/>
              <a:buChar char="q"/>
            </a:pPr>
            <a:r>
              <a:rPr lang="en-US" sz="2000" dirty="0"/>
              <a:t>Somatic complaints</a:t>
            </a:r>
          </a:p>
          <a:p>
            <a:pPr lvl="1">
              <a:buClr>
                <a:schemeClr val="accent1"/>
              </a:buClr>
              <a:buSzPct val="85000"/>
              <a:buFont typeface="Wingdings" pitchFamily="2" charset="2"/>
              <a:buChar char="q"/>
            </a:pPr>
            <a:r>
              <a:rPr lang="en-US" sz="2000" dirty="0"/>
              <a:t>Sleeping or eating too little or too much</a:t>
            </a:r>
          </a:p>
          <a:p>
            <a:pPr lvl="1">
              <a:buClr>
                <a:schemeClr val="accent1"/>
              </a:buClr>
              <a:buSzPct val="85000"/>
              <a:buFont typeface="Wingdings" pitchFamily="2" charset="2"/>
              <a:buChar char="q"/>
            </a:pPr>
            <a:r>
              <a:rPr lang="en-US" sz="2000" dirty="0"/>
              <a:t>Self-medicating, such as with alcohol, drugs, electronics </a:t>
            </a:r>
          </a:p>
          <a:p>
            <a:pPr lvl="1">
              <a:buClr>
                <a:schemeClr val="accent1"/>
              </a:buClr>
              <a:buSzPct val="85000"/>
              <a:buFont typeface="Wingdings" pitchFamily="2" charset="2"/>
              <a:buChar char="q"/>
            </a:pPr>
            <a:r>
              <a:rPr lang="en-US" sz="2000" dirty="0"/>
              <a:t>Self-injury</a:t>
            </a:r>
          </a:p>
          <a:p>
            <a:pPr marL="0" indent="0">
              <a:buNone/>
            </a:pPr>
            <a:endParaRPr lang="en-US" sz="2000" dirty="0"/>
          </a:p>
        </p:txBody>
      </p:sp>
    </p:spTree>
    <p:extLst>
      <p:ext uri="{BB962C8B-B14F-4D97-AF65-F5344CB8AC3E}">
        <p14:creationId xmlns:p14="http://schemas.microsoft.com/office/powerpoint/2010/main" val="1529836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85800"/>
          </a:xfrm>
        </p:spPr>
        <p:txBody>
          <a:bodyPr/>
          <a:lstStyle/>
          <a:p>
            <a:pPr algn="ctr"/>
            <a:r>
              <a:rPr lang="en-US" sz="3600" dirty="0"/>
              <a:t>Mental Illness</a:t>
            </a:r>
            <a:endParaRPr lang="en-US" sz="3600" i="1" dirty="0"/>
          </a:p>
        </p:txBody>
      </p:sp>
      <p:sp>
        <p:nvSpPr>
          <p:cNvPr id="3" name="Content Placeholder 2"/>
          <p:cNvSpPr>
            <a:spLocks noGrp="1"/>
          </p:cNvSpPr>
          <p:nvPr>
            <p:ph idx="1"/>
          </p:nvPr>
        </p:nvSpPr>
        <p:spPr>
          <a:xfrm>
            <a:off x="381000" y="1600200"/>
            <a:ext cx="8229600" cy="4495800"/>
          </a:xfrm>
        </p:spPr>
        <p:txBody>
          <a:bodyPr/>
          <a:lstStyle/>
          <a:p>
            <a:pPr>
              <a:spcBef>
                <a:spcPts val="1200"/>
              </a:spcBef>
              <a:spcAft>
                <a:spcPts val="0"/>
              </a:spcAft>
              <a:buSzPct val="125000"/>
              <a:buFont typeface="Wingdings" pitchFamily="2" charset="2"/>
              <a:buChar char="§"/>
            </a:pPr>
            <a:r>
              <a:rPr lang="en-US" dirty="0"/>
              <a:t>Cognitive, emotional, or behavioral problems that lead to significant impairment, distress, and/or an inability to cope with the ordinary demands of life</a:t>
            </a:r>
          </a:p>
          <a:p>
            <a:pPr>
              <a:spcBef>
                <a:spcPts val="1200"/>
              </a:spcBef>
              <a:spcAft>
                <a:spcPts val="0"/>
              </a:spcAft>
              <a:buSzPct val="125000"/>
              <a:buFont typeface="Wingdings" pitchFamily="2" charset="2"/>
              <a:buChar char="§"/>
            </a:pPr>
            <a:r>
              <a:rPr lang="en-US" dirty="0"/>
              <a:t>The severity of illness can vary from mild to moderate to severe and can change over time</a:t>
            </a:r>
          </a:p>
          <a:p>
            <a:pPr>
              <a:spcBef>
                <a:spcPts val="1200"/>
              </a:spcBef>
              <a:spcAft>
                <a:spcPts val="0"/>
              </a:spcAft>
              <a:buSzPct val="125000"/>
              <a:buFont typeface="Wingdings" pitchFamily="2" charset="2"/>
              <a:buChar char="§"/>
            </a:pPr>
            <a:r>
              <a:rPr lang="en-US" dirty="0"/>
              <a:t>Efforts to cope with the mental illness can lead to maladaptive behaviors</a:t>
            </a:r>
          </a:p>
          <a:p>
            <a:pPr>
              <a:spcBef>
                <a:spcPts val="1200"/>
              </a:spcBef>
              <a:spcAft>
                <a:spcPts val="0"/>
              </a:spcAft>
              <a:buSzPct val="125000"/>
              <a:buFont typeface="Wingdings" pitchFamily="2" charset="2"/>
              <a:buChar char="§"/>
            </a:pPr>
            <a:r>
              <a:rPr lang="en-US" dirty="0"/>
              <a:t>Individuals may have a dual diagnosis and suffer from more than one mental illness at a given time</a:t>
            </a:r>
          </a:p>
          <a:p>
            <a:pPr>
              <a:spcBef>
                <a:spcPts val="1200"/>
              </a:spcBef>
              <a:spcAft>
                <a:spcPts val="0"/>
              </a:spcAft>
              <a:buSzPct val="125000"/>
              <a:buFont typeface="Wingdings" pitchFamily="2" charset="2"/>
              <a:buChar char="§"/>
            </a:pPr>
            <a:r>
              <a:rPr lang="en-US" dirty="0"/>
              <a:t>Many people exhibit some symptoms without mental illness</a:t>
            </a:r>
          </a:p>
        </p:txBody>
      </p:sp>
    </p:spTree>
    <p:extLst>
      <p:ext uri="{BB962C8B-B14F-4D97-AF65-F5344CB8AC3E}">
        <p14:creationId xmlns:p14="http://schemas.microsoft.com/office/powerpoint/2010/main" val="1714912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85800"/>
          </a:xfrm>
        </p:spPr>
        <p:txBody>
          <a:bodyPr/>
          <a:lstStyle/>
          <a:p>
            <a:pPr algn="ctr"/>
            <a:r>
              <a:rPr lang="en-US" sz="3600" dirty="0"/>
              <a:t>Any Mental Illness</a:t>
            </a:r>
            <a:endParaRPr lang="en-US" sz="3600" i="1" dirty="0"/>
          </a:p>
        </p:txBody>
      </p:sp>
      <p:pic>
        <p:nvPicPr>
          <p:cNvPr id="9" name="Content Placeholder 8">
            <a:extLst>
              <a:ext uri="{FF2B5EF4-FFF2-40B4-BE49-F238E27FC236}">
                <a16:creationId xmlns:a16="http://schemas.microsoft.com/office/drawing/2014/main" id="{AE7D60BF-BFF2-4CDC-887C-806CE09ADEA9}"/>
              </a:ext>
            </a:extLst>
          </p:cNvPr>
          <p:cNvPicPr>
            <a:picLocks noGrp="1" noChangeAspect="1"/>
          </p:cNvPicPr>
          <p:nvPr>
            <p:ph idx="1"/>
          </p:nvPr>
        </p:nvPicPr>
        <p:blipFill>
          <a:blip r:embed="rId3"/>
          <a:stretch>
            <a:fillRect/>
          </a:stretch>
        </p:blipFill>
        <p:spPr>
          <a:xfrm>
            <a:off x="838200" y="1485900"/>
            <a:ext cx="7568374" cy="3886200"/>
          </a:xfrm>
        </p:spPr>
      </p:pic>
      <p:sp>
        <p:nvSpPr>
          <p:cNvPr id="10" name="Rectangle 9">
            <a:extLst>
              <a:ext uri="{FF2B5EF4-FFF2-40B4-BE49-F238E27FC236}">
                <a16:creationId xmlns:a16="http://schemas.microsoft.com/office/drawing/2014/main" id="{916E906C-9CE9-417A-B4EF-9ED159A8C3DA}"/>
              </a:ext>
            </a:extLst>
          </p:cNvPr>
          <p:cNvSpPr/>
          <p:nvPr/>
        </p:nvSpPr>
        <p:spPr>
          <a:xfrm>
            <a:off x="1066800" y="5372100"/>
            <a:ext cx="7444212" cy="923330"/>
          </a:xfrm>
          <a:prstGeom prst="rect">
            <a:avLst/>
          </a:prstGeom>
        </p:spPr>
        <p:txBody>
          <a:bodyPr wrap="square">
            <a:spAutoFit/>
          </a:bodyPr>
          <a:lstStyle/>
          <a:p>
            <a:pPr algn="l"/>
            <a:r>
              <a:rPr lang="en-US" sz="1800" b="1" dirty="0">
                <a:solidFill>
                  <a:srgbClr val="293340"/>
                </a:solidFill>
                <a:latin typeface="Open Sans"/>
              </a:rPr>
              <a:t>Any mental illness (AMI)</a:t>
            </a:r>
            <a:r>
              <a:rPr lang="en-US" sz="1800" dirty="0">
                <a:solidFill>
                  <a:srgbClr val="293340"/>
                </a:solidFill>
                <a:latin typeface="Open Sans"/>
              </a:rPr>
              <a:t> is defined as a mental, behavioral, or emotional disorder. AMI can vary in impact, ranging from no impairment to mild, moderate, and even severe impairment.</a:t>
            </a:r>
            <a:endParaRPr lang="en-US" sz="1800" dirty="0"/>
          </a:p>
        </p:txBody>
      </p:sp>
    </p:spTree>
    <p:extLst>
      <p:ext uri="{BB962C8B-B14F-4D97-AF65-F5344CB8AC3E}">
        <p14:creationId xmlns:p14="http://schemas.microsoft.com/office/powerpoint/2010/main" val="574873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762000"/>
            <a:ext cx="6172200" cy="514350"/>
          </a:xfrm>
        </p:spPr>
        <p:txBody>
          <a:bodyPr/>
          <a:lstStyle/>
          <a:p>
            <a:pPr algn="ctr"/>
            <a:r>
              <a:rPr lang="en-US" sz="3600" dirty="0"/>
              <a:t>We Train Thresholders…</a:t>
            </a:r>
            <a:endParaRPr lang="en-US" sz="3600" i="1" dirty="0"/>
          </a:p>
        </p:txBody>
      </p:sp>
      <p:sp>
        <p:nvSpPr>
          <p:cNvPr id="3" name="Content Placeholder 2"/>
          <p:cNvSpPr>
            <a:spLocks noGrp="1"/>
          </p:cNvSpPr>
          <p:nvPr>
            <p:ph idx="1"/>
          </p:nvPr>
        </p:nvSpPr>
        <p:spPr>
          <a:xfrm>
            <a:off x="228600" y="1615108"/>
            <a:ext cx="8743950" cy="4633292"/>
          </a:xfrm>
        </p:spPr>
        <p:txBody>
          <a:bodyPr/>
          <a:lstStyle/>
          <a:p>
            <a:pPr>
              <a:buSzPct val="125000"/>
              <a:buFont typeface="Wingdings" pitchFamily="2" charset="2"/>
              <a:buChar char="§"/>
            </a:pPr>
            <a:r>
              <a:rPr lang="en-US" dirty="0"/>
              <a:t>Who may be dealing with complicating contextual factors, beyond the normal stress of doing science </a:t>
            </a:r>
          </a:p>
          <a:p>
            <a:pPr lvl="1">
              <a:buSzPct val="85000"/>
              <a:buFont typeface="Wingdings" pitchFamily="2" charset="2"/>
              <a:buChar char="q"/>
            </a:pPr>
            <a:r>
              <a:rPr lang="en-US" sz="2000" dirty="0"/>
              <a:t>Financial strain, including food and housing insecurity</a:t>
            </a:r>
          </a:p>
          <a:p>
            <a:pPr lvl="1">
              <a:buSzPct val="85000"/>
              <a:buFont typeface="Wingdings" pitchFamily="2" charset="2"/>
              <a:buChar char="q"/>
            </a:pPr>
            <a:r>
              <a:rPr lang="en-US" sz="2000" dirty="0"/>
              <a:t>Extent of support network and/or family challenges</a:t>
            </a:r>
          </a:p>
          <a:p>
            <a:pPr lvl="1">
              <a:buSzPct val="85000"/>
              <a:buFont typeface="Wingdings" pitchFamily="2" charset="2"/>
              <a:buChar char="q"/>
            </a:pPr>
            <a:r>
              <a:rPr lang="en-US" sz="2000" dirty="0"/>
              <a:t>Membership in marginalized communities</a:t>
            </a:r>
          </a:p>
          <a:p>
            <a:pPr lvl="1">
              <a:buSzPct val="85000"/>
              <a:buFont typeface="Wingdings" pitchFamily="2" charset="2"/>
              <a:buChar char="q"/>
            </a:pPr>
            <a:r>
              <a:rPr lang="en-US" sz="2000" dirty="0"/>
              <a:t>1</a:t>
            </a:r>
            <a:r>
              <a:rPr lang="en-US" sz="2000" baseline="30000" dirty="0"/>
              <a:t>st</a:t>
            </a:r>
            <a:r>
              <a:rPr lang="en-US" sz="2000" dirty="0"/>
              <a:t> generation college/graduate student</a:t>
            </a:r>
          </a:p>
          <a:p>
            <a:pPr lvl="1">
              <a:buSzPct val="85000"/>
              <a:buFont typeface="Wingdings" pitchFamily="2" charset="2"/>
              <a:buChar char="q"/>
            </a:pPr>
            <a:r>
              <a:rPr lang="en-US" sz="2000" dirty="0"/>
              <a:t>International status</a:t>
            </a:r>
          </a:p>
          <a:p>
            <a:pPr lvl="1">
              <a:buSzPct val="85000"/>
              <a:buFont typeface="Wingdings" pitchFamily="2" charset="2"/>
              <a:buChar char="q"/>
            </a:pPr>
            <a:r>
              <a:rPr lang="en-US" sz="2000" dirty="0"/>
              <a:t>Impact of past or recent trauma</a:t>
            </a:r>
          </a:p>
          <a:p>
            <a:pPr lvl="1">
              <a:buSzPct val="85000"/>
              <a:buFont typeface="Wingdings" pitchFamily="2" charset="2"/>
              <a:buChar char="q"/>
            </a:pPr>
            <a:r>
              <a:rPr lang="en-US" sz="2000" dirty="0"/>
              <a:t>[Chronic] illness, including emotional/mental health concerns</a:t>
            </a:r>
          </a:p>
          <a:p>
            <a:pPr lvl="1">
              <a:buSzPct val="85000"/>
              <a:buFont typeface="Wingdings" pitchFamily="2" charset="2"/>
              <a:buChar char="q"/>
            </a:pPr>
            <a:r>
              <a:rPr lang="en-US" sz="2000" dirty="0"/>
              <a:t>Culture/atmosphere of program/lab</a:t>
            </a:r>
          </a:p>
          <a:p>
            <a:pPr lvl="1">
              <a:buSzPct val="85000"/>
              <a:buFont typeface="Wingdings" pitchFamily="2" charset="2"/>
              <a:buChar char="q"/>
            </a:pPr>
            <a:r>
              <a:rPr lang="en-US" sz="2000" dirty="0"/>
              <a:t>News events, both nationally and internationally</a:t>
            </a:r>
          </a:p>
          <a:p>
            <a:pPr>
              <a:buSzPct val="125000"/>
              <a:buFont typeface="Wingdings" pitchFamily="2" charset="2"/>
              <a:buChar char="§"/>
            </a:pPr>
            <a:r>
              <a:rPr lang="en-US" dirty="0"/>
              <a:t>Who are smart problem-solvers who have accomplished a lot in their (relatively) short educational careers</a:t>
            </a:r>
          </a:p>
          <a:p>
            <a:pPr marL="0" indent="0">
              <a:buSzPct val="125000"/>
              <a:buNone/>
            </a:pPr>
            <a:endParaRPr lang="en-US" dirty="0"/>
          </a:p>
          <a:p>
            <a:pPr marL="0" indent="0">
              <a:buSzPct val="125000"/>
              <a:buNone/>
            </a:pPr>
            <a:endParaRPr lang="en-US" dirty="0"/>
          </a:p>
          <a:p>
            <a:pPr>
              <a:buSzPct val="125000"/>
              <a:buFont typeface="Wingdings" pitchFamily="2" charset="2"/>
              <a:buChar char="§"/>
            </a:pPr>
            <a:endParaRPr lang="en-US" dirty="0"/>
          </a:p>
          <a:p>
            <a:pPr>
              <a:buSzPct val="125000"/>
              <a:buFont typeface="Wingdings" pitchFamily="2" charset="2"/>
              <a:buChar char="§"/>
            </a:pPr>
            <a:endParaRPr lang="en-US" dirty="0"/>
          </a:p>
          <a:p>
            <a:pPr marL="0" indent="0">
              <a:buSzPct val="125000"/>
              <a:buNone/>
            </a:pPr>
            <a:endParaRPr lang="en-US" dirty="0"/>
          </a:p>
        </p:txBody>
      </p:sp>
    </p:spTree>
    <p:extLst>
      <p:ext uri="{BB962C8B-B14F-4D97-AF65-F5344CB8AC3E}">
        <p14:creationId xmlns:p14="http://schemas.microsoft.com/office/powerpoint/2010/main" val="30405801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lstStyle/>
          <a:p>
            <a:pPr algn="ctr"/>
            <a:r>
              <a:rPr lang="en-US" dirty="0"/>
              <a:t>Anxiety</a:t>
            </a:r>
            <a:endParaRPr lang="en-US" sz="3200" i="1" dirty="0"/>
          </a:p>
        </p:txBody>
      </p:sp>
      <p:sp>
        <p:nvSpPr>
          <p:cNvPr id="3" name="Content Placeholder 2"/>
          <p:cNvSpPr>
            <a:spLocks noGrp="1"/>
          </p:cNvSpPr>
          <p:nvPr>
            <p:ph idx="1"/>
          </p:nvPr>
        </p:nvSpPr>
        <p:spPr>
          <a:xfrm>
            <a:off x="457200" y="1600200"/>
            <a:ext cx="8229600" cy="4648200"/>
          </a:xfrm>
        </p:spPr>
        <p:txBody>
          <a:bodyPr/>
          <a:lstStyle/>
          <a:p>
            <a:pPr>
              <a:spcBef>
                <a:spcPts val="800"/>
              </a:spcBef>
              <a:spcAft>
                <a:spcPts val="0"/>
              </a:spcAft>
              <a:buSzPct val="125000"/>
              <a:buFont typeface="Wingdings" pitchFamily="2" charset="2"/>
              <a:buChar char="§"/>
            </a:pPr>
            <a:r>
              <a:rPr lang="en-US" dirty="0"/>
              <a:t>Persistent or extreme worries or fears that can be overwhelming and that impair normal functioning</a:t>
            </a:r>
          </a:p>
          <a:p>
            <a:pPr>
              <a:spcBef>
                <a:spcPts val="800"/>
              </a:spcBef>
              <a:spcAft>
                <a:spcPts val="0"/>
              </a:spcAft>
              <a:buSzPct val="125000"/>
              <a:buFont typeface="Wingdings" pitchFamily="2" charset="2"/>
              <a:buChar char="§"/>
            </a:pPr>
            <a:r>
              <a:rPr lang="en-US" dirty="0"/>
              <a:t>The fear is disproportionate to the reality and the anxious person has difficulty having perspective</a:t>
            </a:r>
            <a:endParaRPr lang="en-US" sz="1000" dirty="0"/>
          </a:p>
          <a:p>
            <a:pPr>
              <a:spcBef>
                <a:spcPts val="800"/>
              </a:spcBef>
              <a:spcAft>
                <a:spcPts val="0"/>
              </a:spcAft>
              <a:buSzPct val="125000"/>
              <a:buFont typeface="Wingdings" pitchFamily="2" charset="2"/>
              <a:buChar char="§"/>
            </a:pPr>
            <a:r>
              <a:rPr lang="en-US" dirty="0"/>
              <a:t>Anxiety can result in </a:t>
            </a:r>
          </a:p>
          <a:p>
            <a:pPr lvl="1">
              <a:spcBef>
                <a:spcPts val="800"/>
              </a:spcBef>
              <a:spcAft>
                <a:spcPts val="0"/>
              </a:spcAft>
              <a:buSzPct val="85000"/>
              <a:buFont typeface="Wingdings" pitchFamily="2" charset="2"/>
              <a:buChar char="q"/>
            </a:pPr>
            <a:r>
              <a:rPr lang="en-US" sz="2000" dirty="0"/>
              <a:t>Emotional distress</a:t>
            </a:r>
          </a:p>
          <a:p>
            <a:pPr lvl="1">
              <a:spcBef>
                <a:spcPts val="800"/>
              </a:spcBef>
              <a:spcAft>
                <a:spcPts val="0"/>
              </a:spcAft>
              <a:buSzPct val="85000"/>
              <a:buFont typeface="Wingdings" pitchFamily="2" charset="2"/>
              <a:buChar char="q"/>
            </a:pPr>
            <a:r>
              <a:rPr lang="en-US" sz="2000" dirty="0"/>
              <a:t>Physical symptoms</a:t>
            </a:r>
          </a:p>
          <a:p>
            <a:pPr lvl="1">
              <a:spcBef>
                <a:spcPts val="800"/>
              </a:spcBef>
              <a:spcAft>
                <a:spcPts val="0"/>
              </a:spcAft>
              <a:buSzPct val="85000"/>
              <a:buFont typeface="Wingdings" pitchFamily="2" charset="2"/>
              <a:buChar char="q"/>
            </a:pPr>
            <a:r>
              <a:rPr lang="en-US" sz="2000" dirty="0"/>
              <a:t>Cognitive distortions</a:t>
            </a:r>
          </a:p>
          <a:p>
            <a:pPr lvl="1">
              <a:spcBef>
                <a:spcPts val="800"/>
              </a:spcBef>
              <a:spcAft>
                <a:spcPts val="0"/>
              </a:spcAft>
              <a:buSzPct val="85000"/>
              <a:buFont typeface="Wingdings" pitchFamily="2" charset="2"/>
              <a:buChar char="q"/>
            </a:pPr>
            <a:r>
              <a:rPr lang="en-US" sz="2000" dirty="0"/>
              <a:t>Behavioral maladaptation</a:t>
            </a:r>
          </a:p>
        </p:txBody>
      </p:sp>
    </p:spTree>
    <p:extLst>
      <p:ext uri="{BB962C8B-B14F-4D97-AF65-F5344CB8AC3E}">
        <p14:creationId xmlns:p14="http://schemas.microsoft.com/office/powerpoint/2010/main" val="9822596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lstStyle/>
          <a:p>
            <a:pPr algn="ctr"/>
            <a:r>
              <a:rPr lang="en-US" dirty="0"/>
              <a:t>Types of Anxiety</a:t>
            </a:r>
            <a:endParaRPr lang="en-US" sz="3200" i="1" dirty="0"/>
          </a:p>
        </p:txBody>
      </p:sp>
      <p:sp>
        <p:nvSpPr>
          <p:cNvPr id="3" name="Content Placeholder 2"/>
          <p:cNvSpPr>
            <a:spLocks noGrp="1"/>
          </p:cNvSpPr>
          <p:nvPr>
            <p:ph idx="1"/>
          </p:nvPr>
        </p:nvSpPr>
        <p:spPr>
          <a:xfrm>
            <a:off x="457200" y="1524000"/>
            <a:ext cx="8229600" cy="4572000"/>
          </a:xfrm>
        </p:spPr>
        <p:txBody>
          <a:bodyPr/>
          <a:lstStyle/>
          <a:p>
            <a:pPr marL="0" indent="0">
              <a:spcBef>
                <a:spcPts val="800"/>
              </a:spcBef>
              <a:spcAft>
                <a:spcPts val="0"/>
              </a:spcAft>
              <a:buSzPct val="125000"/>
              <a:buNone/>
            </a:pPr>
            <a:r>
              <a:rPr lang="en-US" dirty="0"/>
              <a:t>Anxiety can be generalized or very specific in nature</a:t>
            </a:r>
          </a:p>
          <a:p>
            <a:pPr marL="0" indent="0">
              <a:spcBef>
                <a:spcPts val="800"/>
              </a:spcBef>
              <a:spcAft>
                <a:spcPts val="0"/>
              </a:spcAft>
              <a:buSzPct val="125000"/>
              <a:buNone/>
            </a:pPr>
            <a:endParaRPr lang="en-US" sz="1000" dirty="0"/>
          </a:p>
          <a:p>
            <a:pPr>
              <a:spcAft>
                <a:spcPts val="600"/>
              </a:spcAft>
              <a:buSzPct val="125000"/>
              <a:buFont typeface="Wingdings" panose="05000000000000000000" pitchFamily="2" charset="2"/>
              <a:buChar char="§"/>
            </a:pPr>
            <a:r>
              <a:rPr lang="en-US" b="1" dirty="0"/>
              <a:t>Generalized Anxiety Disorder (GAD):</a:t>
            </a:r>
            <a:r>
              <a:rPr lang="en-US" dirty="0"/>
              <a:t> </a:t>
            </a:r>
            <a:r>
              <a:rPr lang="en-US" sz="2000" dirty="0"/>
              <a:t>excessive, recurring worry about life routines and situations including health, work, and social interactions</a:t>
            </a:r>
          </a:p>
          <a:p>
            <a:pPr>
              <a:spcAft>
                <a:spcPts val="600"/>
              </a:spcAft>
              <a:buSzPct val="125000"/>
              <a:buFont typeface="Wingdings" panose="05000000000000000000" pitchFamily="2" charset="2"/>
              <a:buChar char="§"/>
            </a:pPr>
            <a:r>
              <a:rPr lang="en-US" b="1" dirty="0"/>
              <a:t>Phobias: </a:t>
            </a:r>
            <a:r>
              <a:rPr lang="en-US" sz="2000" dirty="0"/>
              <a:t>intense fear of or aversion to specific objects or situations</a:t>
            </a:r>
          </a:p>
          <a:p>
            <a:pPr>
              <a:spcAft>
                <a:spcPts val="600"/>
              </a:spcAft>
              <a:buSzPct val="125000"/>
              <a:buFont typeface="Wingdings" panose="05000000000000000000" pitchFamily="2" charset="2"/>
              <a:buChar char="§"/>
            </a:pPr>
            <a:r>
              <a:rPr lang="en-US" b="1" dirty="0"/>
              <a:t>Obsessive Compulsive Disorder: </a:t>
            </a:r>
            <a:r>
              <a:rPr lang="en-US" sz="2000" dirty="0"/>
              <a:t>repetitive, unwanted, intrusive thoughts (obsessions) and irrational, excessive urges to do certain actions (compulsions) to stave off imagined harms</a:t>
            </a:r>
          </a:p>
          <a:p>
            <a:pPr>
              <a:spcAft>
                <a:spcPts val="600"/>
              </a:spcAft>
              <a:buSzPct val="125000"/>
              <a:buFont typeface="Wingdings" panose="05000000000000000000" pitchFamily="2" charset="2"/>
              <a:buChar char="§"/>
            </a:pPr>
            <a:r>
              <a:rPr lang="en-US" b="1" dirty="0"/>
              <a:t>Panic Disorder: </a:t>
            </a:r>
            <a:r>
              <a:rPr lang="en-US" sz="2000" dirty="0"/>
              <a:t>recurrent, unexpected and sudden periods of intense fear accompanied by physical and psychological symptoms</a:t>
            </a:r>
            <a:endParaRPr lang="en-US" sz="2000" b="1" dirty="0"/>
          </a:p>
          <a:p>
            <a:pPr>
              <a:spcAft>
                <a:spcPts val="600"/>
              </a:spcAft>
              <a:buSzPct val="125000"/>
              <a:buFont typeface="Wingdings" panose="05000000000000000000" pitchFamily="2" charset="2"/>
              <a:buChar char="§"/>
            </a:pPr>
            <a:r>
              <a:rPr lang="en-US" b="1" dirty="0"/>
              <a:t>Social Anxiety Disorder: </a:t>
            </a:r>
            <a:r>
              <a:rPr lang="en-US" sz="2000" dirty="0"/>
              <a:t>fear of social or performance situations</a:t>
            </a:r>
          </a:p>
          <a:p>
            <a:pPr lvl="1">
              <a:spcAft>
                <a:spcPts val="0"/>
              </a:spcAft>
              <a:buSzPct val="85000"/>
              <a:buFont typeface="Wingdings" charset="2"/>
              <a:buChar char="q"/>
            </a:pPr>
            <a:endParaRPr lang="en-US" sz="2000" b="1" dirty="0"/>
          </a:p>
        </p:txBody>
      </p:sp>
    </p:spTree>
    <p:extLst>
      <p:ext uri="{BB962C8B-B14F-4D97-AF65-F5344CB8AC3E}">
        <p14:creationId xmlns:p14="http://schemas.microsoft.com/office/powerpoint/2010/main" val="3642336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lstStyle/>
          <a:p>
            <a:pPr algn="ctr"/>
            <a:r>
              <a:rPr lang="en-US" dirty="0"/>
              <a:t>Depression</a:t>
            </a:r>
            <a:endParaRPr lang="en-US" sz="3200" i="1" dirty="0"/>
          </a:p>
        </p:txBody>
      </p:sp>
      <p:sp>
        <p:nvSpPr>
          <p:cNvPr id="3" name="Content Placeholder 2"/>
          <p:cNvSpPr>
            <a:spLocks noGrp="1"/>
          </p:cNvSpPr>
          <p:nvPr>
            <p:ph idx="1"/>
          </p:nvPr>
        </p:nvSpPr>
        <p:spPr>
          <a:xfrm>
            <a:off x="457200" y="1676400"/>
            <a:ext cx="8229600" cy="4495800"/>
          </a:xfrm>
        </p:spPr>
        <p:txBody>
          <a:bodyPr/>
          <a:lstStyle/>
          <a:p>
            <a:pPr>
              <a:spcBef>
                <a:spcPts val="800"/>
              </a:spcBef>
              <a:spcAft>
                <a:spcPts val="0"/>
              </a:spcAft>
              <a:buSzPct val="125000"/>
              <a:buFont typeface="Wingdings" pitchFamily="2" charset="2"/>
              <a:buChar char="§"/>
            </a:pPr>
            <a:r>
              <a:rPr lang="en-US" dirty="0"/>
              <a:t>A common, serious mood disorder that can interfere in the ability to work, eat, sleep, socialize, or otherwise participate in one’s life</a:t>
            </a:r>
          </a:p>
          <a:p>
            <a:pPr>
              <a:spcBef>
                <a:spcPts val="800"/>
              </a:spcBef>
              <a:spcAft>
                <a:spcPts val="0"/>
              </a:spcAft>
              <a:buSzPct val="125000"/>
              <a:buFont typeface="Wingdings" pitchFamily="2" charset="2"/>
              <a:buChar char="§"/>
            </a:pPr>
            <a:r>
              <a:rPr lang="en-US" dirty="0"/>
              <a:t>Episodic periods of a decrease in energy or happiness levels from typical or baseline</a:t>
            </a:r>
          </a:p>
          <a:p>
            <a:pPr>
              <a:spcBef>
                <a:spcPts val="800"/>
              </a:spcBef>
              <a:spcAft>
                <a:spcPts val="0"/>
              </a:spcAft>
              <a:buSzPct val="125000"/>
              <a:buFont typeface="Wingdings" pitchFamily="2" charset="2"/>
              <a:buChar char="§"/>
            </a:pPr>
            <a:r>
              <a:rPr lang="en-US" dirty="0"/>
              <a:t>Negative thoughts and perspective on self and the world </a:t>
            </a:r>
          </a:p>
          <a:p>
            <a:pPr>
              <a:spcBef>
                <a:spcPts val="800"/>
              </a:spcBef>
              <a:spcAft>
                <a:spcPts val="0"/>
              </a:spcAft>
              <a:buSzPct val="125000"/>
              <a:buFont typeface="Wingdings" pitchFamily="2" charset="2"/>
              <a:buChar char="§"/>
            </a:pPr>
            <a:r>
              <a:rPr lang="en-US" dirty="0"/>
              <a:t>Persistent feelings of sadness and worthlessness </a:t>
            </a:r>
          </a:p>
          <a:p>
            <a:pPr>
              <a:spcBef>
                <a:spcPts val="800"/>
              </a:spcBef>
              <a:spcAft>
                <a:spcPts val="0"/>
              </a:spcAft>
              <a:buSzPct val="125000"/>
              <a:buFont typeface="Wingdings" pitchFamily="2" charset="2"/>
              <a:buChar char="§"/>
            </a:pPr>
            <a:r>
              <a:rPr lang="en-US" dirty="0"/>
              <a:t>A lack of desire to engage in formerly pleasurable activities often leading to withdrawal</a:t>
            </a:r>
          </a:p>
          <a:p>
            <a:pPr>
              <a:spcBef>
                <a:spcPts val="800"/>
              </a:spcBef>
              <a:spcAft>
                <a:spcPts val="0"/>
              </a:spcAft>
              <a:buSzPct val="125000"/>
              <a:buFont typeface="Wingdings" pitchFamily="2" charset="2"/>
              <a:buChar char="§"/>
            </a:pPr>
            <a:r>
              <a:rPr lang="en-US" dirty="0"/>
              <a:t>Exhibiting helplessness or hopelessness </a:t>
            </a:r>
          </a:p>
        </p:txBody>
      </p:sp>
    </p:spTree>
    <p:extLst>
      <p:ext uri="{BB962C8B-B14F-4D97-AF65-F5344CB8AC3E}">
        <p14:creationId xmlns:p14="http://schemas.microsoft.com/office/powerpoint/2010/main" val="37955567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lstStyle/>
          <a:p>
            <a:pPr algn="ctr"/>
            <a:r>
              <a:rPr lang="en-US" dirty="0"/>
              <a:t>Types of Mood Disorders</a:t>
            </a:r>
            <a:endParaRPr lang="en-US" sz="3200" i="1" dirty="0"/>
          </a:p>
        </p:txBody>
      </p:sp>
      <p:sp>
        <p:nvSpPr>
          <p:cNvPr id="3" name="Content Placeholder 2"/>
          <p:cNvSpPr>
            <a:spLocks noGrp="1"/>
          </p:cNvSpPr>
          <p:nvPr>
            <p:ph idx="1"/>
          </p:nvPr>
        </p:nvSpPr>
        <p:spPr>
          <a:xfrm>
            <a:off x="457200" y="1676400"/>
            <a:ext cx="8153400" cy="4648200"/>
          </a:xfrm>
        </p:spPr>
        <p:txBody>
          <a:bodyPr/>
          <a:lstStyle/>
          <a:p>
            <a:pPr>
              <a:spcBef>
                <a:spcPts val="800"/>
              </a:spcBef>
              <a:spcAft>
                <a:spcPts val="0"/>
              </a:spcAft>
              <a:buSzPct val="125000"/>
              <a:buFont typeface="Wingdings" pitchFamily="2" charset="2"/>
              <a:buChar char="§"/>
            </a:pPr>
            <a:r>
              <a:rPr lang="en-US" b="1" dirty="0"/>
              <a:t>Major Depressive Disorder:</a:t>
            </a:r>
            <a:r>
              <a:rPr lang="en-US" dirty="0"/>
              <a:t> </a:t>
            </a:r>
            <a:r>
              <a:rPr lang="en-US" sz="2000" dirty="0"/>
              <a:t>characterized by severe symptoms that affect how you feel, think, and handle daily activities</a:t>
            </a:r>
            <a:endParaRPr lang="en-US" sz="2000" b="1" dirty="0"/>
          </a:p>
          <a:p>
            <a:pPr>
              <a:spcBef>
                <a:spcPts val="800"/>
              </a:spcBef>
              <a:spcAft>
                <a:spcPts val="0"/>
              </a:spcAft>
              <a:buSzPct val="125000"/>
              <a:buFont typeface="Wingdings" pitchFamily="2" charset="2"/>
              <a:buChar char="§"/>
            </a:pPr>
            <a:r>
              <a:rPr lang="en-US" b="1" dirty="0"/>
              <a:t>Bipolar Disorder: </a:t>
            </a:r>
            <a:r>
              <a:rPr lang="en-US" sz="2000" dirty="0"/>
              <a:t>also known as manic-depressive illness, is a brain disorder that causes unusual shifts in mood, energy, activity levels, and the ability to carry out day-to-day tasks</a:t>
            </a:r>
          </a:p>
          <a:p>
            <a:pPr>
              <a:spcBef>
                <a:spcPts val="800"/>
              </a:spcBef>
              <a:spcAft>
                <a:spcPts val="0"/>
              </a:spcAft>
              <a:buSzPct val="125000"/>
              <a:buFont typeface="Wingdings" pitchFamily="2" charset="2"/>
              <a:buChar char="§"/>
            </a:pPr>
            <a:r>
              <a:rPr lang="en-US" b="1" dirty="0"/>
              <a:t>Mania:</a:t>
            </a:r>
            <a:r>
              <a:rPr lang="en-US" dirty="0"/>
              <a:t> </a:t>
            </a:r>
            <a:r>
              <a:rPr lang="en-US" sz="2000" dirty="0"/>
              <a:t>characterized by high energy and activity levels and extreme elation</a:t>
            </a:r>
            <a:endParaRPr lang="en-US" sz="2000" b="1" dirty="0"/>
          </a:p>
          <a:p>
            <a:pPr>
              <a:spcBef>
                <a:spcPts val="800"/>
              </a:spcBef>
              <a:spcAft>
                <a:spcPts val="0"/>
              </a:spcAft>
              <a:buSzPct val="125000"/>
              <a:buFont typeface="Wingdings" pitchFamily="2" charset="2"/>
              <a:buChar char="§"/>
            </a:pPr>
            <a:r>
              <a:rPr lang="en-US" b="1" dirty="0"/>
              <a:t>Dysthymia: </a:t>
            </a:r>
            <a:r>
              <a:rPr lang="en-US" sz="2000" dirty="0"/>
              <a:t>a</a:t>
            </a:r>
            <a:r>
              <a:rPr lang="en-US" sz="2000" b="1" dirty="0"/>
              <a:t> </a:t>
            </a:r>
            <a:r>
              <a:rPr lang="en-US" sz="2000" dirty="0"/>
              <a:t>persistent, chronic form of depression, not as severe as major depressive disorder</a:t>
            </a:r>
            <a:endParaRPr lang="en-US" sz="2000" b="1" dirty="0"/>
          </a:p>
          <a:p>
            <a:pPr>
              <a:spcBef>
                <a:spcPts val="800"/>
              </a:spcBef>
              <a:spcAft>
                <a:spcPts val="0"/>
              </a:spcAft>
              <a:buSzPct val="125000"/>
              <a:buFont typeface="Wingdings" pitchFamily="2" charset="2"/>
              <a:buChar char="§"/>
            </a:pPr>
            <a:r>
              <a:rPr lang="en-US" b="1" dirty="0"/>
              <a:t>Seasonal Affective Disorder:</a:t>
            </a:r>
            <a:r>
              <a:rPr lang="en-US" sz="2000" b="1" dirty="0"/>
              <a:t> </a:t>
            </a:r>
            <a:r>
              <a:rPr lang="en-US" sz="2000" dirty="0"/>
              <a:t>the onset of depression during the winter months</a:t>
            </a:r>
          </a:p>
          <a:p>
            <a:pPr>
              <a:spcBef>
                <a:spcPts val="800"/>
              </a:spcBef>
              <a:spcAft>
                <a:spcPts val="0"/>
              </a:spcAft>
              <a:buSzPct val="125000"/>
              <a:buFont typeface="Wingdings" pitchFamily="2" charset="2"/>
              <a:buChar char="§"/>
            </a:pPr>
            <a:r>
              <a:rPr lang="en-US" b="1" dirty="0"/>
              <a:t>Postpartum Depression: </a:t>
            </a:r>
            <a:r>
              <a:rPr lang="en-US" sz="2000" dirty="0"/>
              <a:t>full-blown major depression during pregnancy or after delivery</a:t>
            </a:r>
            <a:endParaRPr lang="en-US" sz="2000" b="1" dirty="0"/>
          </a:p>
          <a:p>
            <a:pPr marL="0" indent="0">
              <a:spcBef>
                <a:spcPts val="800"/>
              </a:spcBef>
              <a:spcAft>
                <a:spcPts val="0"/>
              </a:spcAft>
              <a:buSzPct val="85000"/>
              <a:buNone/>
            </a:pPr>
            <a:endParaRPr lang="en-US" dirty="0"/>
          </a:p>
        </p:txBody>
      </p:sp>
      <p:sp>
        <p:nvSpPr>
          <p:cNvPr id="12" name="Rectangle 8">
            <a:extLst>
              <a:ext uri="{FF2B5EF4-FFF2-40B4-BE49-F238E27FC236}">
                <a16:creationId xmlns:a16="http://schemas.microsoft.com/office/drawing/2014/main" id="{6BED7BC7-0773-4923-AD0D-4C15BD3DEEA1}"/>
              </a:ext>
            </a:extLst>
          </p:cNvPr>
          <p:cNvSpPr>
            <a:spLocks noChangeArrowheads="1"/>
          </p:cNvSpPr>
          <p:nvPr/>
        </p:nvSpPr>
        <p:spPr bwMode="auto">
          <a:xfrm>
            <a:off x="0" y="-123110"/>
            <a:ext cx="231154" cy="24622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lgn="l">
              <a:defRPr>
                <a:solidFill>
                  <a:schemeClr val="tx1"/>
                </a:solidFill>
                <a:latin typeface="Arial" panose="020B0604020202020204" pitchFamily="34" charset="0"/>
              </a:defRPr>
            </a:lvl1pPr>
            <a:lvl2pPr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545454"/>
                </a:solidFill>
                <a:effectLst/>
                <a:latin typeface="Roboto" panose="02000000000000000000" pitchFamily="2" charset="0"/>
              </a:rPr>
              <a:t>,</a:t>
            </a:r>
            <a:r>
              <a:rPr kumimoji="0" lang="en-US" altLang="en-US" sz="6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003618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2F0A8-40B8-F847-8F14-C23037C567ED}"/>
              </a:ext>
            </a:extLst>
          </p:cNvPr>
          <p:cNvSpPr>
            <a:spLocks noGrp="1"/>
          </p:cNvSpPr>
          <p:nvPr>
            <p:ph type="title"/>
          </p:nvPr>
        </p:nvSpPr>
        <p:spPr/>
        <p:txBody>
          <a:bodyPr/>
          <a:lstStyle/>
          <a:p>
            <a:pPr algn="ctr"/>
            <a:r>
              <a:rPr lang="en-US" sz="3600" dirty="0"/>
              <a:t>PIs and Program Staff Are Critical ’First Responders’</a:t>
            </a:r>
          </a:p>
        </p:txBody>
      </p:sp>
      <p:sp>
        <p:nvSpPr>
          <p:cNvPr id="3" name="Content Placeholder 2">
            <a:extLst>
              <a:ext uri="{FF2B5EF4-FFF2-40B4-BE49-F238E27FC236}">
                <a16:creationId xmlns:a16="http://schemas.microsoft.com/office/drawing/2014/main" id="{BF31EEB8-3877-CB49-B44C-A6F27D74AEF4}"/>
              </a:ext>
            </a:extLst>
          </p:cNvPr>
          <p:cNvSpPr>
            <a:spLocks noGrp="1"/>
          </p:cNvSpPr>
          <p:nvPr>
            <p:ph idx="1"/>
          </p:nvPr>
        </p:nvSpPr>
        <p:spPr>
          <a:xfrm>
            <a:off x="457200" y="2362200"/>
            <a:ext cx="8229600" cy="3886200"/>
          </a:xfrm>
        </p:spPr>
        <p:txBody>
          <a:bodyPr/>
          <a:lstStyle/>
          <a:p>
            <a:pPr>
              <a:buSzPct val="125000"/>
              <a:buFont typeface="Wingdings" pitchFamily="2" charset="2"/>
              <a:buChar char="§"/>
            </a:pPr>
            <a:r>
              <a:rPr lang="en-US" dirty="0"/>
              <a:t>We need resources to respond and refer appropriately</a:t>
            </a:r>
          </a:p>
          <a:p>
            <a:pPr>
              <a:buSzPct val="125000"/>
              <a:buFont typeface="Wingdings" pitchFamily="2" charset="2"/>
              <a:buChar char="§"/>
            </a:pPr>
            <a:r>
              <a:rPr lang="en-US" dirty="0"/>
              <a:t>We need to stay in our lane</a:t>
            </a:r>
          </a:p>
          <a:p>
            <a:pPr marL="0" indent="0">
              <a:buSzPct val="125000"/>
              <a:buNone/>
            </a:pPr>
            <a:endParaRPr lang="en-US" dirty="0"/>
          </a:p>
          <a:p>
            <a:pPr>
              <a:buSzPct val="125000"/>
              <a:buFont typeface="Wingdings" pitchFamily="2" charset="2"/>
              <a:buChar char="§"/>
            </a:pPr>
            <a:endParaRPr lang="en-US" dirty="0"/>
          </a:p>
          <a:p>
            <a:pPr>
              <a:buSzPct val="125000"/>
              <a:buFont typeface="Wingdings" pitchFamily="2" charset="2"/>
              <a:buChar char="§"/>
            </a:pPr>
            <a:endParaRPr lang="en-US" dirty="0"/>
          </a:p>
        </p:txBody>
      </p:sp>
    </p:spTree>
    <p:extLst>
      <p:ext uri="{BB962C8B-B14F-4D97-AF65-F5344CB8AC3E}">
        <p14:creationId xmlns:p14="http://schemas.microsoft.com/office/powerpoint/2010/main" val="24214633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59695-B86A-EB46-83D5-04C151B626A5}"/>
              </a:ext>
            </a:extLst>
          </p:cNvPr>
          <p:cNvSpPr>
            <a:spLocks noGrp="1"/>
          </p:cNvSpPr>
          <p:nvPr>
            <p:ph type="title"/>
          </p:nvPr>
        </p:nvSpPr>
        <p:spPr/>
        <p:txBody>
          <a:bodyPr/>
          <a:lstStyle/>
          <a:p>
            <a:pPr algn="ctr"/>
            <a:r>
              <a:rPr lang="en-US" dirty="0"/>
              <a:t>First Principles</a:t>
            </a:r>
          </a:p>
        </p:txBody>
      </p:sp>
      <p:sp>
        <p:nvSpPr>
          <p:cNvPr id="3" name="Content Placeholder 2">
            <a:extLst>
              <a:ext uri="{FF2B5EF4-FFF2-40B4-BE49-F238E27FC236}">
                <a16:creationId xmlns:a16="http://schemas.microsoft.com/office/drawing/2014/main" id="{857D0408-40AA-704C-B75A-7E9E6DA5B423}"/>
              </a:ext>
            </a:extLst>
          </p:cNvPr>
          <p:cNvSpPr>
            <a:spLocks noGrp="1"/>
          </p:cNvSpPr>
          <p:nvPr>
            <p:ph idx="1"/>
          </p:nvPr>
        </p:nvSpPr>
        <p:spPr>
          <a:xfrm>
            <a:off x="76200" y="1828800"/>
            <a:ext cx="8915400" cy="4648200"/>
          </a:xfrm>
        </p:spPr>
        <p:txBody>
          <a:bodyPr/>
          <a:lstStyle/>
          <a:p>
            <a:pPr marL="0" indent="0">
              <a:buNone/>
            </a:pPr>
            <a:endParaRPr lang="en-US" dirty="0"/>
          </a:p>
          <a:p>
            <a:pPr>
              <a:buSzPct val="125000"/>
              <a:buFont typeface="Wingdings" pitchFamily="2" charset="2"/>
              <a:buChar char="§"/>
            </a:pPr>
            <a:r>
              <a:rPr lang="en-US" dirty="0"/>
              <a:t>People have a universal human need too be seen, valued and heard for who they are</a:t>
            </a:r>
          </a:p>
          <a:p>
            <a:pPr>
              <a:buSzPct val="125000"/>
              <a:buFont typeface="Wingdings" pitchFamily="2" charset="2"/>
              <a:buChar char="§"/>
            </a:pPr>
            <a:endParaRPr lang="en-US" dirty="0"/>
          </a:p>
          <a:p>
            <a:pPr>
              <a:buSzPct val="125000"/>
              <a:buFont typeface="Wingdings" pitchFamily="2" charset="2"/>
              <a:buChar char="§"/>
            </a:pPr>
            <a:r>
              <a:rPr lang="en-US" dirty="0"/>
              <a:t>Our goal is to make our trainees feel seen, valued and heard - and that is no easy feat because one size does not fit all</a:t>
            </a:r>
          </a:p>
          <a:p>
            <a:pPr>
              <a:buSzPct val="125000"/>
              <a:buFont typeface="Wingdings" pitchFamily="2" charset="2"/>
              <a:buChar char="§"/>
            </a:pPr>
            <a:endParaRPr lang="en-US" dirty="0"/>
          </a:p>
          <a:p>
            <a:pPr>
              <a:buSzPct val="125000"/>
              <a:buFont typeface="Wingdings" pitchFamily="2" charset="2"/>
              <a:buChar char="§"/>
            </a:pPr>
            <a:r>
              <a:rPr lang="en-US" dirty="0"/>
              <a:t>This is further complicated by </a:t>
            </a:r>
          </a:p>
          <a:p>
            <a:pPr lvl="1">
              <a:buSzPct val="85000"/>
              <a:buFont typeface="Wingdings" pitchFamily="2" charset="2"/>
              <a:buChar char="q"/>
            </a:pPr>
            <a:r>
              <a:rPr lang="en-US" sz="2000" dirty="0"/>
              <a:t>the power differential between PIs and trainees/program directors</a:t>
            </a:r>
          </a:p>
          <a:p>
            <a:pPr lvl="1">
              <a:buSzPct val="85000"/>
              <a:buFont typeface="Wingdings" pitchFamily="2" charset="2"/>
              <a:buChar char="q"/>
            </a:pPr>
            <a:r>
              <a:rPr lang="en-US" sz="2000" dirty="0"/>
              <a:t>various contextual factors, individual personalities and identity issues</a:t>
            </a:r>
          </a:p>
          <a:p>
            <a:pPr lvl="1">
              <a:buSzPct val="85000"/>
              <a:buFont typeface="Wingdings" pitchFamily="2" charset="2"/>
              <a:buChar char="q"/>
            </a:pPr>
            <a:r>
              <a:rPr lang="en-US" sz="2000" dirty="0"/>
              <a:t>the fact that we need to get work done</a:t>
            </a:r>
          </a:p>
          <a:p>
            <a:pPr>
              <a:buSzPct val="125000"/>
              <a:buFont typeface="Wingdings" pitchFamily="2" charset="2"/>
              <a:buChar char="§"/>
            </a:pPr>
            <a:endParaRPr lang="en-US" dirty="0"/>
          </a:p>
          <a:p>
            <a:pPr marL="0" indent="0" algn="ctr">
              <a:buNone/>
            </a:pPr>
            <a:endParaRPr lang="en-US" dirty="0"/>
          </a:p>
        </p:txBody>
      </p:sp>
    </p:spTree>
    <p:extLst>
      <p:ext uri="{BB962C8B-B14F-4D97-AF65-F5344CB8AC3E}">
        <p14:creationId xmlns:p14="http://schemas.microsoft.com/office/powerpoint/2010/main" val="13877833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D4C87-E40E-8742-A983-B7BFD015AB9A}"/>
              </a:ext>
            </a:extLst>
          </p:cNvPr>
          <p:cNvSpPr>
            <a:spLocks noGrp="1"/>
          </p:cNvSpPr>
          <p:nvPr>
            <p:ph type="title"/>
          </p:nvPr>
        </p:nvSpPr>
        <p:spPr/>
        <p:txBody>
          <a:bodyPr/>
          <a:lstStyle/>
          <a:p>
            <a:pPr algn="ctr"/>
            <a:r>
              <a:rPr lang="en-US" sz="3600" dirty="0"/>
              <a:t>Things I Try To Keep In Mind</a:t>
            </a:r>
          </a:p>
        </p:txBody>
      </p:sp>
      <p:sp>
        <p:nvSpPr>
          <p:cNvPr id="3" name="Content Placeholder 2">
            <a:extLst>
              <a:ext uri="{FF2B5EF4-FFF2-40B4-BE49-F238E27FC236}">
                <a16:creationId xmlns:a16="http://schemas.microsoft.com/office/drawing/2014/main" id="{0B8B9705-1C47-774B-8233-7B093AFD25F0}"/>
              </a:ext>
            </a:extLst>
          </p:cNvPr>
          <p:cNvSpPr>
            <a:spLocks noGrp="1"/>
          </p:cNvSpPr>
          <p:nvPr>
            <p:ph idx="1"/>
          </p:nvPr>
        </p:nvSpPr>
        <p:spPr>
          <a:xfrm>
            <a:off x="457200" y="1981200"/>
            <a:ext cx="8229600" cy="4267200"/>
          </a:xfrm>
        </p:spPr>
        <p:txBody>
          <a:bodyPr/>
          <a:lstStyle/>
          <a:p>
            <a:r>
              <a:rPr lang="en-US" dirty="0"/>
              <a:t>Many problems can’t be solved; however, they can be respectfully acknowledged</a:t>
            </a:r>
          </a:p>
          <a:p>
            <a:r>
              <a:rPr lang="en-US" dirty="0"/>
              <a:t>“Whoever does the work, does the learning”</a:t>
            </a:r>
          </a:p>
          <a:p>
            <a:pPr lvl="1">
              <a:buSzPct val="85000"/>
              <a:buFont typeface="Wingdings" pitchFamily="2" charset="2"/>
              <a:buChar char="q"/>
            </a:pPr>
            <a:r>
              <a:rPr lang="en-US" sz="2000" dirty="0"/>
              <a:t>Means putting aside my tendency to want to tell them what to do</a:t>
            </a:r>
          </a:p>
          <a:p>
            <a:pPr marL="457200" lvl="1" indent="0">
              <a:buSzPct val="85000"/>
              <a:buNone/>
            </a:pPr>
            <a:endParaRPr lang="en-US" sz="2000" dirty="0"/>
          </a:p>
          <a:p>
            <a:pPr marL="457200" lvl="1" indent="0">
              <a:buSzPct val="85000"/>
              <a:buNone/>
            </a:pPr>
            <a:endParaRPr lang="en-US" sz="2000" dirty="0"/>
          </a:p>
          <a:p>
            <a:r>
              <a:rPr lang="en-US" dirty="0"/>
              <a:t>And two tips for getting a more complete story</a:t>
            </a:r>
          </a:p>
          <a:p>
            <a:pPr lvl="1">
              <a:buSzPct val="85000"/>
              <a:buFont typeface="Wingdings" pitchFamily="2" charset="2"/>
              <a:buChar char="q"/>
            </a:pPr>
            <a:r>
              <a:rPr lang="en-US" sz="2000" dirty="0"/>
              <a:t>Sitting in silence (or allowing them some time to cry without jumping in)</a:t>
            </a:r>
          </a:p>
          <a:p>
            <a:pPr lvl="1">
              <a:buSzPct val="85000"/>
              <a:buFont typeface="Wingdings" pitchFamily="2" charset="2"/>
              <a:buChar char="q"/>
            </a:pPr>
            <a:r>
              <a:rPr lang="en-US" sz="2000" dirty="0"/>
              <a:t>Asking ‘How’ and ‘What’ questions rather than ‘Why’ questions</a:t>
            </a:r>
          </a:p>
          <a:p>
            <a:pPr>
              <a:buSzPct val="85000"/>
              <a:buFont typeface="Wingdings" pitchFamily="2" charset="2"/>
              <a:buChar char="q"/>
            </a:pPr>
            <a:endParaRPr lang="en-US" sz="2000" dirty="0"/>
          </a:p>
        </p:txBody>
      </p:sp>
    </p:spTree>
    <p:extLst>
      <p:ext uri="{BB962C8B-B14F-4D97-AF65-F5344CB8AC3E}">
        <p14:creationId xmlns:p14="http://schemas.microsoft.com/office/powerpoint/2010/main" val="21116939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4000" cy="838200"/>
          </a:xfrm>
        </p:spPr>
        <p:txBody>
          <a:bodyPr/>
          <a:lstStyle/>
          <a:p>
            <a:pPr algn="ctr"/>
            <a:r>
              <a:rPr lang="en-US" sz="3600" dirty="0"/>
              <a:t>Helpful Communication Strategies (I)</a:t>
            </a:r>
            <a:endParaRPr lang="en-US" sz="3600" i="1" dirty="0"/>
          </a:p>
        </p:txBody>
      </p:sp>
      <p:sp>
        <p:nvSpPr>
          <p:cNvPr id="3" name="Content Placeholder 2"/>
          <p:cNvSpPr>
            <a:spLocks noGrp="1"/>
          </p:cNvSpPr>
          <p:nvPr>
            <p:ph idx="1"/>
          </p:nvPr>
        </p:nvSpPr>
        <p:spPr>
          <a:xfrm>
            <a:off x="304800" y="1524000"/>
            <a:ext cx="8534400" cy="4953000"/>
          </a:xfrm>
        </p:spPr>
        <p:txBody>
          <a:bodyPr/>
          <a:lstStyle/>
          <a:p>
            <a:pPr>
              <a:buSzPct val="125000"/>
              <a:buFont typeface="Wingdings" pitchFamily="2" charset="2"/>
              <a:buChar char="§"/>
            </a:pPr>
            <a:r>
              <a:rPr lang="en-US" dirty="0"/>
              <a:t>Show appreciation for their trust in you</a:t>
            </a:r>
          </a:p>
          <a:p>
            <a:pPr lvl="1">
              <a:buSzPct val="85000"/>
              <a:buFont typeface="Wingdings" charset="2"/>
              <a:buChar char="q"/>
            </a:pPr>
            <a:r>
              <a:rPr lang="en-US" sz="2000" dirty="0"/>
              <a:t>“Thank you for sharing that”</a:t>
            </a:r>
          </a:p>
          <a:p>
            <a:pPr>
              <a:buSzPct val="125000"/>
              <a:buFont typeface="Wingdings" pitchFamily="2" charset="2"/>
              <a:buChar char="§"/>
            </a:pPr>
            <a:r>
              <a:rPr lang="en-US" dirty="0"/>
              <a:t>Listen actively</a:t>
            </a:r>
          </a:p>
          <a:p>
            <a:pPr lvl="1">
              <a:buSzPct val="85000"/>
              <a:buFont typeface="Wingdings" charset="2"/>
              <a:buChar char="q"/>
            </a:pPr>
            <a:r>
              <a:rPr lang="en-US" sz="2000" dirty="0"/>
              <a:t>Give your full attention and indicate that you are engaged</a:t>
            </a:r>
          </a:p>
          <a:p>
            <a:pPr lvl="1">
              <a:buSzPct val="85000"/>
              <a:buFont typeface="Wingdings" charset="2"/>
              <a:buChar char="q"/>
            </a:pPr>
            <a:r>
              <a:rPr lang="en-US" sz="2000" dirty="0"/>
              <a:t>Reflect back what you heard to confirm understanding</a:t>
            </a:r>
          </a:p>
          <a:p>
            <a:pPr lvl="1">
              <a:buSzPct val="85000"/>
              <a:buFont typeface="Wingdings" charset="2"/>
              <a:buChar char="q"/>
            </a:pPr>
            <a:r>
              <a:rPr lang="en-US" sz="2000" dirty="0"/>
              <a:t>Encourage sharing with open- vs. closed-ended questions</a:t>
            </a:r>
          </a:p>
          <a:p>
            <a:pPr>
              <a:buSzPct val="125000"/>
              <a:buFont typeface="Wingdings" pitchFamily="2" charset="2"/>
              <a:buChar char="§"/>
            </a:pPr>
            <a:r>
              <a:rPr lang="en-US" dirty="0"/>
              <a:t>Keep the focus on them and where they are at at the moment</a:t>
            </a:r>
          </a:p>
          <a:p>
            <a:pPr lvl="1">
              <a:buSzPct val="85000"/>
              <a:buFont typeface="Wingdings" charset="2"/>
              <a:buChar char="q"/>
            </a:pPr>
            <a:r>
              <a:rPr lang="en-US" sz="2000" dirty="0"/>
              <a:t>Do not jump into problem solving/fix-it mode too quickly (or at all)</a:t>
            </a:r>
          </a:p>
          <a:p>
            <a:pPr lvl="1">
              <a:buSzPct val="85000"/>
              <a:buFont typeface="Wingdings" charset="2"/>
              <a:buChar char="q"/>
            </a:pPr>
            <a:r>
              <a:rPr lang="en-US" sz="2000" dirty="0"/>
              <a:t>Allow pauses and time for them to gather their thoughts</a:t>
            </a:r>
          </a:p>
          <a:p>
            <a:pPr lvl="1">
              <a:buSzPct val="85000"/>
              <a:buFont typeface="Wingdings" charset="2"/>
              <a:buChar char="q"/>
            </a:pPr>
            <a:r>
              <a:rPr lang="en-US" sz="2000" dirty="0"/>
              <a:t>Encourage them to be a part of the solution</a:t>
            </a:r>
          </a:p>
          <a:p>
            <a:pPr lvl="1">
              <a:buSzPct val="85000"/>
              <a:buFont typeface="Wingdings" charset="2"/>
              <a:buChar char="q"/>
            </a:pPr>
            <a:r>
              <a:rPr lang="en-US" sz="2000" dirty="0"/>
              <a:t>Do not immediately share a story as this discounts </a:t>
            </a:r>
            <a:r>
              <a:rPr lang="en-US" sz="2000" i="1" dirty="0"/>
              <a:t>their</a:t>
            </a:r>
            <a:r>
              <a:rPr lang="en-US" sz="2000" dirty="0"/>
              <a:t> experience</a:t>
            </a:r>
          </a:p>
          <a:p>
            <a:pPr lvl="1">
              <a:buSzPct val="85000"/>
              <a:buFont typeface="Wingdings" charset="2"/>
              <a:buChar char="q"/>
            </a:pPr>
            <a:r>
              <a:rPr lang="en-US" sz="2000" dirty="0"/>
              <a:t>Acknowledge the difficult emotions that come up</a:t>
            </a:r>
          </a:p>
          <a:p>
            <a:pPr lvl="1">
              <a:buSzPct val="85000"/>
              <a:buFont typeface="Wingdings" charset="2"/>
              <a:buChar char="q"/>
            </a:pPr>
            <a:r>
              <a:rPr lang="en-US" sz="2000" dirty="0"/>
              <a:t>Allow expressions of emotions without an immediate cut-off</a:t>
            </a:r>
          </a:p>
          <a:p>
            <a:pPr>
              <a:buSzPct val="85000"/>
              <a:buFont typeface="Wingdings" charset="2"/>
              <a:buChar char="q"/>
            </a:pPr>
            <a:endParaRPr lang="en-US" sz="2000" dirty="0"/>
          </a:p>
        </p:txBody>
      </p:sp>
    </p:spTree>
    <p:extLst>
      <p:ext uri="{BB962C8B-B14F-4D97-AF65-F5344CB8AC3E}">
        <p14:creationId xmlns:p14="http://schemas.microsoft.com/office/powerpoint/2010/main" val="4282685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4000" cy="685800"/>
          </a:xfrm>
        </p:spPr>
        <p:txBody>
          <a:bodyPr/>
          <a:lstStyle/>
          <a:p>
            <a:pPr algn="ctr"/>
            <a:r>
              <a:rPr lang="en-US" sz="3600" dirty="0"/>
              <a:t>Helpful Communication Strategies (II) </a:t>
            </a:r>
          </a:p>
        </p:txBody>
      </p:sp>
      <p:sp>
        <p:nvSpPr>
          <p:cNvPr id="3" name="Content Placeholder 2"/>
          <p:cNvSpPr>
            <a:spLocks noGrp="1"/>
          </p:cNvSpPr>
          <p:nvPr>
            <p:ph idx="1"/>
          </p:nvPr>
        </p:nvSpPr>
        <p:spPr>
          <a:xfrm>
            <a:off x="0" y="1524000"/>
            <a:ext cx="8991600" cy="5181600"/>
          </a:xfrm>
        </p:spPr>
        <p:txBody>
          <a:bodyPr/>
          <a:lstStyle/>
          <a:p>
            <a:pPr>
              <a:buSzPct val="125000"/>
              <a:buFont typeface="Wingdings" pitchFamily="2" charset="2"/>
              <a:buChar char="§"/>
            </a:pPr>
            <a:r>
              <a:rPr lang="en-US" dirty="0"/>
              <a:t>Acknowledge the difficulty or challenge </a:t>
            </a:r>
          </a:p>
          <a:p>
            <a:pPr lvl="1">
              <a:buSzPct val="85000"/>
              <a:buFont typeface="Wingdings" charset="2"/>
              <a:buChar char="q"/>
            </a:pPr>
            <a:r>
              <a:rPr lang="en-US" sz="2000" dirty="0"/>
              <a:t>“That must have been really hard for you; I’m so sorry that happened.”</a:t>
            </a:r>
          </a:p>
          <a:p>
            <a:pPr>
              <a:buSzPct val="125000"/>
              <a:buFont typeface="Wingdings" pitchFamily="2" charset="2"/>
              <a:buChar char="§"/>
            </a:pPr>
            <a:r>
              <a:rPr lang="en-US" dirty="0"/>
              <a:t>Express genuine interest </a:t>
            </a:r>
          </a:p>
          <a:p>
            <a:pPr lvl="1">
              <a:buClr>
                <a:schemeClr val="accent1"/>
              </a:buClr>
              <a:buSzPct val="85000"/>
              <a:buFont typeface="Wingdings" pitchFamily="2" charset="2"/>
              <a:buChar char="q"/>
            </a:pPr>
            <a:r>
              <a:rPr lang="en-US" dirty="0"/>
              <a:t>“</a:t>
            </a:r>
            <a:r>
              <a:rPr lang="en-US" sz="2000" dirty="0"/>
              <a:t>Tell me about the career workshop you went to”</a:t>
            </a:r>
          </a:p>
          <a:p>
            <a:pPr lvl="1">
              <a:buClr>
                <a:schemeClr val="accent1"/>
              </a:buClr>
              <a:buSzPct val="85000"/>
              <a:buFont typeface="Wingdings" pitchFamily="2" charset="2"/>
              <a:buChar char="q"/>
            </a:pPr>
            <a:r>
              <a:rPr lang="en-US" sz="2000" dirty="0"/>
              <a:t> “How was that hike with your friends last Saturday?”</a:t>
            </a:r>
          </a:p>
          <a:p>
            <a:pPr>
              <a:buSzPct val="125000"/>
              <a:buFont typeface="Wingdings" pitchFamily="2" charset="2"/>
              <a:buChar char="§"/>
            </a:pPr>
            <a:r>
              <a:rPr lang="en-US" dirty="0"/>
              <a:t>Express confidence in them</a:t>
            </a:r>
            <a:endParaRPr lang="en-US" sz="2000" dirty="0"/>
          </a:p>
          <a:p>
            <a:pPr lvl="1">
              <a:buClr>
                <a:schemeClr val="accent1"/>
              </a:buClr>
              <a:buSzPct val="85000"/>
              <a:buFont typeface="Wingdings" pitchFamily="2" charset="2"/>
              <a:buChar char="q"/>
            </a:pPr>
            <a:r>
              <a:rPr lang="en-US" sz="2000" dirty="0"/>
              <a:t>“I really think you can do this; you’ve handled hard things before.”</a:t>
            </a:r>
          </a:p>
          <a:p>
            <a:pPr>
              <a:buSzPct val="125000"/>
              <a:buFont typeface="Wingdings" pitchFamily="2" charset="2"/>
              <a:buChar char="§"/>
            </a:pPr>
            <a:r>
              <a:rPr lang="en-US" dirty="0"/>
              <a:t>Encourage the use of resources</a:t>
            </a:r>
          </a:p>
          <a:p>
            <a:pPr lvl="1">
              <a:buSzPct val="85000"/>
              <a:buFont typeface="Wingdings" pitchFamily="2" charset="2"/>
              <a:buChar char="q"/>
            </a:pPr>
            <a:r>
              <a:rPr lang="en-US" sz="2000" dirty="0"/>
              <a:t>“Is there anything here at UC or in the community that might be helpful?”</a:t>
            </a:r>
          </a:p>
          <a:p>
            <a:pPr>
              <a:buSzPct val="125000"/>
              <a:buFont typeface="Wingdings" pitchFamily="2" charset="2"/>
              <a:buChar char="§"/>
            </a:pPr>
            <a:r>
              <a:rPr lang="en-US" dirty="0"/>
              <a:t>Keep the door open</a:t>
            </a:r>
            <a:endParaRPr lang="en-US" sz="2000" dirty="0"/>
          </a:p>
          <a:p>
            <a:pPr lvl="1">
              <a:buSzPct val="85000"/>
              <a:buFont typeface="Wingdings" pitchFamily="2" charset="2"/>
              <a:buChar char="q"/>
            </a:pPr>
            <a:r>
              <a:rPr lang="en-US" sz="2000" dirty="0"/>
              <a:t>“Feel free to come back to talk again.”</a:t>
            </a:r>
          </a:p>
          <a:p>
            <a:pPr lvl="1">
              <a:buSzPct val="85000"/>
              <a:buFont typeface="Wingdings" pitchFamily="2" charset="2"/>
              <a:buChar char="q"/>
            </a:pPr>
            <a:r>
              <a:rPr lang="en-US" sz="2000" dirty="0"/>
              <a:t>“Let’s meet again next week, or sooner if you need to.”</a:t>
            </a:r>
          </a:p>
        </p:txBody>
      </p:sp>
    </p:spTree>
    <p:extLst>
      <p:ext uri="{BB962C8B-B14F-4D97-AF65-F5344CB8AC3E}">
        <p14:creationId xmlns:p14="http://schemas.microsoft.com/office/powerpoint/2010/main" val="2373463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4000" cy="609600"/>
          </a:xfrm>
        </p:spPr>
        <p:txBody>
          <a:bodyPr/>
          <a:lstStyle/>
          <a:p>
            <a:pPr algn="ctr"/>
            <a:r>
              <a:rPr lang="en-US" sz="3600" dirty="0"/>
              <a:t>Helpful Communication Strategies (III) </a:t>
            </a:r>
            <a:endParaRPr lang="en-US" sz="3600" i="1" dirty="0"/>
          </a:p>
        </p:txBody>
      </p:sp>
      <p:sp>
        <p:nvSpPr>
          <p:cNvPr id="3" name="Content Placeholder 2"/>
          <p:cNvSpPr>
            <a:spLocks noGrp="1"/>
          </p:cNvSpPr>
          <p:nvPr>
            <p:ph idx="1"/>
          </p:nvPr>
        </p:nvSpPr>
        <p:spPr>
          <a:xfrm>
            <a:off x="304800" y="1676400"/>
            <a:ext cx="8534400" cy="5105400"/>
          </a:xfrm>
        </p:spPr>
        <p:txBody>
          <a:bodyPr/>
          <a:lstStyle/>
          <a:p>
            <a:pPr>
              <a:buSzPct val="125000"/>
              <a:buFont typeface="Wingdings" pitchFamily="2" charset="2"/>
              <a:buChar char="§"/>
            </a:pPr>
            <a:r>
              <a:rPr lang="en-US" dirty="0"/>
              <a:t>Use open and nonjudgmental language</a:t>
            </a:r>
          </a:p>
          <a:p>
            <a:pPr lvl="1">
              <a:buSzPct val="85000"/>
              <a:buFont typeface="Wingdings" pitchFamily="2" charset="2"/>
              <a:buChar char="q"/>
            </a:pPr>
            <a:r>
              <a:rPr lang="en-US" sz="2000" dirty="0"/>
              <a:t>Instead of “Oh, you shouldn’t feel ____.”, try “it is reasonable to feel ________ about the review and …..”</a:t>
            </a:r>
          </a:p>
          <a:p>
            <a:pPr lvl="1">
              <a:buSzPct val="85000"/>
              <a:buFont typeface="Wingdings" pitchFamily="2" charset="2"/>
              <a:buChar char="q"/>
            </a:pPr>
            <a:r>
              <a:rPr lang="en-US" sz="2000" dirty="0"/>
              <a:t>Instead of “Why in the world did you do that?” try ”Can you share your reasoning with me?”</a:t>
            </a:r>
          </a:p>
          <a:p>
            <a:pPr>
              <a:buSzPct val="125000"/>
              <a:buFont typeface="Wingdings" pitchFamily="2" charset="2"/>
              <a:buChar char="§"/>
            </a:pPr>
            <a:r>
              <a:rPr lang="en-US" dirty="0"/>
              <a:t>Help trainees determine a better course of action </a:t>
            </a:r>
          </a:p>
          <a:p>
            <a:pPr lvl="1">
              <a:buSzPct val="85000"/>
              <a:buFont typeface="Wingdings" charset="2"/>
              <a:buChar char="q"/>
            </a:pPr>
            <a:r>
              <a:rPr lang="en-US" sz="2000" dirty="0"/>
              <a:t>“What do you think would be a better way to handle this next time?</a:t>
            </a:r>
          </a:p>
          <a:p>
            <a:pPr lvl="1">
              <a:buSzPct val="85000"/>
              <a:buFont typeface="Wingdings" charset="2"/>
              <a:buChar char="q"/>
            </a:pPr>
            <a:r>
              <a:rPr lang="en-US" sz="2000" dirty="0"/>
              <a:t>We all make mistakes; the key is to learn from them. What might you learn from this?”</a:t>
            </a:r>
          </a:p>
          <a:p>
            <a:pPr>
              <a:buSzPct val="125000"/>
              <a:buFont typeface="Wingdings" pitchFamily="2" charset="2"/>
              <a:buChar char="§"/>
            </a:pPr>
            <a:r>
              <a:rPr lang="en-US" dirty="0"/>
              <a:t>Be honest and kind, especially when saying hard things</a:t>
            </a:r>
          </a:p>
          <a:p>
            <a:pPr lvl="1">
              <a:buSzPct val="85000"/>
              <a:buFont typeface="Wingdings" charset="2"/>
              <a:buChar char="q"/>
            </a:pPr>
            <a:r>
              <a:rPr lang="en-US" sz="2000" dirty="0"/>
              <a:t>“I know this is hard to hear, but it’s important that we discuss what happened…..”</a:t>
            </a:r>
          </a:p>
        </p:txBody>
      </p:sp>
    </p:spTree>
    <p:extLst>
      <p:ext uri="{BB962C8B-B14F-4D97-AF65-F5344CB8AC3E}">
        <p14:creationId xmlns:p14="http://schemas.microsoft.com/office/powerpoint/2010/main" val="4153424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6CEB8-3A4A-3542-989B-79EA362246C4}"/>
              </a:ext>
            </a:extLst>
          </p:cNvPr>
          <p:cNvSpPr>
            <a:spLocks noGrp="1"/>
          </p:cNvSpPr>
          <p:nvPr>
            <p:ph type="title"/>
          </p:nvPr>
        </p:nvSpPr>
        <p:spPr>
          <a:xfrm>
            <a:off x="1485900" y="942975"/>
            <a:ext cx="6172200" cy="742950"/>
          </a:xfrm>
        </p:spPr>
        <p:txBody>
          <a:bodyPr/>
          <a:lstStyle/>
          <a:p>
            <a:pPr algn="ctr"/>
            <a:r>
              <a:rPr lang="en-US" sz="3600" dirty="0"/>
              <a:t>Three Overlapping Goals</a:t>
            </a:r>
          </a:p>
        </p:txBody>
      </p:sp>
      <p:sp>
        <p:nvSpPr>
          <p:cNvPr id="3" name="Content Placeholder 2">
            <a:extLst>
              <a:ext uri="{FF2B5EF4-FFF2-40B4-BE49-F238E27FC236}">
                <a16:creationId xmlns:a16="http://schemas.microsoft.com/office/drawing/2014/main" id="{87711AAD-5B28-6A4C-A2D2-E234B525BC83}"/>
              </a:ext>
            </a:extLst>
          </p:cNvPr>
          <p:cNvSpPr>
            <a:spLocks noGrp="1"/>
          </p:cNvSpPr>
          <p:nvPr>
            <p:ph idx="1"/>
          </p:nvPr>
        </p:nvSpPr>
        <p:spPr>
          <a:xfrm>
            <a:off x="228600" y="1828800"/>
            <a:ext cx="8515350" cy="4648200"/>
          </a:xfrm>
        </p:spPr>
        <p:txBody>
          <a:bodyPr/>
          <a:lstStyle/>
          <a:p>
            <a:r>
              <a:rPr lang="en-US" dirty="0"/>
              <a:t>To help trainees appreciate the link between stress management/wellness and school/career/life success</a:t>
            </a:r>
          </a:p>
          <a:p>
            <a:r>
              <a:rPr lang="en-US" dirty="0"/>
              <a:t>To help trainees work through acute stressors with minimal disruption of their academic and research progress</a:t>
            </a:r>
          </a:p>
          <a:p>
            <a:r>
              <a:rPr lang="en-US" dirty="0"/>
              <a:t>To better prepare ourselves to deal with more serious mental health concerns that impact some members of our community</a:t>
            </a:r>
          </a:p>
          <a:p>
            <a:r>
              <a:rPr lang="en-US" dirty="0"/>
              <a:t>Requires three things:</a:t>
            </a:r>
          </a:p>
          <a:p>
            <a:pPr lvl="1" indent="-257175">
              <a:buSzPct val="85000"/>
              <a:buFont typeface="Wingdings" pitchFamily="2" charset="2"/>
              <a:buChar char="q"/>
            </a:pPr>
            <a:r>
              <a:rPr lang="en-US" sz="2000" dirty="0"/>
              <a:t>That we frame this as a wellness, not an illness, issue	</a:t>
            </a:r>
          </a:p>
          <a:p>
            <a:pPr lvl="1" indent="-257175">
              <a:buSzPct val="85000"/>
              <a:buFont typeface="Wingdings" pitchFamily="2" charset="2"/>
              <a:buChar char="q"/>
            </a:pPr>
            <a:r>
              <a:rPr lang="en-US" sz="2000" dirty="0"/>
              <a:t>substantial personal and culture change at all levels</a:t>
            </a:r>
          </a:p>
          <a:p>
            <a:pPr lvl="1" indent="-257175">
              <a:buSzPct val="85000"/>
              <a:buFont typeface="Wingdings" pitchFamily="2" charset="2"/>
              <a:buChar char="q"/>
            </a:pPr>
            <a:r>
              <a:rPr lang="en-US" sz="2000" dirty="0"/>
              <a:t>Collaboration between PIs, trainees and institutional resource staff</a:t>
            </a:r>
          </a:p>
        </p:txBody>
      </p:sp>
    </p:spTree>
    <p:extLst>
      <p:ext uri="{BB962C8B-B14F-4D97-AF65-F5344CB8AC3E}">
        <p14:creationId xmlns:p14="http://schemas.microsoft.com/office/powerpoint/2010/main" val="3847998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0"/>
            <a:ext cx="8839200" cy="685800"/>
          </a:xfrm>
        </p:spPr>
        <p:txBody>
          <a:bodyPr/>
          <a:lstStyle/>
          <a:p>
            <a:pPr algn="ctr"/>
            <a:r>
              <a:rPr lang="en-US" sz="3600" dirty="0"/>
              <a:t>Know About Internal Resources</a:t>
            </a:r>
          </a:p>
        </p:txBody>
      </p:sp>
      <p:sp>
        <p:nvSpPr>
          <p:cNvPr id="3" name="Content Placeholder 2"/>
          <p:cNvSpPr>
            <a:spLocks noGrp="1"/>
          </p:cNvSpPr>
          <p:nvPr>
            <p:ph idx="1"/>
          </p:nvPr>
        </p:nvSpPr>
        <p:spPr>
          <a:xfrm>
            <a:off x="152400" y="1524000"/>
            <a:ext cx="8991600" cy="5105400"/>
          </a:xfrm>
        </p:spPr>
        <p:txBody>
          <a:bodyPr/>
          <a:lstStyle/>
          <a:p>
            <a:pPr>
              <a:buSzPct val="125000"/>
              <a:buFont typeface="Wingdings" pitchFamily="2" charset="2"/>
              <a:buChar char="§"/>
            </a:pPr>
            <a:r>
              <a:rPr lang="en-US" dirty="0"/>
              <a:t>In the student’s program</a:t>
            </a:r>
          </a:p>
          <a:p>
            <a:pPr>
              <a:buSzPct val="125000"/>
              <a:buFont typeface="Wingdings" pitchFamily="2" charset="2"/>
              <a:buChar char="§"/>
            </a:pPr>
            <a:r>
              <a:rPr lang="en-US" dirty="0"/>
              <a:t>In your Deans Office, Program Offices, etc.</a:t>
            </a:r>
          </a:p>
          <a:p>
            <a:pPr>
              <a:buSzPct val="125000"/>
              <a:buFont typeface="Wingdings" pitchFamily="2" charset="2"/>
              <a:buChar char="§"/>
            </a:pPr>
            <a:r>
              <a:rPr lang="en-US" dirty="0"/>
              <a:t>Counseling Center/Student Health Center</a:t>
            </a:r>
          </a:p>
          <a:p>
            <a:pPr>
              <a:buSzPct val="125000"/>
              <a:buFont typeface="Wingdings" pitchFamily="2" charset="2"/>
              <a:buChar char="§"/>
            </a:pPr>
            <a:r>
              <a:rPr lang="en-US" dirty="0" err="1"/>
              <a:t>Ombuds</a:t>
            </a:r>
            <a:r>
              <a:rPr lang="en-US" dirty="0"/>
              <a:t> Office</a:t>
            </a:r>
          </a:p>
          <a:p>
            <a:pPr>
              <a:buSzPct val="125000"/>
              <a:buFont typeface="Wingdings" pitchFamily="2" charset="2"/>
              <a:buChar char="§"/>
            </a:pPr>
            <a:r>
              <a:rPr lang="en-US" dirty="0"/>
              <a:t>Wellness and fitness resources</a:t>
            </a:r>
          </a:p>
          <a:p>
            <a:pPr>
              <a:buSzPct val="125000"/>
              <a:buFont typeface="Wingdings" pitchFamily="2" charset="2"/>
              <a:buChar char="§"/>
            </a:pPr>
            <a:r>
              <a:rPr lang="en-US" dirty="0"/>
              <a:t>Student health insurance policy</a:t>
            </a:r>
          </a:p>
          <a:p>
            <a:pPr>
              <a:buSzPct val="125000"/>
              <a:buFont typeface="Wingdings" pitchFamily="2" charset="2"/>
              <a:buChar char="§"/>
            </a:pPr>
            <a:r>
              <a:rPr lang="en-US" dirty="0"/>
              <a:t>Student affinity groups/interest groups</a:t>
            </a:r>
          </a:p>
          <a:p>
            <a:pPr>
              <a:buSzPct val="125000"/>
              <a:buFont typeface="Wingdings" pitchFamily="2" charset="2"/>
              <a:buChar char="§"/>
            </a:pPr>
            <a:r>
              <a:rPr lang="en-US" dirty="0"/>
              <a:t>International office</a:t>
            </a:r>
          </a:p>
          <a:p>
            <a:pPr>
              <a:buSzPct val="125000"/>
              <a:buFont typeface="Wingdings" pitchFamily="2" charset="2"/>
              <a:buChar char="§"/>
            </a:pPr>
            <a:r>
              <a:rPr lang="en-US" dirty="0"/>
              <a:t>Title IX office</a:t>
            </a:r>
          </a:p>
          <a:p>
            <a:pPr marL="914400" lvl="2" indent="0">
              <a:buNone/>
            </a:pPr>
            <a:r>
              <a:rPr lang="en-US" sz="800" dirty="0"/>
              <a:t>	</a:t>
            </a:r>
            <a:endParaRPr lang="en-US" b="1" dirty="0"/>
          </a:p>
          <a:p>
            <a:pPr marL="0" lvl="1" indent="-173037" algn="ctr">
              <a:buNone/>
            </a:pPr>
            <a:r>
              <a:rPr lang="en-US" dirty="0"/>
              <a:t>Important – making a named referral and closing the loop is often the difference between great, good and not so good outcomes</a:t>
            </a:r>
          </a:p>
        </p:txBody>
      </p:sp>
    </p:spTree>
    <p:extLst>
      <p:ext uri="{BB962C8B-B14F-4D97-AF65-F5344CB8AC3E}">
        <p14:creationId xmlns:p14="http://schemas.microsoft.com/office/powerpoint/2010/main" val="3059515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60CDC-BC43-144C-B87A-F5274CC1A95C}"/>
              </a:ext>
            </a:extLst>
          </p:cNvPr>
          <p:cNvSpPr>
            <a:spLocks noGrp="1"/>
          </p:cNvSpPr>
          <p:nvPr>
            <p:ph type="title"/>
          </p:nvPr>
        </p:nvSpPr>
        <p:spPr>
          <a:xfrm>
            <a:off x="457200" y="838200"/>
            <a:ext cx="8229600" cy="990600"/>
          </a:xfrm>
        </p:spPr>
        <p:txBody>
          <a:bodyPr/>
          <a:lstStyle/>
          <a:p>
            <a:pPr algn="ctr"/>
            <a:r>
              <a:rPr lang="en-US" dirty="0"/>
              <a:t>Talking With Students</a:t>
            </a:r>
          </a:p>
        </p:txBody>
      </p:sp>
      <p:sp>
        <p:nvSpPr>
          <p:cNvPr id="3" name="Content Placeholder 2">
            <a:extLst>
              <a:ext uri="{FF2B5EF4-FFF2-40B4-BE49-F238E27FC236}">
                <a16:creationId xmlns:a16="http://schemas.microsoft.com/office/drawing/2014/main" id="{F7430062-DA06-6740-BAE1-9C82FD7EDC09}"/>
              </a:ext>
            </a:extLst>
          </p:cNvPr>
          <p:cNvSpPr>
            <a:spLocks noGrp="1"/>
          </p:cNvSpPr>
          <p:nvPr>
            <p:ph idx="1"/>
          </p:nvPr>
        </p:nvSpPr>
        <p:spPr>
          <a:xfrm>
            <a:off x="457200" y="1600200"/>
            <a:ext cx="8229600" cy="4876800"/>
          </a:xfrm>
        </p:spPr>
        <p:txBody>
          <a:bodyPr/>
          <a:lstStyle/>
          <a:p>
            <a:r>
              <a:rPr lang="en-US" dirty="0"/>
              <a:t>If they come to you</a:t>
            </a:r>
          </a:p>
          <a:p>
            <a:pPr lvl="1">
              <a:buSzPct val="85000"/>
              <a:buFont typeface="Wingdings" pitchFamily="2" charset="2"/>
              <a:buChar char="q"/>
            </a:pPr>
            <a:r>
              <a:rPr lang="en-US" sz="2000" dirty="0"/>
              <a:t>Thank them for sharing</a:t>
            </a:r>
          </a:p>
          <a:p>
            <a:pPr lvl="1">
              <a:buSzPct val="85000"/>
              <a:buFont typeface="Wingdings" pitchFamily="2" charset="2"/>
              <a:buChar char="q"/>
            </a:pPr>
            <a:r>
              <a:rPr lang="en-US" sz="2000" dirty="0"/>
              <a:t>Acknowledge the difficulty</a:t>
            </a:r>
          </a:p>
          <a:p>
            <a:pPr lvl="1">
              <a:buSzPct val="85000"/>
              <a:buFont typeface="Wingdings" pitchFamily="2" charset="2"/>
              <a:buChar char="q"/>
            </a:pPr>
            <a:r>
              <a:rPr lang="en-US" sz="2000" dirty="0"/>
              <a:t>Help them explore strategies and resources and/or refer to appropriate resources</a:t>
            </a:r>
          </a:p>
          <a:p>
            <a:pPr lvl="1">
              <a:buSzPct val="85000"/>
              <a:buFont typeface="Wingdings" pitchFamily="2" charset="2"/>
              <a:buChar char="q"/>
            </a:pPr>
            <a:r>
              <a:rPr lang="en-US" sz="2000" dirty="0"/>
              <a:t>Explicitly encourage the use of resources </a:t>
            </a:r>
          </a:p>
          <a:p>
            <a:pPr lvl="1">
              <a:buSzPct val="85000"/>
              <a:buFont typeface="Wingdings" pitchFamily="2" charset="2"/>
              <a:buChar char="q"/>
            </a:pPr>
            <a:r>
              <a:rPr lang="en-US" sz="2000" dirty="0"/>
              <a:t>Thank them sharing and set a time to follow up</a:t>
            </a:r>
          </a:p>
          <a:p>
            <a:pPr lvl="1">
              <a:buSzPct val="85000"/>
              <a:buFont typeface="Wingdings" pitchFamily="2" charset="2"/>
              <a:buChar char="q"/>
            </a:pPr>
            <a:r>
              <a:rPr lang="en-US" sz="2000" dirty="0"/>
              <a:t>Close the loop on any resources you referred them to</a:t>
            </a:r>
          </a:p>
          <a:p>
            <a:pPr>
              <a:buSzPct val="125000"/>
              <a:buFont typeface="Wingdings" pitchFamily="2" charset="2"/>
              <a:buChar char="§"/>
            </a:pPr>
            <a:r>
              <a:rPr lang="en-US" dirty="0"/>
              <a:t>If you notice behavioral changes that concern you</a:t>
            </a:r>
          </a:p>
          <a:p>
            <a:pPr lvl="1">
              <a:buSzPct val="85000"/>
              <a:buFont typeface="Wingdings" pitchFamily="2" charset="2"/>
              <a:buChar char="q"/>
            </a:pPr>
            <a:r>
              <a:rPr lang="en-US" sz="2000" dirty="0"/>
              <a:t>Use SBI strategy to describe what you have noticed but do not interpret the behaviors you observed</a:t>
            </a:r>
          </a:p>
          <a:p>
            <a:pPr lvl="1">
              <a:buSzPct val="85000"/>
              <a:buFont typeface="Wingdings" pitchFamily="2" charset="2"/>
              <a:buChar char="q"/>
            </a:pPr>
            <a:r>
              <a:rPr lang="en-US" sz="2000" dirty="0"/>
              <a:t>Express your concern for them and their progress in your program; avoid threats and implied threats </a:t>
            </a:r>
          </a:p>
          <a:p>
            <a:pPr lvl="1">
              <a:buSzPct val="85000"/>
              <a:buFont typeface="Wingdings" pitchFamily="2" charset="2"/>
              <a:buChar char="q"/>
            </a:pPr>
            <a:r>
              <a:rPr lang="en-US" sz="2000" dirty="0"/>
              <a:t>Continue as outlined above</a:t>
            </a:r>
          </a:p>
          <a:p>
            <a:pPr lvl="1">
              <a:buSzPct val="85000"/>
              <a:buFont typeface="Wingdings" pitchFamily="2" charset="2"/>
              <a:buChar char="q"/>
            </a:pPr>
            <a:endParaRPr lang="en-US" sz="2000" dirty="0"/>
          </a:p>
          <a:p>
            <a:pPr>
              <a:buSzPct val="125000"/>
              <a:buFont typeface="Wingdings" pitchFamily="2" charset="2"/>
              <a:buChar char="§"/>
            </a:pPr>
            <a:endParaRPr lang="en-US" dirty="0"/>
          </a:p>
        </p:txBody>
      </p:sp>
    </p:spTree>
    <p:extLst>
      <p:ext uri="{BB962C8B-B14F-4D97-AF65-F5344CB8AC3E}">
        <p14:creationId xmlns:p14="http://schemas.microsoft.com/office/powerpoint/2010/main" val="2635940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0A2ED-9026-A94E-87C4-09C8CE88C263}"/>
              </a:ext>
            </a:extLst>
          </p:cNvPr>
          <p:cNvSpPr>
            <a:spLocks noGrp="1"/>
          </p:cNvSpPr>
          <p:nvPr>
            <p:ph type="title"/>
          </p:nvPr>
        </p:nvSpPr>
        <p:spPr>
          <a:xfrm>
            <a:off x="457200" y="838200"/>
            <a:ext cx="8229600" cy="990600"/>
          </a:xfrm>
        </p:spPr>
        <p:txBody>
          <a:bodyPr/>
          <a:lstStyle/>
          <a:p>
            <a:pPr algn="ctr"/>
            <a:r>
              <a:rPr lang="en-US" sz="3600" dirty="0"/>
              <a:t>Common Barriers To Counseling</a:t>
            </a:r>
          </a:p>
        </p:txBody>
      </p:sp>
      <p:sp>
        <p:nvSpPr>
          <p:cNvPr id="3" name="Content Placeholder 2">
            <a:extLst>
              <a:ext uri="{FF2B5EF4-FFF2-40B4-BE49-F238E27FC236}">
                <a16:creationId xmlns:a16="http://schemas.microsoft.com/office/drawing/2014/main" id="{52A7CF00-8D65-8B4C-B3A1-A5D57FB69C2D}"/>
              </a:ext>
            </a:extLst>
          </p:cNvPr>
          <p:cNvSpPr>
            <a:spLocks noGrp="1"/>
          </p:cNvSpPr>
          <p:nvPr>
            <p:ph idx="1"/>
          </p:nvPr>
        </p:nvSpPr>
        <p:spPr>
          <a:xfrm>
            <a:off x="457200" y="1676400"/>
            <a:ext cx="8229600" cy="3200400"/>
          </a:xfrm>
        </p:spPr>
        <p:txBody>
          <a:bodyPr/>
          <a:lstStyle/>
          <a:p>
            <a:r>
              <a:rPr lang="en-US" dirty="0"/>
              <a:t>Stigma – broadly, in their family, community and in the scientific community</a:t>
            </a:r>
            <a:endParaRPr lang="en-US" sz="2000" dirty="0"/>
          </a:p>
          <a:p>
            <a:pPr>
              <a:buSzPct val="125000"/>
              <a:buFont typeface="Wingdings" pitchFamily="2" charset="2"/>
              <a:buChar char="§"/>
            </a:pPr>
            <a:r>
              <a:rPr lang="en-US" dirty="0"/>
              <a:t>Time away from school/lab</a:t>
            </a:r>
          </a:p>
          <a:p>
            <a:pPr>
              <a:buSzPct val="125000"/>
              <a:buFont typeface="Wingdings" pitchFamily="2" charset="2"/>
              <a:buChar char="§"/>
            </a:pPr>
            <a:r>
              <a:rPr lang="en-US" dirty="0"/>
              <a:t>Financial issues</a:t>
            </a:r>
          </a:p>
          <a:p>
            <a:pPr>
              <a:buSzPct val="125000"/>
              <a:buFont typeface="Wingdings" pitchFamily="2" charset="2"/>
              <a:buChar char="§"/>
            </a:pPr>
            <a:r>
              <a:rPr lang="en-US" dirty="0"/>
              <a:t>Lack of understanding about counseling in general</a:t>
            </a:r>
          </a:p>
          <a:p>
            <a:pPr>
              <a:buSzPct val="125000"/>
              <a:buFont typeface="Wingdings" pitchFamily="2" charset="2"/>
              <a:buChar char="§"/>
            </a:pPr>
            <a:r>
              <a:rPr lang="en-US" dirty="0"/>
              <a:t>Overwhelming to begin the process or a bad experience with counseling in the past </a:t>
            </a:r>
          </a:p>
          <a:p>
            <a:pPr>
              <a:buSzPct val="125000"/>
              <a:buFont typeface="Wingdings" pitchFamily="2" charset="2"/>
              <a:buChar char="§"/>
            </a:pPr>
            <a:endParaRPr lang="en-US" dirty="0"/>
          </a:p>
          <a:p>
            <a:pPr>
              <a:buSzPct val="125000"/>
              <a:buFont typeface="Wingdings" pitchFamily="2" charset="2"/>
              <a:buChar char="§"/>
            </a:pPr>
            <a:endParaRPr lang="en-US" dirty="0"/>
          </a:p>
          <a:p>
            <a:pPr>
              <a:buSzPct val="125000"/>
              <a:buFont typeface="Wingdings" pitchFamily="2" charset="2"/>
              <a:buChar char="§"/>
            </a:pPr>
            <a:r>
              <a:rPr lang="en-US" dirty="0"/>
              <a:t>NOTE: PIs have influence on some of these barriers!</a:t>
            </a:r>
          </a:p>
          <a:p>
            <a:pPr marL="0" indent="0">
              <a:buSzPct val="125000"/>
              <a:buNone/>
            </a:pPr>
            <a:endParaRPr lang="en-US" dirty="0"/>
          </a:p>
        </p:txBody>
      </p:sp>
    </p:spTree>
    <p:extLst>
      <p:ext uri="{BB962C8B-B14F-4D97-AF65-F5344CB8AC3E}">
        <p14:creationId xmlns:p14="http://schemas.microsoft.com/office/powerpoint/2010/main" val="9571373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94E83-C216-4849-9D8D-4A1AD6BB4207}"/>
              </a:ext>
            </a:extLst>
          </p:cNvPr>
          <p:cNvSpPr>
            <a:spLocks noGrp="1"/>
          </p:cNvSpPr>
          <p:nvPr>
            <p:ph type="title"/>
          </p:nvPr>
        </p:nvSpPr>
        <p:spPr/>
        <p:txBody>
          <a:bodyPr/>
          <a:lstStyle/>
          <a:p>
            <a:pPr algn="ctr"/>
            <a:r>
              <a:rPr lang="en-US" dirty="0"/>
              <a:t>A Chance To Practice!</a:t>
            </a:r>
          </a:p>
        </p:txBody>
      </p:sp>
      <p:sp>
        <p:nvSpPr>
          <p:cNvPr id="3" name="Content Placeholder 2">
            <a:extLst>
              <a:ext uri="{FF2B5EF4-FFF2-40B4-BE49-F238E27FC236}">
                <a16:creationId xmlns:a16="http://schemas.microsoft.com/office/drawing/2014/main" id="{14BD411E-0C58-FE48-96E5-8CB6DE35338C}"/>
              </a:ext>
            </a:extLst>
          </p:cNvPr>
          <p:cNvSpPr>
            <a:spLocks noGrp="1"/>
          </p:cNvSpPr>
          <p:nvPr>
            <p:ph idx="1"/>
          </p:nvPr>
        </p:nvSpPr>
        <p:spPr>
          <a:xfrm>
            <a:off x="457200" y="1981200"/>
            <a:ext cx="8229600" cy="4495800"/>
          </a:xfrm>
        </p:spPr>
        <p:txBody>
          <a:bodyPr/>
          <a:lstStyle/>
          <a:p>
            <a:pPr marL="0" indent="0" algn="just">
              <a:buNone/>
            </a:pPr>
            <a:r>
              <a:rPr lang="en-US" dirty="0"/>
              <a:t>While talking with your student about their lack of progress in your group, the student shares that they recently had a falling-out with their parents over religion. They have not spoken to their parents for several months (they used to talk several times per week) and are angry and upset about what happened. Beyond that, they are concerned about finances since their parents have been helping them out with rent and car insurance payments. The student acknowledges that this stress is greatly impacting their ability to focus on coursework and lab. </a:t>
            </a:r>
          </a:p>
          <a:p>
            <a:pPr marL="0" indent="0" algn="just">
              <a:buNone/>
            </a:pPr>
            <a:endParaRPr lang="en-US" dirty="0"/>
          </a:p>
        </p:txBody>
      </p:sp>
    </p:spTree>
    <p:extLst>
      <p:ext uri="{BB962C8B-B14F-4D97-AF65-F5344CB8AC3E}">
        <p14:creationId xmlns:p14="http://schemas.microsoft.com/office/powerpoint/2010/main" val="21191984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F705D-BC29-9246-872B-DDF2787073A9}"/>
              </a:ext>
            </a:extLst>
          </p:cNvPr>
          <p:cNvSpPr>
            <a:spLocks noGrp="1"/>
          </p:cNvSpPr>
          <p:nvPr>
            <p:ph type="title"/>
          </p:nvPr>
        </p:nvSpPr>
        <p:spPr>
          <a:xfrm>
            <a:off x="457200" y="838200"/>
            <a:ext cx="8229600" cy="990600"/>
          </a:xfrm>
        </p:spPr>
        <p:txBody>
          <a:bodyPr/>
          <a:lstStyle/>
          <a:p>
            <a:pPr algn="ctr"/>
            <a:r>
              <a:rPr lang="en-US" sz="3600" dirty="0"/>
              <a:t>PIs vs. Program Directors</a:t>
            </a:r>
          </a:p>
        </p:txBody>
      </p:sp>
      <p:sp>
        <p:nvSpPr>
          <p:cNvPr id="3" name="Content Placeholder 2">
            <a:extLst>
              <a:ext uri="{FF2B5EF4-FFF2-40B4-BE49-F238E27FC236}">
                <a16:creationId xmlns:a16="http://schemas.microsoft.com/office/drawing/2014/main" id="{3C35ADF1-CC71-F640-844F-08D6F59D0FD8}"/>
              </a:ext>
            </a:extLst>
          </p:cNvPr>
          <p:cNvSpPr>
            <a:spLocks noGrp="1"/>
          </p:cNvSpPr>
          <p:nvPr>
            <p:ph idx="1"/>
          </p:nvPr>
        </p:nvSpPr>
        <p:spPr>
          <a:xfrm>
            <a:off x="228600" y="1676400"/>
            <a:ext cx="8229600" cy="3886200"/>
          </a:xfrm>
        </p:spPr>
        <p:txBody>
          <a:bodyPr/>
          <a:lstStyle/>
          <a:p>
            <a:r>
              <a:rPr lang="en-US" dirty="0"/>
              <a:t>Different boundaries, time commitments, responsibilities, and level of comfort discussing health/mental health concerns with their trainees</a:t>
            </a:r>
          </a:p>
          <a:p>
            <a:r>
              <a:rPr lang="en-US" dirty="0"/>
              <a:t>Best scenario is that the PI…</a:t>
            </a:r>
          </a:p>
          <a:p>
            <a:pPr lvl="1">
              <a:buSzPct val="85000"/>
              <a:buFont typeface="Wingdings" pitchFamily="2" charset="2"/>
              <a:buChar char="q"/>
            </a:pPr>
            <a:r>
              <a:rPr lang="en-US" sz="2000" dirty="0"/>
              <a:t>Listens, acknowledges the difficulty their trainee is facing, and expresses support</a:t>
            </a:r>
          </a:p>
          <a:p>
            <a:pPr lvl="1">
              <a:buSzPct val="85000"/>
              <a:buFont typeface="Wingdings" pitchFamily="2" charset="2"/>
              <a:buChar char="q"/>
            </a:pPr>
            <a:r>
              <a:rPr lang="en-US" sz="2000" dirty="0"/>
              <a:t>Explicitly encourages the use of resources and refers them to the appropriate staff in the program, or other resources in the University</a:t>
            </a:r>
          </a:p>
          <a:p>
            <a:pPr lvl="1">
              <a:buSzPct val="85000"/>
              <a:buFont typeface="Wingdings" pitchFamily="2" charset="2"/>
              <a:buChar char="q"/>
            </a:pPr>
            <a:r>
              <a:rPr lang="en-US" sz="2000" dirty="0"/>
              <a:t>Makes it clear that it is fine that they take time away from research responsibilities to resolve the issue or to attend to their health and well-being</a:t>
            </a:r>
          </a:p>
          <a:p>
            <a:pPr lvl="1">
              <a:buSzPct val="85000"/>
              <a:buFont typeface="Wingdings" pitchFamily="2" charset="2"/>
              <a:buChar char="q"/>
            </a:pPr>
            <a:endParaRPr lang="en-US" sz="2000" dirty="0"/>
          </a:p>
        </p:txBody>
      </p:sp>
    </p:spTree>
    <p:extLst>
      <p:ext uri="{BB962C8B-B14F-4D97-AF65-F5344CB8AC3E}">
        <p14:creationId xmlns:p14="http://schemas.microsoft.com/office/powerpoint/2010/main" val="24888938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914400"/>
          </a:xfrm>
        </p:spPr>
        <p:txBody>
          <a:bodyPr/>
          <a:lstStyle/>
          <a:p>
            <a:pPr algn="ctr"/>
            <a:r>
              <a:rPr lang="en-US" sz="3200" dirty="0"/>
              <a:t>YOU Can Make a Difference If You Know Your Role and Stay In Our Lane </a:t>
            </a:r>
            <a:endParaRPr lang="en-US" sz="3200" i="1" dirty="0"/>
          </a:p>
        </p:txBody>
      </p:sp>
      <p:sp>
        <p:nvSpPr>
          <p:cNvPr id="3" name="Content Placeholder 2"/>
          <p:cNvSpPr>
            <a:spLocks noGrp="1"/>
          </p:cNvSpPr>
          <p:nvPr>
            <p:ph idx="1"/>
          </p:nvPr>
        </p:nvSpPr>
        <p:spPr>
          <a:xfrm>
            <a:off x="76200" y="1905000"/>
            <a:ext cx="9144000" cy="4800600"/>
          </a:xfrm>
        </p:spPr>
        <p:txBody>
          <a:bodyPr/>
          <a:lstStyle/>
          <a:p>
            <a:r>
              <a:rPr lang="en-US" dirty="0"/>
              <a:t>An informed, aware and caring PI and/or program director who knows the signs of distress without over-interpreting them</a:t>
            </a:r>
          </a:p>
          <a:p>
            <a:r>
              <a:rPr lang="en-US" dirty="0"/>
              <a:t>Not a mental health counselor, social worker, parent, or friend</a:t>
            </a:r>
          </a:p>
          <a:p>
            <a:r>
              <a:rPr lang="en-US" dirty="0"/>
              <a:t>Someone who:</a:t>
            </a:r>
          </a:p>
          <a:p>
            <a:pPr lvl="1">
              <a:buSzPct val="85000"/>
              <a:buFont typeface="Wingdings" pitchFamily="2" charset="2"/>
              <a:buChar char="q"/>
            </a:pPr>
            <a:r>
              <a:rPr lang="en-US" sz="2000" dirty="0"/>
              <a:t>Listens well</a:t>
            </a:r>
          </a:p>
          <a:p>
            <a:pPr lvl="1">
              <a:buSzPct val="85000"/>
              <a:buFont typeface="Wingdings" pitchFamily="2" charset="2"/>
              <a:buChar char="q"/>
            </a:pPr>
            <a:r>
              <a:rPr lang="en-US" sz="2000" dirty="0"/>
              <a:t>Observes carefully</a:t>
            </a:r>
          </a:p>
          <a:p>
            <a:pPr lvl="1">
              <a:buSzPct val="85000"/>
              <a:buFont typeface="Wingdings" pitchFamily="2" charset="2"/>
              <a:buChar char="q"/>
            </a:pPr>
            <a:r>
              <a:rPr lang="en-US" sz="2000" dirty="0"/>
              <a:t>Helps trainees access resources</a:t>
            </a:r>
          </a:p>
          <a:p>
            <a:pPr lvl="1">
              <a:buSzPct val="85000"/>
              <a:buFont typeface="Wingdings" pitchFamily="2" charset="2"/>
              <a:buChar char="q"/>
            </a:pPr>
            <a:r>
              <a:rPr lang="en-US" sz="2000" dirty="0"/>
              <a:t>Talks directly with students about their health and well-being (while remembering appropriate boundaries)</a:t>
            </a:r>
          </a:p>
          <a:p>
            <a:pPr lvl="1">
              <a:buSzPct val="85000"/>
              <a:buFont typeface="Wingdings" pitchFamily="2" charset="2"/>
              <a:buChar char="q"/>
            </a:pPr>
            <a:r>
              <a:rPr lang="en-US" sz="2000" dirty="0"/>
              <a:t>Models good attitudes and behaviors</a:t>
            </a:r>
          </a:p>
          <a:p>
            <a:r>
              <a:rPr lang="en-US" dirty="0"/>
              <a:t>Seek advice from experts – early and often </a:t>
            </a:r>
          </a:p>
          <a:p>
            <a:pPr lvl="1">
              <a:buSzPct val="85000"/>
              <a:buFont typeface="Wingdings" pitchFamily="2" charset="2"/>
              <a:buChar char="q"/>
            </a:pPr>
            <a:endParaRPr lang="en-US" sz="2000" dirty="0"/>
          </a:p>
          <a:p>
            <a:pPr marL="0" indent="0">
              <a:buNone/>
            </a:pPr>
            <a:endParaRPr lang="en-US" sz="2000" dirty="0"/>
          </a:p>
        </p:txBody>
      </p:sp>
    </p:spTree>
    <p:extLst>
      <p:ext uri="{BB962C8B-B14F-4D97-AF65-F5344CB8AC3E}">
        <p14:creationId xmlns:p14="http://schemas.microsoft.com/office/powerpoint/2010/main" val="25759457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8763000" cy="5029200"/>
          </a:xfrm>
        </p:spPr>
        <p:txBody>
          <a:bodyPr/>
          <a:lstStyle/>
          <a:p>
            <a:pPr marL="0" indent="0" algn="ctr">
              <a:buSzPct val="125000"/>
              <a:buNone/>
            </a:pPr>
            <a:endParaRPr lang="en-US" sz="800" b="1" dirty="0"/>
          </a:p>
          <a:p>
            <a:pPr>
              <a:buClr>
                <a:schemeClr val="accent6">
                  <a:lumMod val="50000"/>
                </a:schemeClr>
              </a:buClr>
              <a:buSzPct val="125000"/>
              <a:buFont typeface="Wingdings" pitchFamily="2" charset="2"/>
              <a:buChar char="§"/>
            </a:pPr>
            <a:r>
              <a:rPr lang="en-US" sz="2300" dirty="0"/>
              <a:t>Complete a self-care assessment and develop your own self-care plan; also, develop a research group plan</a:t>
            </a:r>
          </a:p>
          <a:p>
            <a:pPr>
              <a:buClr>
                <a:schemeClr val="accent6">
                  <a:lumMod val="50000"/>
                </a:schemeClr>
              </a:buClr>
              <a:buSzPct val="125000"/>
              <a:buFont typeface="Wingdings" pitchFamily="2" charset="2"/>
              <a:buChar char="§"/>
            </a:pPr>
            <a:r>
              <a:rPr lang="en-US" sz="2300" dirty="0"/>
              <a:t>Read articles/blogs/books, and use apps, related to self-care</a:t>
            </a:r>
          </a:p>
          <a:p>
            <a:pPr>
              <a:buClr>
                <a:schemeClr val="accent6">
                  <a:lumMod val="50000"/>
                </a:schemeClr>
              </a:buClr>
              <a:buSzPct val="125000"/>
              <a:buFont typeface="Wingdings" pitchFamily="2" charset="2"/>
              <a:buChar char="§"/>
            </a:pPr>
            <a:r>
              <a:rPr lang="en-US" sz="2300" dirty="0"/>
              <a:t>Attend trainings/workshops on stress management, personal wellness, resilience, mindfulness, etc.</a:t>
            </a:r>
          </a:p>
          <a:p>
            <a:pPr>
              <a:buClr>
                <a:schemeClr val="accent6">
                  <a:lumMod val="50000"/>
                </a:schemeClr>
              </a:buClr>
              <a:buSzPct val="125000"/>
              <a:buFont typeface="Wingdings" pitchFamily="2" charset="2"/>
              <a:buChar char="§"/>
            </a:pPr>
            <a:r>
              <a:rPr lang="en-US" sz="2300" dirty="0"/>
              <a:t>Attend workshops focused on trainee career development and wellness needs; support your staff to do the same </a:t>
            </a:r>
          </a:p>
          <a:p>
            <a:pPr>
              <a:buClr>
                <a:schemeClr val="accent6">
                  <a:lumMod val="50000"/>
                </a:schemeClr>
              </a:buClr>
              <a:buSzPct val="125000"/>
              <a:buFont typeface="Wingdings" pitchFamily="2" charset="2"/>
              <a:buChar char="§"/>
            </a:pPr>
            <a:r>
              <a:rPr lang="en-US" sz="2300" dirty="0"/>
              <a:t>Create a supportive circle of colleagues who focus on more than the science</a:t>
            </a:r>
          </a:p>
          <a:p>
            <a:pPr>
              <a:buClr>
                <a:schemeClr val="accent6">
                  <a:lumMod val="50000"/>
                </a:schemeClr>
              </a:buClr>
              <a:buSzPct val="125000"/>
              <a:buFont typeface="Wingdings" pitchFamily="2" charset="2"/>
              <a:buChar char="§"/>
            </a:pPr>
            <a:r>
              <a:rPr lang="en-US" sz="2300" dirty="0"/>
              <a:t>Create and maintain good working relationships with institutional support staff and systems</a:t>
            </a:r>
          </a:p>
          <a:p>
            <a:pPr lvl="1">
              <a:buSzPct val="85000"/>
              <a:buFont typeface="Wingdings" charset="2"/>
              <a:buChar char="q"/>
            </a:pPr>
            <a:endParaRPr lang="en-US" dirty="0"/>
          </a:p>
          <a:p>
            <a:pPr lvl="1">
              <a:buSzPct val="85000"/>
              <a:buFont typeface="Wingdings" charset="2"/>
              <a:buChar char="q"/>
            </a:pPr>
            <a:endParaRPr lang="en-US" dirty="0"/>
          </a:p>
        </p:txBody>
      </p:sp>
      <p:sp>
        <p:nvSpPr>
          <p:cNvPr id="4" name="Title 1">
            <a:extLst>
              <a:ext uri="{FF2B5EF4-FFF2-40B4-BE49-F238E27FC236}">
                <a16:creationId xmlns:a16="http://schemas.microsoft.com/office/drawing/2014/main" id="{DA3AACCA-76D9-294E-91D9-CC0561F64FA8}"/>
              </a:ext>
            </a:extLst>
          </p:cNvPr>
          <p:cNvSpPr>
            <a:spLocks noGrp="1"/>
          </p:cNvSpPr>
          <p:nvPr>
            <p:ph type="title"/>
          </p:nvPr>
        </p:nvSpPr>
        <p:spPr>
          <a:xfrm>
            <a:off x="457200" y="762000"/>
            <a:ext cx="8229600" cy="990600"/>
          </a:xfrm>
        </p:spPr>
        <p:txBody>
          <a:bodyPr/>
          <a:lstStyle/>
          <a:p>
            <a:pPr algn="ctr"/>
            <a:r>
              <a:rPr lang="en-US" dirty="0"/>
              <a:t>We Are Role Models</a:t>
            </a:r>
          </a:p>
        </p:txBody>
      </p:sp>
    </p:spTree>
    <p:extLst>
      <p:ext uri="{BB962C8B-B14F-4D97-AF65-F5344CB8AC3E}">
        <p14:creationId xmlns:p14="http://schemas.microsoft.com/office/powerpoint/2010/main" val="41662318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3E188-DCBC-8D43-A80E-C06D21931564}"/>
              </a:ext>
            </a:extLst>
          </p:cNvPr>
          <p:cNvSpPr>
            <a:spLocks noGrp="1"/>
          </p:cNvSpPr>
          <p:nvPr>
            <p:ph type="title"/>
          </p:nvPr>
        </p:nvSpPr>
        <p:spPr>
          <a:xfrm>
            <a:off x="457200" y="762000"/>
            <a:ext cx="8229600" cy="990600"/>
          </a:xfrm>
        </p:spPr>
        <p:txBody>
          <a:bodyPr/>
          <a:lstStyle/>
          <a:p>
            <a:pPr algn="ctr"/>
            <a:r>
              <a:rPr lang="en-US" dirty="0"/>
              <a:t>Some Things You Can Do</a:t>
            </a:r>
          </a:p>
        </p:txBody>
      </p:sp>
      <p:sp>
        <p:nvSpPr>
          <p:cNvPr id="3" name="Content Placeholder 2">
            <a:extLst>
              <a:ext uri="{FF2B5EF4-FFF2-40B4-BE49-F238E27FC236}">
                <a16:creationId xmlns:a16="http://schemas.microsoft.com/office/drawing/2014/main" id="{AF3D7AB1-D9EB-664E-91DA-DA5310754F54}"/>
              </a:ext>
            </a:extLst>
          </p:cNvPr>
          <p:cNvSpPr>
            <a:spLocks noGrp="1"/>
          </p:cNvSpPr>
          <p:nvPr>
            <p:ph idx="1"/>
          </p:nvPr>
        </p:nvSpPr>
        <p:spPr>
          <a:xfrm>
            <a:off x="457200" y="1524000"/>
            <a:ext cx="8229600" cy="4876800"/>
          </a:xfrm>
        </p:spPr>
        <p:txBody>
          <a:bodyPr/>
          <a:lstStyle/>
          <a:p>
            <a:r>
              <a:rPr lang="en-US" dirty="0"/>
              <a:t>Dedicate a lab meeting, or have a lab retreat, to talk about wellness and work – life boundaries</a:t>
            </a:r>
          </a:p>
          <a:p>
            <a:r>
              <a:rPr lang="en-US" dirty="0"/>
              <a:t>Attend a workshop together with your research group – here or at a national meeting</a:t>
            </a:r>
          </a:p>
          <a:p>
            <a:r>
              <a:rPr lang="en-US" dirty="0"/>
              <a:t>Plan a wellness event together with your research group (happy hour is NOT a wellness activity)</a:t>
            </a:r>
          </a:p>
          <a:p>
            <a:r>
              <a:rPr lang="en-US" dirty="0"/>
              <a:t>Support the development of institutional wellness resources for trainees and staff</a:t>
            </a:r>
          </a:p>
          <a:p>
            <a:r>
              <a:rPr lang="en-US" dirty="0"/>
              <a:t>Explore your career biases and do something about them</a:t>
            </a:r>
          </a:p>
          <a:p>
            <a:r>
              <a:rPr lang="en-US" dirty="0"/>
              <a:t>Help bring appropriate management and mentoring workshops to your campus and scientific community</a:t>
            </a:r>
          </a:p>
          <a:p>
            <a:pPr marL="0" indent="0">
              <a:buNone/>
            </a:pPr>
            <a:endParaRPr lang="en-US" dirty="0"/>
          </a:p>
          <a:p>
            <a:endParaRPr lang="en-US" dirty="0"/>
          </a:p>
        </p:txBody>
      </p:sp>
    </p:spTree>
    <p:extLst>
      <p:ext uri="{BB962C8B-B14F-4D97-AF65-F5344CB8AC3E}">
        <p14:creationId xmlns:p14="http://schemas.microsoft.com/office/powerpoint/2010/main" val="15393065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AAB820-0984-A14F-A3E8-7B8207FC9570}"/>
              </a:ext>
            </a:extLst>
          </p:cNvPr>
          <p:cNvSpPr txBox="1"/>
          <p:nvPr/>
        </p:nvSpPr>
        <p:spPr>
          <a:xfrm>
            <a:off x="3157189" y="2743200"/>
            <a:ext cx="2829621" cy="584775"/>
          </a:xfrm>
          <a:prstGeom prst="rect">
            <a:avLst/>
          </a:prstGeom>
          <a:noFill/>
        </p:spPr>
        <p:txBody>
          <a:bodyPr wrap="none" rtlCol="0">
            <a:spAutoFit/>
          </a:bodyPr>
          <a:lstStyle/>
          <a:p>
            <a:r>
              <a:rPr lang="en-US" sz="3200" dirty="0"/>
              <a:t>QUESTIONS?</a:t>
            </a:r>
          </a:p>
        </p:txBody>
      </p:sp>
    </p:spTree>
    <p:extLst>
      <p:ext uri="{BB962C8B-B14F-4D97-AF65-F5344CB8AC3E}">
        <p14:creationId xmlns:p14="http://schemas.microsoft.com/office/powerpoint/2010/main" val="4269533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50F40-5D02-CC46-8ED3-87CD0D780BAD}"/>
              </a:ext>
            </a:extLst>
          </p:cNvPr>
          <p:cNvSpPr>
            <a:spLocks noGrp="1"/>
          </p:cNvSpPr>
          <p:nvPr>
            <p:ph type="title"/>
          </p:nvPr>
        </p:nvSpPr>
        <p:spPr>
          <a:xfrm>
            <a:off x="457200" y="838200"/>
            <a:ext cx="8229600" cy="990600"/>
          </a:xfrm>
        </p:spPr>
        <p:txBody>
          <a:bodyPr/>
          <a:lstStyle/>
          <a:p>
            <a:pPr algn="ctr"/>
            <a:r>
              <a:rPr lang="en-US" sz="3600" dirty="0"/>
              <a:t>Resilience</a:t>
            </a:r>
          </a:p>
        </p:txBody>
      </p:sp>
      <p:sp>
        <p:nvSpPr>
          <p:cNvPr id="3" name="Content Placeholder 2">
            <a:extLst>
              <a:ext uri="{FF2B5EF4-FFF2-40B4-BE49-F238E27FC236}">
                <a16:creationId xmlns:a16="http://schemas.microsoft.com/office/drawing/2014/main" id="{2DCC5A44-3103-2249-BCA9-71553EFC1955}"/>
              </a:ext>
            </a:extLst>
          </p:cNvPr>
          <p:cNvSpPr>
            <a:spLocks noGrp="1"/>
          </p:cNvSpPr>
          <p:nvPr>
            <p:ph idx="1"/>
          </p:nvPr>
        </p:nvSpPr>
        <p:spPr>
          <a:xfrm>
            <a:off x="152400" y="1524000"/>
            <a:ext cx="8229600" cy="4038600"/>
          </a:xfrm>
        </p:spPr>
        <p:txBody>
          <a:bodyPr/>
          <a:lstStyle/>
          <a:p>
            <a:pPr>
              <a:buSzPct val="125000"/>
              <a:buFont typeface="Wingdings" pitchFamily="2" charset="2"/>
              <a:buChar char="§"/>
            </a:pPr>
            <a:r>
              <a:rPr lang="en-US" dirty="0"/>
              <a:t>The ability to navigate difficult situations with intention and ease; the ability to adapt and grow through adversity</a:t>
            </a:r>
          </a:p>
          <a:p>
            <a:pPr>
              <a:buSzPct val="125000"/>
              <a:buFont typeface="Wingdings" pitchFamily="2" charset="2"/>
              <a:buChar char="§"/>
            </a:pPr>
            <a:r>
              <a:rPr lang="en-US" dirty="0"/>
              <a:t>To be resilient we have to:</a:t>
            </a:r>
            <a:endParaRPr lang="en-US" sz="2000" dirty="0"/>
          </a:p>
          <a:p>
            <a:pPr lvl="1">
              <a:buSzPct val="85000"/>
              <a:buFont typeface="Wingdings" pitchFamily="2" charset="2"/>
              <a:buChar char="q"/>
            </a:pPr>
            <a:r>
              <a:rPr lang="en-US" sz="2000" dirty="0"/>
              <a:t>Find community and engage with peers and mentors </a:t>
            </a:r>
          </a:p>
          <a:p>
            <a:pPr lvl="1">
              <a:buSzPct val="85000"/>
              <a:buFont typeface="Wingdings" pitchFamily="2" charset="2"/>
              <a:buChar char="q"/>
            </a:pPr>
            <a:r>
              <a:rPr lang="en-US" sz="2000" dirty="0"/>
              <a:t>Be proactive and use resources to thrive</a:t>
            </a:r>
          </a:p>
          <a:p>
            <a:pPr lvl="1">
              <a:buSzPct val="85000"/>
              <a:buFont typeface="Wingdings" pitchFamily="2" charset="2"/>
              <a:buChar char="q"/>
            </a:pPr>
            <a:r>
              <a:rPr lang="en-US" sz="2000" dirty="0"/>
              <a:t>Find purpose day-to-day</a:t>
            </a:r>
          </a:p>
          <a:p>
            <a:pPr lvl="1">
              <a:buSzPct val="85000"/>
              <a:buFont typeface="Wingdings" pitchFamily="2" charset="2"/>
              <a:buChar char="q"/>
            </a:pPr>
            <a:r>
              <a:rPr lang="en-US" sz="2000" dirty="0"/>
              <a:t>Understand and acknowledge negative emotions </a:t>
            </a:r>
          </a:p>
          <a:p>
            <a:pPr lvl="1">
              <a:buSzPct val="85000"/>
              <a:buFont typeface="Wingdings" pitchFamily="2" charset="2"/>
              <a:buChar char="q"/>
            </a:pPr>
            <a:r>
              <a:rPr lang="en-US" sz="2000" dirty="0"/>
              <a:t>Have strategies for dealing with distorted self-talk and imposter fears</a:t>
            </a:r>
          </a:p>
          <a:p>
            <a:pPr lvl="1">
              <a:buSzPct val="85000"/>
              <a:buFont typeface="Wingdings" pitchFamily="2" charset="2"/>
              <a:buChar char="q"/>
            </a:pPr>
            <a:r>
              <a:rPr lang="en-US" sz="2000" dirty="0"/>
              <a:t>Develop our growth mindset </a:t>
            </a:r>
          </a:p>
          <a:p>
            <a:pPr lvl="1">
              <a:buSzPct val="85000"/>
              <a:buFont typeface="Wingdings" pitchFamily="2" charset="2"/>
              <a:buChar char="q"/>
            </a:pPr>
            <a:r>
              <a:rPr lang="en-US" sz="2000" dirty="0"/>
              <a:t>Practice holistic self-care</a:t>
            </a:r>
          </a:p>
          <a:p>
            <a:pPr>
              <a:buSzPct val="125000"/>
              <a:buFont typeface="Wingdings" pitchFamily="2" charset="2"/>
              <a:buChar char="§"/>
            </a:pPr>
            <a:r>
              <a:rPr lang="en-US" dirty="0"/>
              <a:t>NOTE: A group is only as resilient as the individuals that make up that group and resilience starts at the top</a:t>
            </a:r>
          </a:p>
          <a:p>
            <a:pPr lvl="1">
              <a:buClr>
                <a:schemeClr val="bg2"/>
              </a:buClr>
              <a:buSzPct val="125000"/>
              <a:buFont typeface="Wingdings" pitchFamily="2" charset="2"/>
              <a:buChar char="§"/>
            </a:pPr>
            <a:endParaRPr lang="en-US" dirty="0"/>
          </a:p>
          <a:p>
            <a:pPr lvl="1">
              <a:buClr>
                <a:schemeClr val="bg2"/>
              </a:buClr>
              <a:buSzPct val="125000"/>
              <a:buFont typeface="Wingdings" pitchFamily="2" charset="2"/>
              <a:buChar char="§"/>
            </a:pPr>
            <a:endParaRPr lang="en-US" dirty="0"/>
          </a:p>
          <a:p>
            <a:pPr lvl="1"/>
            <a:endParaRPr lang="en-US" dirty="0"/>
          </a:p>
          <a:p>
            <a:endParaRPr lang="en-US" dirty="0"/>
          </a:p>
        </p:txBody>
      </p:sp>
    </p:spTree>
    <p:extLst>
      <p:ext uri="{BB962C8B-B14F-4D97-AF65-F5344CB8AC3E}">
        <p14:creationId xmlns:p14="http://schemas.microsoft.com/office/powerpoint/2010/main" val="2034869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B75AF-EC27-764C-9D9F-FE9D60F9CCFE}"/>
              </a:ext>
            </a:extLst>
          </p:cNvPr>
          <p:cNvSpPr>
            <a:spLocks noGrp="1"/>
          </p:cNvSpPr>
          <p:nvPr>
            <p:ph type="title"/>
          </p:nvPr>
        </p:nvSpPr>
        <p:spPr/>
        <p:txBody>
          <a:bodyPr/>
          <a:lstStyle/>
          <a:p>
            <a:pPr algn="ctr"/>
            <a:r>
              <a:rPr lang="en-US" dirty="0"/>
              <a:t>Two Resilience Videos </a:t>
            </a:r>
          </a:p>
        </p:txBody>
      </p:sp>
      <p:sp>
        <p:nvSpPr>
          <p:cNvPr id="3" name="Content Placeholder 2">
            <a:extLst>
              <a:ext uri="{FF2B5EF4-FFF2-40B4-BE49-F238E27FC236}">
                <a16:creationId xmlns:a16="http://schemas.microsoft.com/office/drawing/2014/main" id="{B68C29E2-AC22-794D-A4CB-81157218E272}"/>
              </a:ext>
            </a:extLst>
          </p:cNvPr>
          <p:cNvSpPr>
            <a:spLocks noGrp="1"/>
          </p:cNvSpPr>
          <p:nvPr>
            <p:ph idx="1"/>
          </p:nvPr>
        </p:nvSpPr>
        <p:spPr/>
        <p:txBody>
          <a:bodyPr/>
          <a:lstStyle/>
          <a:p>
            <a:pPr>
              <a:buSzPct val="125000"/>
              <a:buFont typeface="Wingdings" pitchFamily="2" charset="2"/>
              <a:buChar char="§"/>
            </a:pPr>
            <a:r>
              <a:rPr lang="en-US" dirty="0">
                <a:hlinkClick r:id="rId2"/>
              </a:rPr>
              <a:t>https://www.pathlms.com/ashg/webinars/5264</a:t>
            </a:r>
            <a:r>
              <a:rPr lang="en-US" dirty="0"/>
              <a:t> (From ASHG webinar series)</a:t>
            </a:r>
          </a:p>
          <a:p>
            <a:pPr>
              <a:buSzPct val="125000"/>
              <a:buFont typeface="Wingdings" pitchFamily="2" charset="2"/>
              <a:buChar char="§"/>
            </a:pPr>
            <a:r>
              <a:rPr lang="en-US" dirty="0">
                <a:hlinkClick r:id="rId3"/>
              </a:rPr>
              <a:t>https://videocast.nih.gov/summary.asp?Live=34801&amp;bhcp=1</a:t>
            </a:r>
            <a:r>
              <a:rPr lang="en-US" dirty="0"/>
              <a:t> (from a workshop on resilience for NIH trainees)</a:t>
            </a:r>
          </a:p>
          <a:p>
            <a:endParaRPr lang="en-US" dirty="0"/>
          </a:p>
        </p:txBody>
      </p:sp>
    </p:spTree>
    <p:extLst>
      <p:ext uri="{BB962C8B-B14F-4D97-AF65-F5344CB8AC3E}">
        <p14:creationId xmlns:p14="http://schemas.microsoft.com/office/powerpoint/2010/main" val="3805638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524000"/>
          </a:xfrm>
        </p:spPr>
        <p:txBody>
          <a:bodyPr/>
          <a:lstStyle/>
          <a:p>
            <a:pPr algn="ctr"/>
            <a:r>
              <a:rPr lang="en-US" sz="3600" dirty="0"/>
              <a:t>To Make Wellness a Part of the </a:t>
            </a:r>
            <a:br>
              <a:rPr lang="en-US" sz="3600" dirty="0"/>
            </a:br>
            <a:r>
              <a:rPr lang="en-US" sz="3600" dirty="0"/>
              <a:t>Research Culture We Have To…</a:t>
            </a:r>
          </a:p>
        </p:txBody>
      </p:sp>
      <p:sp>
        <p:nvSpPr>
          <p:cNvPr id="3" name="Content Placeholder 2"/>
          <p:cNvSpPr>
            <a:spLocks noGrp="1"/>
          </p:cNvSpPr>
          <p:nvPr>
            <p:ph idx="1"/>
          </p:nvPr>
        </p:nvSpPr>
        <p:spPr>
          <a:xfrm>
            <a:off x="152400" y="2286000"/>
            <a:ext cx="8839200" cy="4343400"/>
          </a:xfrm>
        </p:spPr>
        <p:txBody>
          <a:bodyPr/>
          <a:lstStyle/>
          <a:p>
            <a:pPr>
              <a:buClr>
                <a:schemeClr val="accent6">
                  <a:lumMod val="50000"/>
                </a:schemeClr>
              </a:buClr>
            </a:pPr>
            <a:r>
              <a:rPr lang="en-US" dirty="0"/>
              <a:t>Decide - ourselves and as a community - that wellness is a priority for us, our research group and our community</a:t>
            </a:r>
          </a:p>
          <a:p>
            <a:pPr>
              <a:buClr>
                <a:schemeClr val="accent6">
                  <a:lumMod val="50000"/>
                </a:schemeClr>
              </a:buClr>
            </a:pPr>
            <a:r>
              <a:rPr lang="en-US" dirty="0"/>
              <a:t>Have and articulate a conceptual model/definition of “wellness”</a:t>
            </a:r>
          </a:p>
          <a:p>
            <a:pPr lvl="1">
              <a:buClr>
                <a:schemeClr val="accent1"/>
              </a:buClr>
              <a:buSzPct val="85000"/>
              <a:buFont typeface="Wingdings" pitchFamily="2" charset="2"/>
              <a:buChar char="q"/>
            </a:pPr>
            <a:r>
              <a:rPr lang="en-US" sz="2000" dirty="0"/>
              <a:t>Grounded in the view that “to do well, we have to be well”.</a:t>
            </a:r>
          </a:p>
          <a:p>
            <a:pPr>
              <a:buClr>
                <a:schemeClr val="accent6">
                  <a:lumMod val="50000"/>
                </a:schemeClr>
              </a:buClr>
            </a:pPr>
            <a:r>
              <a:rPr lang="en-US" dirty="0"/>
              <a:t>Identify multiple points where wellness information/ activities can be highlighted or integrated into research group, program and department activities</a:t>
            </a:r>
          </a:p>
          <a:p>
            <a:pPr>
              <a:buClr>
                <a:schemeClr val="accent6">
                  <a:lumMod val="50000"/>
                </a:schemeClr>
              </a:buClr>
            </a:pPr>
            <a:r>
              <a:rPr lang="en-US" dirty="0"/>
              <a:t>Develop comfort with using wellness language with trainees, faculty and staff</a:t>
            </a:r>
          </a:p>
          <a:p>
            <a:endParaRPr lang="en-US" dirty="0"/>
          </a:p>
          <a:p>
            <a:endParaRPr lang="en-US" dirty="0"/>
          </a:p>
        </p:txBody>
      </p:sp>
    </p:spTree>
    <p:extLst>
      <p:ext uri="{BB962C8B-B14F-4D97-AF65-F5344CB8AC3E}">
        <p14:creationId xmlns:p14="http://schemas.microsoft.com/office/powerpoint/2010/main" val="2480271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pPr algn="ctr"/>
            <a:r>
              <a:rPr lang="en-US" sz="3600" dirty="0"/>
              <a:t>Holistic Health and Self-Care </a:t>
            </a:r>
          </a:p>
        </p:txBody>
      </p:sp>
      <p:grpSp>
        <p:nvGrpSpPr>
          <p:cNvPr id="4" name="Group 3"/>
          <p:cNvGrpSpPr/>
          <p:nvPr/>
        </p:nvGrpSpPr>
        <p:grpSpPr>
          <a:xfrm>
            <a:off x="428897" y="1715364"/>
            <a:ext cx="4380636" cy="4380636"/>
            <a:chOff x="2527203" y="1316489"/>
            <a:chExt cx="4380636" cy="4380636"/>
          </a:xfrm>
        </p:grpSpPr>
        <p:sp>
          <p:nvSpPr>
            <p:cNvPr id="5" name="Freeform 4"/>
            <p:cNvSpPr/>
            <p:nvPr/>
          </p:nvSpPr>
          <p:spPr>
            <a:xfrm>
              <a:off x="2888576" y="1550795"/>
              <a:ext cx="3784956" cy="3784956"/>
            </a:xfrm>
            <a:custGeom>
              <a:avLst/>
              <a:gdLst>
                <a:gd name="connsiteX0" fmla="*/ 1892478 w 3784956"/>
                <a:gd name="connsiteY0" fmla="*/ 0 h 3784956"/>
                <a:gd name="connsiteX1" fmla="*/ 3784956 w 3784956"/>
                <a:gd name="connsiteY1" fmla="*/ 1892478 h 3784956"/>
                <a:gd name="connsiteX2" fmla="*/ 1892478 w 3784956"/>
                <a:gd name="connsiteY2" fmla="*/ 1892478 h 3784956"/>
                <a:gd name="connsiteX3" fmla="*/ 1892478 w 3784956"/>
                <a:gd name="connsiteY3" fmla="*/ 0 h 3784956"/>
              </a:gdLst>
              <a:ahLst/>
              <a:cxnLst>
                <a:cxn ang="0">
                  <a:pos x="connsiteX0" y="connsiteY0"/>
                </a:cxn>
                <a:cxn ang="0">
                  <a:pos x="connsiteX1" y="connsiteY1"/>
                </a:cxn>
                <a:cxn ang="0">
                  <a:pos x="connsiteX2" y="connsiteY2"/>
                </a:cxn>
                <a:cxn ang="0">
                  <a:pos x="connsiteX3" y="connsiteY3"/>
                </a:cxn>
              </a:cxnLst>
              <a:rect l="l" t="t" r="r" b="b"/>
              <a:pathLst>
                <a:path w="3784956" h="3784956">
                  <a:moveTo>
                    <a:pt x="1892478" y="0"/>
                  </a:moveTo>
                  <a:cubicBezTo>
                    <a:pt x="2937665" y="0"/>
                    <a:pt x="3784956" y="847291"/>
                    <a:pt x="3784956" y="1892478"/>
                  </a:cubicBezTo>
                  <a:lnTo>
                    <a:pt x="1892478" y="1892478"/>
                  </a:lnTo>
                  <a:lnTo>
                    <a:pt x="1892478" y="0"/>
                  </a:lnTo>
                  <a:close/>
                </a:path>
              </a:pathLst>
            </a:custGeom>
            <a:solidFill>
              <a:srgbClr val="00B0F0"/>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spcFirstLastPara="0" vert="horz" wrap="square" lIns="2061251" tIns="836548" rIns="431016" bIns="2016191" numCol="1" spcCol="1270" anchor="ctr" anchorCtr="0">
              <a:noAutofit/>
            </a:bodyPr>
            <a:lstStyle/>
            <a:p>
              <a:pPr lvl="0" algn="ctr" defTabSz="1822450">
                <a:lnSpc>
                  <a:spcPct val="90000"/>
                </a:lnSpc>
                <a:spcBef>
                  <a:spcPct val="0"/>
                </a:spcBef>
                <a:spcAft>
                  <a:spcPct val="35000"/>
                </a:spcAft>
              </a:pPr>
              <a:r>
                <a:rPr lang="en-US" sz="4100" kern="1200" dirty="0"/>
                <a:t>Mind</a:t>
              </a:r>
            </a:p>
          </p:txBody>
        </p:sp>
        <p:sp>
          <p:nvSpPr>
            <p:cNvPr id="6" name="Freeform 5"/>
            <p:cNvSpPr/>
            <p:nvPr/>
          </p:nvSpPr>
          <p:spPr>
            <a:xfrm>
              <a:off x="2888576" y="1677862"/>
              <a:ext cx="3784956" cy="3784956"/>
            </a:xfrm>
            <a:custGeom>
              <a:avLst/>
              <a:gdLst>
                <a:gd name="connsiteX0" fmla="*/ 3784956 w 3784956"/>
                <a:gd name="connsiteY0" fmla="*/ 1892478 h 3784956"/>
                <a:gd name="connsiteX1" fmla="*/ 1892478 w 3784956"/>
                <a:gd name="connsiteY1" fmla="*/ 3784956 h 3784956"/>
                <a:gd name="connsiteX2" fmla="*/ 1892478 w 3784956"/>
                <a:gd name="connsiteY2" fmla="*/ 1892478 h 3784956"/>
                <a:gd name="connsiteX3" fmla="*/ 3784956 w 3784956"/>
                <a:gd name="connsiteY3" fmla="*/ 1892478 h 3784956"/>
              </a:gdLst>
              <a:ahLst/>
              <a:cxnLst>
                <a:cxn ang="0">
                  <a:pos x="connsiteX0" y="connsiteY0"/>
                </a:cxn>
                <a:cxn ang="0">
                  <a:pos x="connsiteX1" y="connsiteY1"/>
                </a:cxn>
                <a:cxn ang="0">
                  <a:pos x="connsiteX2" y="connsiteY2"/>
                </a:cxn>
                <a:cxn ang="0">
                  <a:pos x="connsiteX3" y="connsiteY3"/>
                </a:cxn>
              </a:cxnLst>
              <a:rect l="l" t="t" r="r" b="b"/>
              <a:pathLst>
                <a:path w="3784956" h="3784956">
                  <a:moveTo>
                    <a:pt x="3784956" y="1892478"/>
                  </a:moveTo>
                  <a:cubicBezTo>
                    <a:pt x="3784956" y="2937665"/>
                    <a:pt x="2937665" y="3784956"/>
                    <a:pt x="1892478" y="3784956"/>
                  </a:cubicBezTo>
                  <a:lnTo>
                    <a:pt x="1892478" y="1892478"/>
                  </a:lnTo>
                  <a:lnTo>
                    <a:pt x="3784956" y="1892478"/>
                  </a:lnTo>
                  <a:close/>
                </a:path>
              </a:pathLst>
            </a:custGeom>
            <a:solidFill>
              <a:srgbClr val="00B0F0"/>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spcFirstLastPara="0" vert="horz" wrap="square" lIns="2061251" tIns="2016192" rIns="431016" bIns="836547" numCol="1" spcCol="1270" anchor="ctr" anchorCtr="0">
              <a:noAutofit/>
            </a:bodyPr>
            <a:lstStyle/>
            <a:p>
              <a:pPr lvl="0" algn="ctr" defTabSz="1822450">
                <a:lnSpc>
                  <a:spcPct val="90000"/>
                </a:lnSpc>
                <a:spcBef>
                  <a:spcPct val="0"/>
                </a:spcBef>
                <a:spcAft>
                  <a:spcPct val="35000"/>
                </a:spcAft>
              </a:pPr>
              <a:r>
                <a:rPr lang="en-US" sz="4100" kern="1200" dirty="0"/>
                <a:t>Spirit</a:t>
              </a:r>
            </a:p>
          </p:txBody>
        </p:sp>
        <p:sp>
          <p:nvSpPr>
            <p:cNvPr id="7" name="Freeform 6"/>
            <p:cNvSpPr/>
            <p:nvPr/>
          </p:nvSpPr>
          <p:spPr>
            <a:xfrm>
              <a:off x="2761509" y="1677862"/>
              <a:ext cx="3784956" cy="3784956"/>
            </a:xfrm>
            <a:custGeom>
              <a:avLst/>
              <a:gdLst>
                <a:gd name="connsiteX0" fmla="*/ 1892478 w 3784956"/>
                <a:gd name="connsiteY0" fmla="*/ 3784956 h 3784956"/>
                <a:gd name="connsiteX1" fmla="*/ 0 w 3784956"/>
                <a:gd name="connsiteY1" fmla="*/ 1892478 h 3784956"/>
                <a:gd name="connsiteX2" fmla="*/ 1892478 w 3784956"/>
                <a:gd name="connsiteY2" fmla="*/ 1892478 h 3784956"/>
                <a:gd name="connsiteX3" fmla="*/ 1892478 w 3784956"/>
                <a:gd name="connsiteY3" fmla="*/ 3784956 h 3784956"/>
              </a:gdLst>
              <a:ahLst/>
              <a:cxnLst>
                <a:cxn ang="0">
                  <a:pos x="connsiteX0" y="connsiteY0"/>
                </a:cxn>
                <a:cxn ang="0">
                  <a:pos x="connsiteX1" y="connsiteY1"/>
                </a:cxn>
                <a:cxn ang="0">
                  <a:pos x="connsiteX2" y="connsiteY2"/>
                </a:cxn>
                <a:cxn ang="0">
                  <a:pos x="connsiteX3" y="connsiteY3"/>
                </a:cxn>
              </a:cxnLst>
              <a:rect l="l" t="t" r="r" b="b"/>
              <a:pathLst>
                <a:path w="3784956" h="3784956">
                  <a:moveTo>
                    <a:pt x="1892478" y="3784956"/>
                  </a:moveTo>
                  <a:cubicBezTo>
                    <a:pt x="847291" y="3784956"/>
                    <a:pt x="0" y="2937665"/>
                    <a:pt x="0" y="1892478"/>
                  </a:cubicBezTo>
                  <a:lnTo>
                    <a:pt x="1892478" y="1892478"/>
                  </a:lnTo>
                  <a:lnTo>
                    <a:pt x="1892478" y="3784956"/>
                  </a:lnTo>
                  <a:close/>
                </a:path>
              </a:pathLst>
            </a:custGeom>
            <a:solidFill>
              <a:srgbClr val="00B0F0"/>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spcFirstLastPara="0" vert="horz" wrap="square" lIns="431017" tIns="2016192" rIns="2061250" bIns="836547" numCol="1" spcCol="1270" anchor="ctr" anchorCtr="0">
              <a:noAutofit/>
            </a:bodyPr>
            <a:lstStyle/>
            <a:p>
              <a:pPr lvl="0" algn="ctr" defTabSz="1822450">
                <a:lnSpc>
                  <a:spcPct val="90000"/>
                </a:lnSpc>
                <a:spcBef>
                  <a:spcPct val="0"/>
                </a:spcBef>
                <a:spcAft>
                  <a:spcPct val="35000"/>
                </a:spcAft>
              </a:pPr>
              <a:r>
                <a:rPr lang="en-US" sz="4100" kern="1200" dirty="0"/>
                <a:t>Heart</a:t>
              </a:r>
            </a:p>
          </p:txBody>
        </p:sp>
        <p:sp>
          <p:nvSpPr>
            <p:cNvPr id="8" name="Freeform 7"/>
            <p:cNvSpPr/>
            <p:nvPr/>
          </p:nvSpPr>
          <p:spPr>
            <a:xfrm>
              <a:off x="2761509" y="1550795"/>
              <a:ext cx="3784956" cy="3784956"/>
            </a:xfrm>
            <a:custGeom>
              <a:avLst/>
              <a:gdLst>
                <a:gd name="connsiteX0" fmla="*/ 0 w 3784956"/>
                <a:gd name="connsiteY0" fmla="*/ 1892478 h 3784956"/>
                <a:gd name="connsiteX1" fmla="*/ 1892478 w 3784956"/>
                <a:gd name="connsiteY1" fmla="*/ 0 h 3784956"/>
                <a:gd name="connsiteX2" fmla="*/ 1892478 w 3784956"/>
                <a:gd name="connsiteY2" fmla="*/ 1892478 h 3784956"/>
                <a:gd name="connsiteX3" fmla="*/ 0 w 3784956"/>
                <a:gd name="connsiteY3" fmla="*/ 1892478 h 3784956"/>
              </a:gdLst>
              <a:ahLst/>
              <a:cxnLst>
                <a:cxn ang="0">
                  <a:pos x="connsiteX0" y="connsiteY0"/>
                </a:cxn>
                <a:cxn ang="0">
                  <a:pos x="connsiteX1" y="connsiteY1"/>
                </a:cxn>
                <a:cxn ang="0">
                  <a:pos x="connsiteX2" y="connsiteY2"/>
                </a:cxn>
                <a:cxn ang="0">
                  <a:pos x="connsiteX3" y="connsiteY3"/>
                </a:cxn>
              </a:cxnLst>
              <a:rect l="l" t="t" r="r" b="b"/>
              <a:pathLst>
                <a:path w="3784956" h="3784956">
                  <a:moveTo>
                    <a:pt x="0" y="1892478"/>
                  </a:moveTo>
                  <a:cubicBezTo>
                    <a:pt x="0" y="847291"/>
                    <a:pt x="847291" y="0"/>
                    <a:pt x="1892478" y="0"/>
                  </a:cubicBezTo>
                  <a:lnTo>
                    <a:pt x="1892478" y="1892478"/>
                  </a:lnTo>
                  <a:lnTo>
                    <a:pt x="0" y="1892478"/>
                  </a:lnTo>
                  <a:close/>
                </a:path>
              </a:pathLst>
            </a:custGeom>
            <a:solidFill>
              <a:srgbClr val="00B0F0"/>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spcFirstLastPara="0" vert="horz" wrap="square" lIns="431017" tIns="836548" rIns="2061250" bIns="2016191" numCol="1" spcCol="1270" anchor="ctr" anchorCtr="0">
              <a:noAutofit/>
            </a:bodyPr>
            <a:lstStyle/>
            <a:p>
              <a:pPr lvl="0" algn="ctr" defTabSz="1822450">
                <a:lnSpc>
                  <a:spcPct val="90000"/>
                </a:lnSpc>
                <a:spcBef>
                  <a:spcPct val="0"/>
                </a:spcBef>
                <a:spcAft>
                  <a:spcPct val="35000"/>
                </a:spcAft>
              </a:pPr>
              <a:r>
                <a:rPr lang="en-US" sz="4100" kern="1200" dirty="0"/>
                <a:t>Body</a:t>
              </a:r>
            </a:p>
          </p:txBody>
        </p:sp>
        <p:sp>
          <p:nvSpPr>
            <p:cNvPr id="9" name="Circular Arrow 8"/>
            <p:cNvSpPr/>
            <p:nvPr/>
          </p:nvSpPr>
          <p:spPr>
            <a:xfrm>
              <a:off x="2654269" y="1316489"/>
              <a:ext cx="4253570" cy="4253570"/>
            </a:xfrm>
            <a:prstGeom prst="circularArrow">
              <a:avLst>
                <a:gd name="adj1" fmla="val 5085"/>
                <a:gd name="adj2" fmla="val 327528"/>
                <a:gd name="adj3" fmla="val 21272472"/>
                <a:gd name="adj4" fmla="val 16200000"/>
                <a:gd name="adj5" fmla="val 5932"/>
              </a:avLst>
            </a:prstGeom>
            <a:solidFill>
              <a:srgbClr val="0070C0"/>
            </a:solidFill>
          </p:spPr>
          <p:style>
            <a:lnRef idx="0">
              <a:schemeClr val="accent1">
                <a:tint val="60000"/>
                <a:hueOff val="0"/>
                <a:satOff val="0"/>
                <a:lumOff val="0"/>
                <a:alphaOff val="0"/>
              </a:schemeClr>
            </a:lnRef>
            <a:fillRef idx="3">
              <a:scrgbClr r="0" g="0" b="0"/>
            </a:fillRef>
            <a:effectRef idx="2">
              <a:schemeClr val="accent1">
                <a:tint val="60000"/>
                <a:hueOff val="0"/>
                <a:satOff val="0"/>
                <a:lumOff val="0"/>
                <a:alphaOff val="0"/>
              </a:schemeClr>
            </a:effectRef>
            <a:fontRef idx="minor">
              <a:schemeClr val="lt1"/>
            </a:fontRef>
          </p:style>
        </p:sp>
        <p:sp>
          <p:nvSpPr>
            <p:cNvPr id="10" name="Circular Arrow 9"/>
            <p:cNvSpPr/>
            <p:nvPr/>
          </p:nvSpPr>
          <p:spPr>
            <a:xfrm>
              <a:off x="2654269" y="1443555"/>
              <a:ext cx="4253570" cy="4253570"/>
            </a:xfrm>
            <a:prstGeom prst="circularArrow">
              <a:avLst>
                <a:gd name="adj1" fmla="val 5085"/>
                <a:gd name="adj2" fmla="val 327528"/>
                <a:gd name="adj3" fmla="val 5072472"/>
                <a:gd name="adj4" fmla="val 0"/>
                <a:gd name="adj5" fmla="val 5932"/>
              </a:avLst>
            </a:prstGeom>
            <a:solidFill>
              <a:srgbClr val="0070C0"/>
            </a:solidFill>
          </p:spPr>
          <p:style>
            <a:lnRef idx="0">
              <a:schemeClr val="accent1">
                <a:tint val="60000"/>
                <a:hueOff val="0"/>
                <a:satOff val="0"/>
                <a:lumOff val="0"/>
                <a:alphaOff val="0"/>
              </a:schemeClr>
            </a:lnRef>
            <a:fillRef idx="3">
              <a:scrgbClr r="0" g="0" b="0"/>
            </a:fillRef>
            <a:effectRef idx="2">
              <a:schemeClr val="accent1">
                <a:tint val="60000"/>
                <a:hueOff val="0"/>
                <a:satOff val="0"/>
                <a:lumOff val="0"/>
                <a:alphaOff val="0"/>
              </a:schemeClr>
            </a:effectRef>
            <a:fontRef idx="minor">
              <a:schemeClr val="lt1"/>
            </a:fontRef>
          </p:style>
        </p:sp>
        <p:sp>
          <p:nvSpPr>
            <p:cNvPr id="11" name="Circular Arrow 10"/>
            <p:cNvSpPr/>
            <p:nvPr/>
          </p:nvSpPr>
          <p:spPr>
            <a:xfrm>
              <a:off x="2527203" y="1443555"/>
              <a:ext cx="4253570" cy="4253570"/>
            </a:xfrm>
            <a:prstGeom prst="circularArrow">
              <a:avLst>
                <a:gd name="adj1" fmla="val 5085"/>
                <a:gd name="adj2" fmla="val 327528"/>
                <a:gd name="adj3" fmla="val 10472472"/>
                <a:gd name="adj4" fmla="val 5400000"/>
                <a:gd name="adj5" fmla="val 5932"/>
              </a:avLst>
            </a:prstGeom>
            <a:solidFill>
              <a:srgbClr val="0070C0"/>
            </a:solidFill>
          </p:spPr>
          <p:style>
            <a:lnRef idx="0">
              <a:schemeClr val="accent1">
                <a:tint val="60000"/>
                <a:hueOff val="0"/>
                <a:satOff val="0"/>
                <a:lumOff val="0"/>
                <a:alphaOff val="0"/>
              </a:schemeClr>
            </a:lnRef>
            <a:fillRef idx="3">
              <a:scrgbClr r="0" g="0" b="0"/>
            </a:fillRef>
            <a:effectRef idx="2">
              <a:schemeClr val="accent1">
                <a:tint val="60000"/>
                <a:hueOff val="0"/>
                <a:satOff val="0"/>
                <a:lumOff val="0"/>
                <a:alphaOff val="0"/>
              </a:schemeClr>
            </a:effectRef>
            <a:fontRef idx="minor">
              <a:schemeClr val="lt1"/>
            </a:fontRef>
          </p:style>
        </p:sp>
        <p:sp>
          <p:nvSpPr>
            <p:cNvPr id="12" name="Circular Arrow 11"/>
            <p:cNvSpPr/>
            <p:nvPr/>
          </p:nvSpPr>
          <p:spPr>
            <a:xfrm>
              <a:off x="2527203" y="1316489"/>
              <a:ext cx="4253570" cy="4253570"/>
            </a:xfrm>
            <a:prstGeom prst="circularArrow">
              <a:avLst>
                <a:gd name="adj1" fmla="val 5085"/>
                <a:gd name="adj2" fmla="val 327528"/>
                <a:gd name="adj3" fmla="val 15872472"/>
                <a:gd name="adj4" fmla="val 10800000"/>
                <a:gd name="adj5" fmla="val 5932"/>
              </a:avLst>
            </a:prstGeom>
            <a:solidFill>
              <a:srgbClr val="0070C0"/>
            </a:solidFill>
          </p:spPr>
          <p:style>
            <a:lnRef idx="0">
              <a:schemeClr val="accent1">
                <a:tint val="60000"/>
                <a:hueOff val="0"/>
                <a:satOff val="0"/>
                <a:lumOff val="0"/>
                <a:alphaOff val="0"/>
              </a:schemeClr>
            </a:lnRef>
            <a:fillRef idx="3">
              <a:scrgbClr r="0" g="0" b="0"/>
            </a:fillRef>
            <a:effectRef idx="2">
              <a:schemeClr val="accent1">
                <a:tint val="60000"/>
                <a:hueOff val="0"/>
                <a:satOff val="0"/>
                <a:lumOff val="0"/>
                <a:alphaOff val="0"/>
              </a:schemeClr>
            </a:effectRef>
            <a:fontRef idx="minor">
              <a:schemeClr val="lt1"/>
            </a:fontRef>
          </p:style>
        </p:sp>
      </p:grpSp>
      <p:sp>
        <p:nvSpPr>
          <p:cNvPr id="14" name="TextBox 13">
            <a:extLst>
              <a:ext uri="{FF2B5EF4-FFF2-40B4-BE49-F238E27FC236}">
                <a16:creationId xmlns:a16="http://schemas.microsoft.com/office/drawing/2014/main" id="{014405A4-88ED-9341-9575-88300FA56902}"/>
              </a:ext>
            </a:extLst>
          </p:cNvPr>
          <p:cNvSpPr txBox="1"/>
          <p:nvPr/>
        </p:nvSpPr>
        <p:spPr>
          <a:xfrm>
            <a:off x="4682467" y="2720877"/>
            <a:ext cx="4115477" cy="1569660"/>
          </a:xfrm>
          <a:prstGeom prst="rect">
            <a:avLst/>
          </a:prstGeom>
          <a:noFill/>
        </p:spPr>
        <p:txBody>
          <a:bodyPr wrap="square" rtlCol="0">
            <a:spAutoFit/>
          </a:bodyPr>
          <a:lstStyle/>
          <a:p>
            <a:r>
              <a:rPr lang="en-US" dirty="0"/>
              <a:t>Requires paying attention to physical, mental, emotional, and spiritual wellbeing.</a:t>
            </a:r>
          </a:p>
          <a:p>
            <a:endParaRPr lang="en-US" dirty="0"/>
          </a:p>
        </p:txBody>
      </p:sp>
    </p:spTree>
    <p:extLst>
      <p:ext uri="{BB962C8B-B14F-4D97-AF65-F5344CB8AC3E}">
        <p14:creationId xmlns:p14="http://schemas.microsoft.com/office/powerpoint/2010/main" val="1957268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656AD-D938-B443-B504-BD84A5CF3C1C}"/>
              </a:ext>
            </a:extLst>
          </p:cNvPr>
          <p:cNvSpPr>
            <a:spLocks noGrp="1"/>
          </p:cNvSpPr>
          <p:nvPr>
            <p:ph type="title"/>
          </p:nvPr>
        </p:nvSpPr>
        <p:spPr>
          <a:xfrm>
            <a:off x="457200" y="762000"/>
            <a:ext cx="8229600" cy="990600"/>
          </a:xfrm>
        </p:spPr>
        <p:txBody>
          <a:bodyPr/>
          <a:lstStyle/>
          <a:p>
            <a:pPr algn="ctr"/>
            <a:r>
              <a:rPr lang="en-US" dirty="0"/>
              <a:t>Wellness Assessment - Body</a:t>
            </a:r>
          </a:p>
        </p:txBody>
      </p:sp>
      <p:sp>
        <p:nvSpPr>
          <p:cNvPr id="3" name="Content Placeholder 2">
            <a:extLst>
              <a:ext uri="{FF2B5EF4-FFF2-40B4-BE49-F238E27FC236}">
                <a16:creationId xmlns:a16="http://schemas.microsoft.com/office/drawing/2014/main" id="{EC8899BA-34D8-9B49-B1A1-CDFB130E9A98}"/>
              </a:ext>
            </a:extLst>
          </p:cNvPr>
          <p:cNvSpPr>
            <a:spLocks noGrp="1"/>
          </p:cNvSpPr>
          <p:nvPr>
            <p:ph idx="1"/>
          </p:nvPr>
        </p:nvSpPr>
        <p:spPr>
          <a:xfrm>
            <a:off x="351430" y="2514600"/>
            <a:ext cx="8229600" cy="3886200"/>
          </a:xfrm>
        </p:spPr>
        <p:txBody>
          <a:bodyPr/>
          <a:lstStyle/>
          <a:p>
            <a:pPr>
              <a:buClr>
                <a:srgbClr val="006666"/>
              </a:buClr>
              <a:buSzPct val="125000"/>
              <a:buFont typeface="Wingdings" pitchFamily="2" charset="2"/>
              <a:buChar char="§"/>
            </a:pPr>
            <a:r>
              <a:rPr lang="en-US" dirty="0">
                <a:ea typeface="Calibri" panose="020F0502020204030204" pitchFamily="34" charset="0"/>
              </a:rPr>
              <a:t>I am getting enough sleep (7-9 hours)</a:t>
            </a:r>
          </a:p>
          <a:p>
            <a:pPr>
              <a:buClr>
                <a:srgbClr val="006666"/>
              </a:buClr>
              <a:buSzPct val="125000"/>
              <a:buFont typeface="Wingdings" pitchFamily="2" charset="2"/>
              <a:buChar char="§"/>
            </a:pPr>
            <a:r>
              <a:rPr lang="en-US" dirty="0">
                <a:cs typeface="Times New Roman" panose="02020603050405020304" pitchFamily="18" charset="0"/>
              </a:rPr>
              <a:t>I am eating balanced, nutritious meals</a:t>
            </a:r>
            <a:endParaRPr lang="en-US" dirty="0">
              <a:ea typeface="Calibri" panose="020F0502020204030204" pitchFamily="34" charset="0"/>
            </a:endParaRPr>
          </a:p>
          <a:p>
            <a:pPr>
              <a:buClr>
                <a:srgbClr val="006666"/>
              </a:buClr>
              <a:buSzPct val="125000"/>
              <a:buFont typeface="Wingdings" pitchFamily="2" charset="2"/>
              <a:buChar char="§"/>
            </a:pPr>
            <a:r>
              <a:rPr lang="en-US" dirty="0">
                <a:cs typeface="Times New Roman" panose="02020603050405020304" pitchFamily="18" charset="0"/>
              </a:rPr>
              <a:t>I avoid excessive use of caffeine</a:t>
            </a:r>
          </a:p>
          <a:p>
            <a:pPr>
              <a:buClr>
                <a:srgbClr val="006666"/>
              </a:buClr>
              <a:buSzPct val="125000"/>
              <a:buFont typeface="Wingdings" pitchFamily="2" charset="2"/>
              <a:buChar char="§"/>
            </a:pPr>
            <a:r>
              <a:rPr lang="en-US" dirty="0">
                <a:cs typeface="Times New Roman" panose="02020603050405020304" pitchFamily="18" charset="0"/>
              </a:rPr>
              <a:t>I avoid excessive use of alcohol and others drugs of abuse</a:t>
            </a:r>
            <a:endParaRPr lang="en-US" dirty="0">
              <a:ea typeface="Calibri" panose="020F0502020204030204" pitchFamily="34" charset="0"/>
            </a:endParaRPr>
          </a:p>
          <a:p>
            <a:pPr>
              <a:buClr>
                <a:srgbClr val="006666"/>
              </a:buClr>
              <a:buSzPct val="125000"/>
              <a:buFont typeface="Wingdings" pitchFamily="2" charset="2"/>
              <a:buChar char="§"/>
            </a:pPr>
            <a:r>
              <a:rPr lang="en-US" dirty="0">
                <a:cs typeface="Times New Roman" panose="02020603050405020304" pitchFamily="18" charset="0"/>
              </a:rPr>
              <a:t>I am getting regular exercise (at least 3 times a week)</a:t>
            </a:r>
            <a:endParaRPr lang="en-US" dirty="0">
              <a:ea typeface="Calibri" panose="020F0502020204030204" pitchFamily="34" charset="0"/>
            </a:endParaRPr>
          </a:p>
          <a:p>
            <a:pPr>
              <a:buClr>
                <a:srgbClr val="006666"/>
              </a:buClr>
              <a:buSzPct val="125000"/>
              <a:buFont typeface="Wingdings" pitchFamily="2" charset="2"/>
              <a:buChar char="§"/>
            </a:pPr>
            <a:r>
              <a:rPr lang="en-US" dirty="0">
                <a:cs typeface="Times New Roman" panose="02020603050405020304" pitchFamily="18" charset="0"/>
              </a:rPr>
              <a:t>I am getting regular health care for myself</a:t>
            </a:r>
            <a:endParaRPr lang="en-US" dirty="0">
              <a:ea typeface="Calibri" panose="020F0502020204030204" pitchFamily="34" charset="0"/>
            </a:endParaRPr>
          </a:p>
          <a:p>
            <a:pPr>
              <a:buClr>
                <a:srgbClr val="006666"/>
              </a:buClr>
              <a:buSzPct val="125000"/>
              <a:buFont typeface="Wingdings" pitchFamily="2" charset="2"/>
              <a:buChar char="§"/>
            </a:pPr>
            <a:r>
              <a:rPr lang="en-US" dirty="0">
                <a:cs typeface="Times New Roman" panose="02020603050405020304" pitchFamily="18" charset="0"/>
              </a:rPr>
              <a:t>I take care of myself when I am sick, need rest, or just need a break</a:t>
            </a:r>
          </a:p>
          <a:p>
            <a:endParaRPr lang="en-US" sz="800" b="1" dirty="0">
              <a:latin typeface="Times New Roman" panose="02020603050405020304" pitchFamily="18" charset="0"/>
              <a:ea typeface="Calibri" panose="020F0502020204030204" pitchFamily="34" charset="0"/>
            </a:endParaRPr>
          </a:p>
          <a:p>
            <a:endParaRPr lang="en-US" sz="800" b="1" dirty="0">
              <a:latin typeface="Times New Roman" panose="02020603050405020304" pitchFamily="18" charset="0"/>
              <a:cs typeface="Times New Roman" panose="02020603050405020304" pitchFamily="18" charset="0"/>
            </a:endParaRPr>
          </a:p>
          <a:p>
            <a:endParaRPr lang="en-US" sz="1200" b="1" dirty="0">
              <a:latin typeface="Times New Roman" panose="02020603050405020304" pitchFamily="18" charset="0"/>
              <a:cs typeface="Times New Roman" panose="02020603050405020304" pitchFamily="18" charset="0"/>
            </a:endParaRPr>
          </a:p>
          <a:p>
            <a:endParaRPr lang="en-US" sz="800" b="1" dirty="0">
              <a:latin typeface="Times New Roman" panose="02020603050405020304" pitchFamily="18" charset="0"/>
              <a:cs typeface="Times New Roman" panose="02020603050405020304" pitchFamily="18" charset="0"/>
            </a:endParaRPr>
          </a:p>
          <a:p>
            <a:endParaRPr lang="en-US" dirty="0"/>
          </a:p>
        </p:txBody>
      </p:sp>
      <p:sp>
        <p:nvSpPr>
          <p:cNvPr id="4" name="Rectangle 3">
            <a:extLst>
              <a:ext uri="{FF2B5EF4-FFF2-40B4-BE49-F238E27FC236}">
                <a16:creationId xmlns:a16="http://schemas.microsoft.com/office/drawing/2014/main" id="{A146E00D-F4EB-CC48-B31D-BC015204F5E9}"/>
              </a:ext>
            </a:extLst>
          </p:cNvPr>
          <p:cNvSpPr/>
          <p:nvPr/>
        </p:nvSpPr>
        <p:spPr>
          <a:xfrm>
            <a:off x="-29570" y="1524000"/>
            <a:ext cx="9173570" cy="461665"/>
          </a:xfrm>
          <a:prstGeom prst="rect">
            <a:avLst/>
          </a:prstGeom>
        </p:spPr>
        <p:txBody>
          <a:bodyPr wrap="square">
            <a:spAutoFit/>
          </a:bodyPr>
          <a:lstStyle/>
          <a:p>
            <a:r>
              <a:rPr lang="en-US" b="1" dirty="0">
                <a:ea typeface="Calibri" panose="020F0502020204030204" pitchFamily="34" charset="0"/>
              </a:rPr>
              <a:t>Never  1…………..2…….…….3……….……4…....…..5   Always</a:t>
            </a:r>
          </a:p>
        </p:txBody>
      </p:sp>
    </p:spTree>
    <p:extLst>
      <p:ext uri="{BB962C8B-B14F-4D97-AF65-F5344CB8AC3E}">
        <p14:creationId xmlns:p14="http://schemas.microsoft.com/office/powerpoint/2010/main" val="263890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656AD-D938-B443-B504-BD84A5CF3C1C}"/>
              </a:ext>
            </a:extLst>
          </p:cNvPr>
          <p:cNvSpPr>
            <a:spLocks noGrp="1"/>
          </p:cNvSpPr>
          <p:nvPr>
            <p:ph type="title"/>
          </p:nvPr>
        </p:nvSpPr>
        <p:spPr>
          <a:xfrm>
            <a:off x="457200" y="762000"/>
            <a:ext cx="8229600" cy="990600"/>
          </a:xfrm>
        </p:spPr>
        <p:txBody>
          <a:bodyPr/>
          <a:lstStyle/>
          <a:p>
            <a:pPr algn="ctr"/>
            <a:r>
              <a:rPr lang="en-US" dirty="0"/>
              <a:t>Wellness Assessment - Mind</a:t>
            </a:r>
          </a:p>
        </p:txBody>
      </p:sp>
      <p:sp>
        <p:nvSpPr>
          <p:cNvPr id="3" name="Content Placeholder 2">
            <a:extLst>
              <a:ext uri="{FF2B5EF4-FFF2-40B4-BE49-F238E27FC236}">
                <a16:creationId xmlns:a16="http://schemas.microsoft.com/office/drawing/2014/main" id="{EC8899BA-34D8-9B49-B1A1-CDFB130E9A98}"/>
              </a:ext>
            </a:extLst>
          </p:cNvPr>
          <p:cNvSpPr>
            <a:spLocks noGrp="1"/>
          </p:cNvSpPr>
          <p:nvPr>
            <p:ph idx="1"/>
          </p:nvPr>
        </p:nvSpPr>
        <p:spPr>
          <a:xfrm>
            <a:off x="351430" y="2362200"/>
            <a:ext cx="8610600" cy="3886200"/>
          </a:xfrm>
        </p:spPr>
        <p:txBody>
          <a:bodyPr/>
          <a:lstStyle/>
          <a:p>
            <a:pPr algn="just"/>
            <a:r>
              <a:rPr lang="en-US" dirty="0">
                <a:ea typeface="Calibri" panose="020F0502020204030204" pitchFamily="34" charset="0"/>
              </a:rPr>
              <a:t>I avoid getting caught up in perfectionism</a:t>
            </a:r>
          </a:p>
          <a:p>
            <a:pPr algn="just"/>
            <a:r>
              <a:rPr lang="en-US" dirty="0">
                <a:cs typeface="Times New Roman" panose="02020603050405020304" pitchFamily="18" charset="0"/>
              </a:rPr>
              <a:t>I focus on the present vs. rehashing the past or worrying about the future</a:t>
            </a:r>
            <a:endParaRPr lang="en-US" dirty="0">
              <a:ea typeface="Calibri" panose="020F0502020204030204" pitchFamily="34" charset="0"/>
            </a:endParaRPr>
          </a:p>
          <a:p>
            <a:pPr algn="just"/>
            <a:r>
              <a:rPr lang="en-US" dirty="0">
                <a:cs typeface="Times New Roman" panose="02020603050405020304" pitchFamily="18" charset="0"/>
              </a:rPr>
              <a:t>I avoid negative or deceptive self-talk</a:t>
            </a:r>
            <a:endParaRPr lang="en-US" dirty="0">
              <a:ea typeface="Calibri" panose="020F0502020204030204" pitchFamily="34" charset="0"/>
            </a:endParaRPr>
          </a:p>
          <a:p>
            <a:pPr algn="just"/>
            <a:r>
              <a:rPr lang="en-US" dirty="0">
                <a:cs typeface="Times New Roman" panose="02020603050405020304" pitchFamily="18" charset="0"/>
              </a:rPr>
              <a:t>I practice self-affirmations and positive self-talk</a:t>
            </a:r>
            <a:endParaRPr lang="en-US" dirty="0">
              <a:ea typeface="Calibri" panose="020F0502020204030204" pitchFamily="34" charset="0"/>
            </a:endParaRPr>
          </a:p>
          <a:p>
            <a:pPr algn="just"/>
            <a:r>
              <a:rPr lang="en-US" dirty="0">
                <a:cs typeface="Times New Roman" panose="02020603050405020304" pitchFamily="18" charset="0"/>
              </a:rPr>
              <a:t>I avoid judging myself compared to others</a:t>
            </a:r>
            <a:endParaRPr lang="en-US" dirty="0">
              <a:ea typeface="Calibri" panose="020F0502020204030204" pitchFamily="34" charset="0"/>
            </a:endParaRPr>
          </a:p>
          <a:p>
            <a:pPr algn="just"/>
            <a:r>
              <a:rPr lang="en-US" dirty="0">
                <a:cs typeface="Times New Roman" panose="02020603050405020304" pitchFamily="18" charset="0"/>
              </a:rPr>
              <a:t>I give myself time to explore and learn about new things</a:t>
            </a:r>
          </a:p>
          <a:p>
            <a:pPr algn="just"/>
            <a:r>
              <a:rPr lang="en-US" dirty="0">
                <a:cs typeface="Times New Roman" panose="02020603050405020304" pitchFamily="18" charset="0"/>
              </a:rPr>
              <a:t>I am open to counseling as a tool to maintain and improve my health and wellbeing</a:t>
            </a:r>
          </a:p>
          <a:p>
            <a:pPr marL="0" indent="0">
              <a:buNone/>
            </a:pPr>
            <a:endParaRPr lang="en-US" dirty="0"/>
          </a:p>
        </p:txBody>
      </p:sp>
      <p:sp>
        <p:nvSpPr>
          <p:cNvPr id="4" name="Rectangle 3">
            <a:extLst>
              <a:ext uri="{FF2B5EF4-FFF2-40B4-BE49-F238E27FC236}">
                <a16:creationId xmlns:a16="http://schemas.microsoft.com/office/drawing/2014/main" id="{A146E00D-F4EB-CC48-B31D-BC015204F5E9}"/>
              </a:ext>
            </a:extLst>
          </p:cNvPr>
          <p:cNvSpPr/>
          <p:nvPr/>
        </p:nvSpPr>
        <p:spPr>
          <a:xfrm>
            <a:off x="-29570" y="1524000"/>
            <a:ext cx="9173570" cy="461665"/>
          </a:xfrm>
          <a:prstGeom prst="rect">
            <a:avLst/>
          </a:prstGeom>
        </p:spPr>
        <p:txBody>
          <a:bodyPr wrap="square">
            <a:spAutoFit/>
          </a:bodyPr>
          <a:lstStyle/>
          <a:p>
            <a:r>
              <a:rPr lang="en-US" b="1" dirty="0">
                <a:ea typeface="Calibri" panose="020F0502020204030204" pitchFamily="34" charset="0"/>
              </a:rPr>
              <a:t>Never  1…………..2…….…….3……….……4…....…..5   Always</a:t>
            </a:r>
          </a:p>
        </p:txBody>
      </p:sp>
    </p:spTree>
    <p:extLst>
      <p:ext uri="{BB962C8B-B14F-4D97-AF65-F5344CB8AC3E}">
        <p14:creationId xmlns:p14="http://schemas.microsoft.com/office/powerpoint/2010/main" val="2929757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Pixel">
  <a:themeElements>
    <a:clrScheme name="">
      <a:dk1>
        <a:srgbClr val="000000"/>
      </a:dk1>
      <a:lt1>
        <a:srgbClr val="FFFFFF"/>
      </a:lt1>
      <a:dk2>
        <a:srgbClr val="000000"/>
      </a:dk2>
      <a:lt2>
        <a:srgbClr val="006666"/>
      </a:lt2>
      <a:accent1>
        <a:srgbClr val="BED600"/>
      </a:accent1>
      <a:accent2>
        <a:srgbClr val="BED600"/>
      </a:accent2>
      <a:accent3>
        <a:srgbClr val="FFFFFF"/>
      </a:accent3>
      <a:accent4>
        <a:srgbClr val="000000"/>
      </a:accent4>
      <a:accent5>
        <a:srgbClr val="DBE8AA"/>
      </a:accent5>
      <a:accent6>
        <a:srgbClr val="ACC200"/>
      </a:accent6>
      <a:hlink>
        <a:srgbClr val="006666"/>
      </a:hlink>
      <a:folHlink>
        <a:srgbClr val="808080"/>
      </a:folHlink>
    </a:clrScheme>
    <a:fontScheme name="1_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1_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1_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1_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1_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1_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1_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1_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1_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1_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1_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1_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1_Pixel 13">
        <a:dk1>
          <a:srgbClr val="000000"/>
        </a:dk1>
        <a:lt1>
          <a:srgbClr val="FFFFFF"/>
        </a:lt1>
        <a:dk2>
          <a:srgbClr val="000000"/>
        </a:dk2>
        <a:lt2>
          <a:srgbClr val="779F92"/>
        </a:lt2>
        <a:accent1>
          <a:srgbClr val="33CCCC"/>
        </a:accent1>
        <a:accent2>
          <a:srgbClr val="C1FD55"/>
        </a:accent2>
        <a:accent3>
          <a:srgbClr val="FFFFFF"/>
        </a:accent3>
        <a:accent4>
          <a:srgbClr val="000000"/>
        </a:accent4>
        <a:accent5>
          <a:srgbClr val="ADE2E2"/>
        </a:accent5>
        <a:accent6>
          <a:srgbClr val="AFE54C"/>
        </a:accent6>
        <a:hlink>
          <a:srgbClr val="008080"/>
        </a:hlink>
        <a:folHlink>
          <a:srgbClr val="CCCCFF"/>
        </a:folHlink>
      </a:clrScheme>
      <a:clrMap bg1="lt1" tx1="dk1" bg2="lt2" tx2="dk2" accent1="accent1" accent2="accent2" accent3="accent3" accent4="accent4" accent5="accent5" accent6="accent6" hlink="hlink" folHlink="folHlink"/>
    </a:extraClrScheme>
    <a:extraClrScheme>
      <a:clrScheme name="1_Pixel 14">
        <a:dk1>
          <a:srgbClr val="000000"/>
        </a:dk1>
        <a:lt1>
          <a:srgbClr val="FFFFFF"/>
        </a:lt1>
        <a:dk2>
          <a:srgbClr val="000000"/>
        </a:dk2>
        <a:lt2>
          <a:srgbClr val="006666"/>
        </a:lt2>
        <a:accent1>
          <a:srgbClr val="33CCCC"/>
        </a:accent1>
        <a:accent2>
          <a:srgbClr val="C1FD55"/>
        </a:accent2>
        <a:accent3>
          <a:srgbClr val="FFFFFF"/>
        </a:accent3>
        <a:accent4>
          <a:srgbClr val="000000"/>
        </a:accent4>
        <a:accent5>
          <a:srgbClr val="ADE2E2"/>
        </a:accent5>
        <a:accent6>
          <a:srgbClr val="AFE54C"/>
        </a:accent6>
        <a:hlink>
          <a:srgbClr val="008080"/>
        </a:hlink>
        <a:folHlink>
          <a:srgbClr val="CCCCFF"/>
        </a:folHlink>
      </a:clrScheme>
      <a:clrMap bg1="lt1" tx1="dk1" bg2="lt2" tx2="dk2" accent1="accent1" accent2="accent2" accent3="accent3" accent4="accent4" accent5="accent5" accent6="accent6" hlink="hlink" folHlink="folHlink"/>
    </a:extraClrScheme>
    <a:extraClrScheme>
      <a:clrScheme name="1_Pixel 15">
        <a:dk1>
          <a:srgbClr val="000000"/>
        </a:dk1>
        <a:lt1>
          <a:srgbClr val="FFFFFF"/>
        </a:lt1>
        <a:dk2>
          <a:srgbClr val="000000"/>
        </a:dk2>
        <a:lt2>
          <a:srgbClr val="006666"/>
        </a:lt2>
        <a:accent1>
          <a:srgbClr val="33CCCC"/>
        </a:accent1>
        <a:accent2>
          <a:srgbClr val="C1FD55"/>
        </a:accent2>
        <a:accent3>
          <a:srgbClr val="FFFFFF"/>
        </a:accent3>
        <a:accent4>
          <a:srgbClr val="000000"/>
        </a:accent4>
        <a:accent5>
          <a:srgbClr val="ADE2E2"/>
        </a:accent5>
        <a:accent6>
          <a:srgbClr val="AFE54C"/>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1_Pixel 16">
        <a:dk1>
          <a:srgbClr val="000000"/>
        </a:dk1>
        <a:lt1>
          <a:srgbClr val="FFFFFF"/>
        </a:lt1>
        <a:dk2>
          <a:srgbClr val="000000"/>
        </a:dk2>
        <a:lt2>
          <a:srgbClr val="006666"/>
        </a:lt2>
        <a:accent1>
          <a:srgbClr val="33CCCC"/>
        </a:accent1>
        <a:accent2>
          <a:srgbClr val="FFFFFF"/>
        </a:accent2>
        <a:accent3>
          <a:srgbClr val="FFFFFF"/>
        </a:accent3>
        <a:accent4>
          <a:srgbClr val="000000"/>
        </a:accent4>
        <a:accent5>
          <a:srgbClr val="ADE2E2"/>
        </a:accent5>
        <a:accent6>
          <a:srgbClr val="E7E7E7"/>
        </a:accent6>
        <a:hlink>
          <a:srgbClr val="006666"/>
        </a:hlink>
        <a:folHlink>
          <a:srgbClr val="B9FF5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BC245E1D89E5B4083EDB635A5154FFF" ma:contentTypeVersion="1" ma:contentTypeDescription="Create a new document." ma:contentTypeScope="" ma:versionID="e9fd6b06a00bec227533a40e9924af15">
  <xsd:schema xmlns:xsd="http://www.w3.org/2001/XMLSchema" xmlns:xs="http://www.w3.org/2001/XMLSchema" xmlns:p="http://schemas.microsoft.com/office/2006/metadata/properties" xmlns:ns1="http://schemas.microsoft.com/sharepoint/v3" targetNamespace="http://schemas.microsoft.com/office/2006/metadata/properties" ma:root="true" ma:fieldsID="42fdb557f3aa0ad7634983f3fd3dd79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AD64AFB-2D58-43CA-A26B-0F04C1A86B35}"/>
</file>

<file path=customXml/itemProps2.xml><?xml version="1.0" encoding="utf-8"?>
<ds:datastoreItem xmlns:ds="http://schemas.openxmlformats.org/officeDocument/2006/customXml" ds:itemID="{95C4836D-F8E7-446E-9C92-FB520FE9425B}"/>
</file>

<file path=customXml/itemProps3.xml><?xml version="1.0" encoding="utf-8"?>
<ds:datastoreItem xmlns:ds="http://schemas.openxmlformats.org/officeDocument/2006/customXml" ds:itemID="{AC5D3537-E2A3-486D-AACB-FEE31B4A7918}"/>
</file>

<file path=docProps/app.xml><?xml version="1.0" encoding="utf-8"?>
<Properties xmlns="http://schemas.openxmlformats.org/officeDocument/2006/extended-properties" xmlns:vt="http://schemas.openxmlformats.org/officeDocument/2006/docPropsVTypes">
  <Template/>
  <TotalTime>16560</TotalTime>
  <Words>2870</Words>
  <Application>Microsoft Macintosh PowerPoint</Application>
  <PresentationFormat>On-screen Show (4:3)</PresentationFormat>
  <Paragraphs>334</Paragraphs>
  <Slides>38</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Arial Black</vt:lpstr>
      <vt:lpstr>Open Sans</vt:lpstr>
      <vt:lpstr>Roboto</vt:lpstr>
      <vt:lpstr>Times New Roman</vt:lpstr>
      <vt:lpstr>Wingdings</vt:lpstr>
      <vt:lpstr>1_Pixel</vt:lpstr>
      <vt:lpstr>Promoting Trainee Wellness and Mental Health   </vt:lpstr>
      <vt:lpstr>We Train Thresholders…</vt:lpstr>
      <vt:lpstr>Three Overlapping Goals</vt:lpstr>
      <vt:lpstr>Resilience</vt:lpstr>
      <vt:lpstr>Two Resilience Videos </vt:lpstr>
      <vt:lpstr>To Make Wellness a Part of the  Research Culture We Have To…</vt:lpstr>
      <vt:lpstr>Holistic Health and Self-Care </vt:lpstr>
      <vt:lpstr>Wellness Assessment - Body</vt:lpstr>
      <vt:lpstr>Wellness Assessment - Mind</vt:lpstr>
      <vt:lpstr>Wellness Assessment - Heart</vt:lpstr>
      <vt:lpstr>Wellness Assessment - Spirit</vt:lpstr>
      <vt:lpstr>So……</vt:lpstr>
      <vt:lpstr>Stress</vt:lpstr>
      <vt:lpstr>Fallout from Stress</vt:lpstr>
      <vt:lpstr>Common Signs of Distress (I)</vt:lpstr>
      <vt:lpstr>Common Signs of Distress (II)</vt:lpstr>
      <vt:lpstr>Common Signs of Distress (III)</vt:lpstr>
      <vt:lpstr>Mental Illness</vt:lpstr>
      <vt:lpstr>Any Mental Illness</vt:lpstr>
      <vt:lpstr>Anxiety</vt:lpstr>
      <vt:lpstr>Types of Anxiety</vt:lpstr>
      <vt:lpstr>Depression</vt:lpstr>
      <vt:lpstr>Types of Mood Disorders</vt:lpstr>
      <vt:lpstr>PIs and Program Staff Are Critical ’First Responders’</vt:lpstr>
      <vt:lpstr>First Principles</vt:lpstr>
      <vt:lpstr>Things I Try To Keep In Mind</vt:lpstr>
      <vt:lpstr>Helpful Communication Strategies (I)</vt:lpstr>
      <vt:lpstr>Helpful Communication Strategies (II) </vt:lpstr>
      <vt:lpstr>Helpful Communication Strategies (III) </vt:lpstr>
      <vt:lpstr>Know About Internal Resources</vt:lpstr>
      <vt:lpstr>Talking With Students</vt:lpstr>
      <vt:lpstr>Common Barriers To Counseling</vt:lpstr>
      <vt:lpstr>A Chance To Practice!</vt:lpstr>
      <vt:lpstr>PIs vs. Program Directors</vt:lpstr>
      <vt:lpstr>YOU Can Make a Difference If You Know Your Role and Stay In Our Lane </vt:lpstr>
      <vt:lpstr>We Are Role Models</vt:lpstr>
      <vt:lpstr>Some Things You Can Do</vt:lpstr>
      <vt:lpstr>PowerPoint Presentation</vt:lpstr>
    </vt:vector>
  </TitlesOfParts>
  <Company>NIH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2019Milgram_Faculty_Talk</dc:title>
  <dc:creator>NIH User</dc:creator>
  <cp:lastModifiedBy>Milgram, Sharon (NIH/OD) [E]</cp:lastModifiedBy>
  <cp:revision>556</cp:revision>
  <cp:lastPrinted>2018-07-10T15:08:22Z</cp:lastPrinted>
  <dcterms:created xsi:type="dcterms:W3CDTF">2012-04-30T17:23:14Z</dcterms:created>
  <dcterms:modified xsi:type="dcterms:W3CDTF">2019-12-03T15:26:38Z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0x010100ABC245E1D89E5B4083EDB635A5154FFF</vt:lpwstr>
  </property>
</Properties>
</file>