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38"/>
  </p:notesMasterIdLst>
  <p:handoutMasterIdLst>
    <p:handoutMasterId r:id="rId39"/>
  </p:handoutMasterIdLst>
  <p:sldIdLst>
    <p:sldId id="737" r:id="rId2"/>
    <p:sldId id="1053" r:id="rId3"/>
    <p:sldId id="1055" r:id="rId4"/>
    <p:sldId id="1056" r:id="rId5"/>
    <p:sldId id="921" r:id="rId6"/>
    <p:sldId id="947" r:id="rId7"/>
    <p:sldId id="1062" r:id="rId8"/>
    <p:sldId id="1063" r:id="rId9"/>
    <p:sldId id="1126" r:id="rId10"/>
    <p:sldId id="1068" r:id="rId11"/>
    <p:sldId id="1061" r:id="rId12"/>
    <p:sldId id="1069" r:id="rId13"/>
    <p:sldId id="1070" r:id="rId14"/>
    <p:sldId id="1112" r:id="rId15"/>
    <p:sldId id="1139" r:id="rId16"/>
    <p:sldId id="1140" r:id="rId17"/>
    <p:sldId id="1142" r:id="rId18"/>
    <p:sldId id="1103" r:id="rId19"/>
    <p:sldId id="1145" r:id="rId20"/>
    <p:sldId id="1138" r:id="rId21"/>
    <p:sldId id="1146" r:id="rId22"/>
    <p:sldId id="1105" r:id="rId23"/>
    <p:sldId id="929" r:id="rId24"/>
    <p:sldId id="1182" r:id="rId25"/>
    <p:sldId id="1183" r:id="rId26"/>
    <p:sldId id="1132" r:id="rId27"/>
    <p:sldId id="1184" r:id="rId28"/>
    <p:sldId id="1124" r:id="rId29"/>
    <p:sldId id="1185" r:id="rId30"/>
    <p:sldId id="1143" r:id="rId31"/>
    <p:sldId id="1144" r:id="rId32"/>
    <p:sldId id="1133" r:id="rId33"/>
    <p:sldId id="332" r:id="rId34"/>
    <p:sldId id="1125" r:id="rId35"/>
    <p:sldId id="1137" r:id="rId36"/>
    <p:sldId id="1127" r:id="rId3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1296">
          <p15:clr>
            <a:srgbClr val="A4A3A4"/>
          </p15:clr>
        </p15:guide>
        <p15:guide id="3" orient="horz" pos="1584">
          <p15:clr>
            <a:srgbClr val="A4A3A4"/>
          </p15:clr>
        </p15:guide>
        <p15:guide id="4" orient="horz" pos="1872">
          <p15:clr>
            <a:srgbClr val="A4A3A4"/>
          </p15:clr>
        </p15:guide>
        <p15:guide id="5" pos="432">
          <p15:clr>
            <a:srgbClr val="A4A3A4"/>
          </p15:clr>
        </p15:guide>
        <p15:guide id="6" pos="336">
          <p15:clr>
            <a:srgbClr val="A4A3A4"/>
          </p15:clr>
        </p15:guide>
        <p15:guide id="7" pos="720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66"/>
    <a:srgbClr val="F7F7F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92"/>
    <p:restoredTop sz="97049" autoAdjust="0"/>
  </p:normalViewPr>
  <p:slideViewPr>
    <p:cSldViewPr>
      <p:cViewPr varScale="1">
        <p:scale>
          <a:sx n="110" d="100"/>
          <a:sy n="110" d="100"/>
        </p:scale>
        <p:origin x="1392" y="184"/>
      </p:cViewPr>
      <p:guideLst>
        <p:guide orient="horz" pos="1008"/>
        <p:guide orient="horz" pos="1296"/>
        <p:guide orient="horz" pos="1584"/>
        <p:guide orient="horz" pos="1872"/>
        <p:guide pos="432"/>
        <p:guide pos="336"/>
        <p:guide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01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8DE5442-FC6C-9B42-A4D3-CEB3C27819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57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919D73A-EBF3-324B-9B1D-97C7E52970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66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47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DA8A43-9F15-F246-8C4B-487938DD69D8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12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61AB82-F9DA-274C-87E8-F5B5C6606A16}" type="slidenum">
              <a:rPr lang="en-US" sz="1200"/>
              <a:pPr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21275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46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05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9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7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884E1-3903-6549-B5B9-0662840EEA8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B6C44D-3B20-6B42-9A88-4F1690E7E40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35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62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89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0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884E1-3903-6549-B5B9-0662840EEA8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91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9D73A-EBF3-324B-9B1D-97C7E529708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kgd 014d4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TitleSide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685800"/>
            <a:ext cx="9043987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914400"/>
            <a:ext cx="6019800" cy="2209800"/>
          </a:xfrm>
        </p:spPr>
        <p:txBody>
          <a:bodyPr/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21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ACAEC-FB21-9C41-9738-C418E9BCFD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3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6C421-12CE-474C-8F8A-E53D9913EE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7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10279A-8C09-6D45-888D-205467AC57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7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D8A6F-FFC5-BC42-9AE9-95351678261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9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65212-3375-4849-ACAC-770105655A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6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FE701-23CF-054A-8310-AC8AFCB6C42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3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1CC33-BB25-D24E-A7D8-18D47F2990B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6ECBA-56C5-4042-A2CA-4153408323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9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CF193-B18F-A34B-8FB5-852353D6019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5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57CF6-E8B0-C749-B00D-26A3BEB33D7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9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rder top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charset="0"/>
              </a:defRPr>
            </a:lvl1pPr>
          </a:lstStyle>
          <a:p>
            <a:fld id="{5D31EE53-AE91-B644-850F-D5B9AD2A36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668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¨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buddha.com/blog/change-life-changing-stories-tell-yourself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aulineroseclanc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dtools.com/pages/article/abc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914400"/>
            <a:ext cx="7315200" cy="2209800"/>
          </a:xfrm>
        </p:spPr>
        <p:txBody>
          <a:bodyPr/>
          <a:lstStyle/>
          <a:p>
            <a:pPr algn="ctr"/>
            <a:r>
              <a:rPr lang="en-US" sz="4400" b="1" dirty="0"/>
              <a:t>Becoming a Resilient Learner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2743200"/>
            <a:ext cx="739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Dr. Sharon L. Milgram, Director NIH OITE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milgrams@od.nih.gov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www.training.nih.gov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On Twitter @NIH_OITE</a:t>
            </a:r>
          </a:p>
        </p:txBody>
      </p:sp>
    </p:spTree>
    <p:extLst>
      <p:ext uri="{BB962C8B-B14F-4D97-AF65-F5344CB8AC3E}">
        <p14:creationId xmlns:p14="http://schemas.microsoft.com/office/powerpoint/2010/main" val="399805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The Stories We Tell Ourselves Are Often…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86200"/>
          </a:xfrm>
        </p:spPr>
        <p:txBody>
          <a:bodyPr/>
          <a:lstStyle/>
          <a:p>
            <a:pPr marL="457200">
              <a:buSzPct val="125000"/>
              <a:buFont typeface="Wingdings" pitchFamily="2" charset="2"/>
              <a:buChar char="§"/>
            </a:pPr>
            <a:r>
              <a:rPr lang="en-US" dirty="0"/>
              <a:t>More negative than the situation warrants</a:t>
            </a:r>
          </a:p>
          <a:p>
            <a:pPr marL="457200">
              <a:buSzPct val="125000"/>
              <a:buFont typeface="Wingdings" pitchFamily="2" charset="2"/>
              <a:buChar char="§"/>
            </a:pPr>
            <a:r>
              <a:rPr lang="en-US" dirty="0"/>
              <a:t>Delivered in jackal language</a:t>
            </a:r>
          </a:p>
          <a:p>
            <a:pPr marL="457200">
              <a:buSzPct val="125000"/>
              <a:buFont typeface="Wingdings" pitchFamily="2" charset="2"/>
              <a:buChar char="§"/>
            </a:pPr>
            <a:endParaRPr lang="en-US" dirty="0"/>
          </a:p>
          <a:p>
            <a:pPr marL="457200">
              <a:buSzPct val="125000"/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6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Two Areas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534400" cy="38862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Cognitive distortions…. leading to pessimistic attitudes and feelings of hopelessness</a:t>
            </a:r>
          </a:p>
          <a:p>
            <a:r>
              <a:rPr lang="en-US" dirty="0"/>
              <a:t>Imposter fears…… leading us to feel like we don’t belong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D1E0E3-4B9A-D841-ACF4-8B129AEC29DF}"/>
              </a:ext>
            </a:extLst>
          </p:cNvPr>
          <p:cNvSpPr/>
          <p:nvPr/>
        </p:nvSpPr>
        <p:spPr>
          <a:xfrm>
            <a:off x="331304" y="63246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https://tinybuddha.com/blog/change-life-changing-stories-tell-yourself/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632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Cognitive Distortions/Automatic Negative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43840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Characteristic ways our mind convinces us of something that is really not true 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Reinforce negative thinking/emotions and generally serve to keep us feeling bad about ourselves 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Can lead us to feel very anxious and pessimistic about our situation</a:t>
            </a:r>
          </a:p>
          <a:p>
            <a:pPr marL="0" indent="0" algn="ctr">
              <a:buSzPct val="125000"/>
              <a:buNone/>
            </a:pPr>
            <a:endParaRPr lang="en-US" sz="2800" dirty="0"/>
          </a:p>
          <a:p>
            <a:pPr marL="0" indent="0">
              <a:buSzPct val="125000"/>
              <a:buNone/>
            </a:pPr>
            <a:r>
              <a:rPr lang="en-US" sz="2800" dirty="0"/>
              <a:t>NOTE: Our brain has a built-in negativity bias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7090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Some ANT Examples (and  a vote)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600200"/>
            <a:ext cx="8915400" cy="4953000"/>
          </a:xfrm>
        </p:spPr>
        <p:txBody>
          <a:bodyPr/>
          <a:lstStyle/>
          <a:p>
            <a:r>
              <a:rPr lang="en-US" b="1" dirty="0"/>
              <a:t>All-or-nothing thinking: </a:t>
            </a:r>
            <a:r>
              <a:rPr lang="en-US" sz="2000" dirty="0"/>
              <a:t>Our performance is either perfect or it is a complete failure</a:t>
            </a:r>
          </a:p>
          <a:p>
            <a:r>
              <a:rPr lang="en-US" b="1" dirty="0"/>
              <a:t>Catastrophizing: </a:t>
            </a:r>
            <a:r>
              <a:rPr lang="en-US" sz="2000" dirty="0"/>
              <a:t>We exaggerate the implications of a set-back or mistake</a:t>
            </a:r>
          </a:p>
          <a:p>
            <a:r>
              <a:rPr lang="en-US" b="1" dirty="0"/>
              <a:t>Mind reading: </a:t>
            </a:r>
            <a:r>
              <a:rPr lang="en-US" sz="2000" dirty="0"/>
              <a:t>We make assumptions about what someone else is thinking</a:t>
            </a:r>
          </a:p>
          <a:p>
            <a:r>
              <a:rPr lang="en-US" b="1" dirty="0"/>
              <a:t>Fortune telling: </a:t>
            </a:r>
            <a:r>
              <a:rPr lang="en-US" sz="2000" dirty="0"/>
              <a:t>We predict the outcome of an event before it happens</a:t>
            </a:r>
            <a:endParaRPr lang="en-US" sz="2000" b="1" dirty="0"/>
          </a:p>
          <a:p>
            <a:r>
              <a:rPr lang="en-US" b="1" dirty="0"/>
              <a:t>Minimizing</a:t>
            </a:r>
            <a:r>
              <a:rPr lang="en-US" dirty="0"/>
              <a:t>: </a:t>
            </a:r>
            <a:r>
              <a:rPr lang="en-US" sz="2000" dirty="0"/>
              <a:t>We downplay the importance of our accomplishments or positive qualities</a:t>
            </a:r>
          </a:p>
          <a:p>
            <a:r>
              <a:rPr lang="en-US" b="1" dirty="0"/>
              <a:t>Over-generalization: </a:t>
            </a:r>
            <a:r>
              <a:rPr lang="en-US" sz="2000" dirty="0"/>
              <a:t>We take one negative event and see other similar events through that failure</a:t>
            </a:r>
          </a:p>
          <a:p>
            <a:r>
              <a:rPr lang="en-US" b="1" dirty="0"/>
              <a:t>Emotional Reasoning: </a:t>
            </a:r>
            <a:r>
              <a:rPr lang="en-US" sz="2000" dirty="0"/>
              <a:t>We assume our emotions are a true reflection of the way things are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1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239000" cy="990600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Imposter Fears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8001000" cy="3657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SzPct val="125000"/>
              <a:buNone/>
            </a:pP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The feeling of phoniness in people who believe that they are not intelligent, capable or creative despite evidence of high achievement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89488"/>
            <a:ext cx="3048000" cy="27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405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686800" cy="9906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on Imposter Fears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648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Four </a:t>
            </a:r>
            <a:r>
              <a:rPr lang="en-US" dirty="0">
                <a:latin typeface="Arial" charset="0"/>
                <a:ea typeface="ＭＳ Ｐゴシック" charset="0"/>
              </a:rPr>
              <a:t>flavors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buSzPct val="85000"/>
              <a:buFont typeface="Wingdings" charset="0"/>
              <a:buChar char="q"/>
            </a:pPr>
            <a:r>
              <a:rPr lang="en-US" sz="2000" dirty="0">
                <a:latin typeface="Arial" charset="0"/>
                <a:ea typeface="ＭＳ Ｐゴシック" charset="0"/>
              </a:rPr>
              <a:t>Feeling like a fake</a:t>
            </a:r>
          </a:p>
          <a:p>
            <a:pPr lvl="1">
              <a:buSzPct val="85000"/>
              <a:buFont typeface="Wingdings" charset="0"/>
              <a:buChar char="q"/>
            </a:pPr>
            <a:r>
              <a:rPr lang="en-US" sz="2000" dirty="0">
                <a:latin typeface="Arial" charset="0"/>
                <a:ea typeface="ＭＳ Ｐゴシック" charset="0"/>
              </a:rPr>
              <a:t>Attributing success to luck</a:t>
            </a:r>
          </a:p>
          <a:p>
            <a:pPr lvl="1">
              <a:buSzPct val="85000"/>
              <a:buFont typeface="Wingdings" charset="0"/>
              <a:buChar char="q"/>
            </a:pPr>
            <a:r>
              <a:rPr lang="en-US" sz="2000" dirty="0">
                <a:latin typeface="Arial" charset="0"/>
                <a:ea typeface="ＭＳ Ｐゴシック" charset="0"/>
              </a:rPr>
              <a:t>Discounting your successes</a:t>
            </a:r>
          </a:p>
          <a:p>
            <a:pPr lvl="1">
              <a:buSzPct val="85000"/>
              <a:buFont typeface="Wingdings" charset="0"/>
              <a:buChar char="q"/>
            </a:pPr>
            <a:r>
              <a:rPr lang="en-US" sz="2000" dirty="0">
                <a:latin typeface="Arial" charset="0"/>
                <a:ea typeface="ＭＳ Ｐゴシック" charset="0"/>
              </a:rPr>
              <a:t>Assuming you had to work hard and that the equivalent accomplishment was easy for everyone else</a:t>
            </a:r>
          </a:p>
          <a:p>
            <a:pPr>
              <a:buSzPct val="125000"/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</a:rPr>
              <a:t>Causes: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Being a student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Being in an environment that feels foreign to you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Organizational culture and messaging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Messages from family and childhood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Stereotype threat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Working in a creative field</a:t>
            </a:r>
          </a:p>
          <a:p>
            <a:pPr marL="0" indent="0" algn="ctr">
              <a:buSzPct val="125000"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http://paulineroseclance.com/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Important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4648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YOU ARE NOT ALONE! 70+% of individuals experience imposter fears at some point in their educational and work journey.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1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Impacts of Cognitive Distortions and Imposter Fears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8400"/>
            <a:ext cx="8610600" cy="3810000"/>
          </a:xfrm>
        </p:spPr>
        <p:txBody>
          <a:bodyPr/>
          <a:lstStyle/>
          <a:p>
            <a:r>
              <a:rPr lang="en-US" dirty="0"/>
              <a:t>In small doses and put into perspective? 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They can make us use resources and work hard</a:t>
            </a:r>
          </a:p>
          <a:p>
            <a:r>
              <a:rPr lang="en-US" dirty="0"/>
              <a:t>Unchecked and unquestioned? We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experience chronic stress, potentially leading to poor performance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second guess ourselves (in class, on exams, in our research group)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hesitate to ask for help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don’t volunteer for assignments or apply for competitive positions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maintain a low profile in the group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engage in self-sabotaging behavior</a:t>
            </a:r>
          </a:p>
          <a:p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4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Explore Your Self-Talk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686800" cy="5105400"/>
          </a:xfrm>
        </p:spPr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Use journaling for self-reflection and discovery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Talk about them with mentors and peers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Really getting in the way? Find a counselor, explore why and learn skills for dealing with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5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AB7B-75A4-F84E-A0A1-9995B01F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And Deal With Them In The Moment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F7278-5C68-2243-8109-7FBF5FF6C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When you hear them -- take a deep breath, pause and stretch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Acknowledge them and talk back using giraffe language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Appreciate that these “stories” are a part of the human experience, the student experience, and the life-long learner experience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Use your science voice to question them</a:t>
            </a:r>
          </a:p>
          <a:p>
            <a:pPr>
              <a:buSzPct val="125000"/>
              <a:buFont typeface="Wingdings" pitchFamily="2" charset="2"/>
              <a:buChar char="§"/>
            </a:pPr>
            <a:r>
              <a:rPr lang="en-US" dirty="0"/>
              <a:t>Find inspiration…… from a positive affirmation, a phrase, an image that makes you feel strong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0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 idx="4294967295"/>
          </p:nvPr>
        </p:nvSpPr>
        <p:spPr>
          <a:xfrm>
            <a:off x="650132" y="1023144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The Stages of Learning</a:t>
            </a:r>
          </a:p>
        </p:txBody>
      </p:sp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228600" y="6488113"/>
            <a:ext cx="838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Adapted from Ken Blanchard, Self Leadership and the One Minute Manager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905000" y="2819400"/>
            <a:ext cx="1676400" cy="990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Enthusiastic</a:t>
            </a:r>
          </a:p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beginner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239000" y="2819400"/>
            <a:ext cx="1676400" cy="990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High</a:t>
            </a:r>
          </a:p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Achiever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486400" y="2819400"/>
            <a:ext cx="1676400" cy="990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Cautious </a:t>
            </a:r>
          </a:p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performer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657600" y="2819400"/>
            <a:ext cx="1752600" cy="990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Disillusioned</a:t>
            </a:r>
          </a:p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learner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239000" y="3810000"/>
            <a:ext cx="16764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ea typeface="+mn-ea"/>
                <a:cs typeface="+mn-cs"/>
              </a:rPr>
              <a:t>High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7239000" y="4343400"/>
            <a:ext cx="16764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High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486400" y="3810000"/>
            <a:ext cx="16764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ea typeface="+mn-ea"/>
                <a:cs typeface="+mn-cs"/>
              </a:rPr>
              <a:t>Moderate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486400" y="4343400"/>
            <a:ext cx="16764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ea typeface="+mn-ea"/>
                <a:cs typeface="+mn-cs"/>
              </a:rPr>
              <a:t>Variable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657600" y="3810000"/>
            <a:ext cx="17526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ea typeface="+mn-ea"/>
                <a:cs typeface="+mn-cs"/>
              </a:rPr>
              <a:t>Some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657600" y="4343400"/>
            <a:ext cx="17526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Low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905000" y="3810000"/>
            <a:ext cx="16764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Low/None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905000" y="4343400"/>
            <a:ext cx="16764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High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28600" y="3810000"/>
            <a:ext cx="16764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Competence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28600" y="4343400"/>
            <a:ext cx="16764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ea typeface="+mn-ea"/>
                <a:cs typeface="+mn-cs"/>
              </a:rPr>
              <a:t>Confidence</a:t>
            </a:r>
            <a:r>
              <a:rPr lang="en-US" sz="2400" dirty="0">
                <a:ea typeface="+mn-ea"/>
                <a:cs typeface="+mn-cs"/>
              </a:rPr>
              <a:t>	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F203C8F-9E47-C54F-8C7E-C87E9EA9803D}"/>
              </a:ext>
            </a:extLst>
          </p:cNvPr>
          <p:cNvCxnSpPr/>
          <p:nvPr/>
        </p:nvCxnSpPr>
        <p:spPr bwMode="auto">
          <a:xfrm flipV="1">
            <a:off x="4495800" y="4953000"/>
            <a:ext cx="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4BC5829-6774-564C-9514-62E658981F5E}"/>
              </a:ext>
            </a:extLst>
          </p:cNvPr>
          <p:cNvSpPr txBox="1"/>
          <p:nvPr/>
        </p:nvSpPr>
        <p:spPr>
          <a:xfrm>
            <a:off x="4191007" y="5662978"/>
            <a:ext cx="3886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 you do? What don’t you do?</a:t>
            </a:r>
          </a:p>
        </p:txBody>
      </p:sp>
    </p:spTree>
    <p:extLst>
      <p:ext uri="{BB962C8B-B14F-4D97-AF65-F5344CB8AC3E}">
        <p14:creationId xmlns:p14="http://schemas.microsoft.com/office/powerpoint/2010/main" val="2441433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B826-2FDA-BA48-AFC1-13D29F00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Acronym To Help - HATS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00F16-FF18-4041-81FA-3E7B387E6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5400" b="1" dirty="0"/>
              <a:t>H</a:t>
            </a:r>
            <a:r>
              <a:rPr lang="en-US" dirty="0"/>
              <a:t>ear your negative self-talk/inner critic</a:t>
            </a:r>
          </a:p>
          <a:p>
            <a:pPr marL="0" indent="0">
              <a:buNone/>
            </a:pPr>
            <a:r>
              <a:rPr lang="en-US" sz="5400" b="1" dirty="0"/>
              <a:t>A</a:t>
            </a:r>
            <a:r>
              <a:rPr lang="en-US" dirty="0"/>
              <a:t>ppreciate you have a choice</a:t>
            </a:r>
          </a:p>
          <a:p>
            <a:pPr marL="0" indent="0">
              <a:buNone/>
            </a:pPr>
            <a:r>
              <a:rPr lang="en-US" sz="5400" b="1" dirty="0"/>
              <a:t>T</a:t>
            </a:r>
            <a:r>
              <a:rPr lang="en-US" dirty="0"/>
              <a:t>alk back – giraffe language </a:t>
            </a:r>
          </a:p>
          <a:p>
            <a:pPr marL="0" indent="0">
              <a:buNone/>
            </a:pPr>
            <a:r>
              <a:rPr lang="en-US" sz="5400" b="1" dirty="0"/>
              <a:t>S</a:t>
            </a:r>
            <a:r>
              <a:rPr lang="en-US" dirty="0"/>
              <a:t>eek help and access resources</a:t>
            </a:r>
          </a:p>
        </p:txBody>
      </p:sp>
    </p:spTree>
    <p:extLst>
      <p:ext uri="{BB962C8B-B14F-4D97-AF65-F5344CB8AC3E}">
        <p14:creationId xmlns:p14="http://schemas.microsoft.com/office/powerpoint/2010/main" val="3366383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BF94-3D56-B84D-ADD8-36FB180D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And Another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C097C-837A-CD46-9A87-809DC12E9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Appreciative Inquiry (AI): </a:t>
            </a:r>
            <a:r>
              <a:rPr lang="en-US" dirty="0"/>
              <a:t>A tool for self, group and organizational change that focuses on starting with what is working and using that as a foundation for future development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What did go well? Why did it go well?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What have I learned since the last situation like this?  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If I was not afraid, what would I do now?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If I did not have any constraints, what would I do now?</a:t>
            </a:r>
          </a:p>
          <a:p>
            <a:pPr lvl="1">
              <a:buSzPct val="85000"/>
              <a:buFont typeface="Wingdings" pitchFamily="2" charset="2"/>
              <a:buChar char="q"/>
            </a:pPr>
            <a:r>
              <a:rPr lang="en-US" sz="2000" dirty="0"/>
              <a:t>What are the opportunities for growth and learning in this situation?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F90E7C-C77C-604B-BA46-86AC68F9B111}"/>
              </a:ext>
            </a:extLst>
          </p:cNvPr>
          <p:cNvSpPr/>
          <p:nvPr/>
        </p:nvSpPr>
        <p:spPr>
          <a:xfrm>
            <a:off x="228600" y="6172200"/>
            <a:ext cx="3679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David </a:t>
            </a:r>
            <a:r>
              <a:rPr lang="en-US" dirty="0" err="1">
                <a:solidFill>
                  <a:srgbClr val="222222"/>
                </a:solidFill>
                <a:latin typeface="Roboto"/>
              </a:rPr>
              <a:t>Cooperrider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, 1980s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7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E707C-5A02-B944-9D6B-CF2C0541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Most Important 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5741B-D72F-2C46-AC03-202BAED6C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To do well, we have to be well</a:t>
            </a:r>
          </a:p>
        </p:txBody>
      </p:sp>
    </p:spTree>
    <p:extLst>
      <p:ext uri="{BB962C8B-B14F-4D97-AF65-F5344CB8AC3E}">
        <p14:creationId xmlns:p14="http://schemas.microsoft.com/office/powerpoint/2010/main" val="1330140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sz="3600" dirty="0"/>
              <a:t>Holistic Self-Care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19600" y="2387292"/>
            <a:ext cx="4380636" cy="4380636"/>
            <a:chOff x="2527203" y="1316489"/>
            <a:chExt cx="4380636" cy="4380636"/>
          </a:xfrm>
        </p:grpSpPr>
        <p:sp>
          <p:nvSpPr>
            <p:cNvPr id="5" name="Freeform 4"/>
            <p:cNvSpPr/>
            <p:nvPr/>
          </p:nvSpPr>
          <p:spPr>
            <a:xfrm>
              <a:off x="2888576" y="1550795"/>
              <a:ext cx="3784956" cy="3784956"/>
            </a:xfrm>
            <a:custGeom>
              <a:avLst/>
              <a:gdLst>
                <a:gd name="connsiteX0" fmla="*/ 1892478 w 3784956"/>
                <a:gd name="connsiteY0" fmla="*/ 0 h 3784956"/>
                <a:gd name="connsiteX1" fmla="*/ 3784956 w 3784956"/>
                <a:gd name="connsiteY1" fmla="*/ 1892478 h 3784956"/>
                <a:gd name="connsiteX2" fmla="*/ 1892478 w 3784956"/>
                <a:gd name="connsiteY2" fmla="*/ 1892478 h 3784956"/>
                <a:gd name="connsiteX3" fmla="*/ 1892478 w 3784956"/>
                <a:gd name="connsiteY3" fmla="*/ 0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1892478" y="0"/>
                  </a:moveTo>
                  <a:cubicBezTo>
                    <a:pt x="2937665" y="0"/>
                    <a:pt x="3784956" y="847291"/>
                    <a:pt x="3784956" y="1892478"/>
                  </a:cubicBezTo>
                  <a:lnTo>
                    <a:pt x="1892478" y="1892478"/>
                  </a:lnTo>
                  <a:lnTo>
                    <a:pt x="1892478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1251" tIns="836548" rIns="431016" bIns="2016191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Mind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2888576" y="1677862"/>
              <a:ext cx="3784956" cy="3784956"/>
            </a:xfrm>
            <a:custGeom>
              <a:avLst/>
              <a:gdLst>
                <a:gd name="connsiteX0" fmla="*/ 3784956 w 3784956"/>
                <a:gd name="connsiteY0" fmla="*/ 1892478 h 3784956"/>
                <a:gd name="connsiteX1" fmla="*/ 1892478 w 3784956"/>
                <a:gd name="connsiteY1" fmla="*/ 3784956 h 3784956"/>
                <a:gd name="connsiteX2" fmla="*/ 1892478 w 3784956"/>
                <a:gd name="connsiteY2" fmla="*/ 1892478 h 3784956"/>
                <a:gd name="connsiteX3" fmla="*/ 3784956 w 3784956"/>
                <a:gd name="connsiteY3" fmla="*/ 1892478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3784956" y="1892478"/>
                  </a:moveTo>
                  <a:cubicBezTo>
                    <a:pt x="3784956" y="2937665"/>
                    <a:pt x="2937665" y="3784956"/>
                    <a:pt x="1892478" y="3784956"/>
                  </a:cubicBezTo>
                  <a:lnTo>
                    <a:pt x="1892478" y="1892478"/>
                  </a:lnTo>
                  <a:lnTo>
                    <a:pt x="3784956" y="189247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1251" tIns="2016192" rIns="431016" bIns="836547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Spirit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2761509" y="1677862"/>
              <a:ext cx="3784956" cy="3784956"/>
            </a:xfrm>
            <a:custGeom>
              <a:avLst/>
              <a:gdLst>
                <a:gd name="connsiteX0" fmla="*/ 1892478 w 3784956"/>
                <a:gd name="connsiteY0" fmla="*/ 3784956 h 3784956"/>
                <a:gd name="connsiteX1" fmla="*/ 0 w 3784956"/>
                <a:gd name="connsiteY1" fmla="*/ 1892478 h 3784956"/>
                <a:gd name="connsiteX2" fmla="*/ 1892478 w 3784956"/>
                <a:gd name="connsiteY2" fmla="*/ 1892478 h 3784956"/>
                <a:gd name="connsiteX3" fmla="*/ 1892478 w 3784956"/>
                <a:gd name="connsiteY3" fmla="*/ 3784956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1892478" y="3784956"/>
                  </a:moveTo>
                  <a:cubicBezTo>
                    <a:pt x="847291" y="3784956"/>
                    <a:pt x="0" y="2937665"/>
                    <a:pt x="0" y="1892478"/>
                  </a:cubicBezTo>
                  <a:lnTo>
                    <a:pt x="1892478" y="1892478"/>
                  </a:lnTo>
                  <a:lnTo>
                    <a:pt x="1892478" y="378495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1017" tIns="2016192" rIns="2061250" bIns="836547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Heart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509" y="1550795"/>
              <a:ext cx="3784956" cy="3784956"/>
            </a:xfrm>
            <a:custGeom>
              <a:avLst/>
              <a:gdLst>
                <a:gd name="connsiteX0" fmla="*/ 0 w 3784956"/>
                <a:gd name="connsiteY0" fmla="*/ 1892478 h 3784956"/>
                <a:gd name="connsiteX1" fmla="*/ 1892478 w 3784956"/>
                <a:gd name="connsiteY1" fmla="*/ 0 h 3784956"/>
                <a:gd name="connsiteX2" fmla="*/ 1892478 w 3784956"/>
                <a:gd name="connsiteY2" fmla="*/ 1892478 h 3784956"/>
                <a:gd name="connsiteX3" fmla="*/ 0 w 3784956"/>
                <a:gd name="connsiteY3" fmla="*/ 1892478 h 378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956" h="3784956">
                  <a:moveTo>
                    <a:pt x="0" y="1892478"/>
                  </a:moveTo>
                  <a:cubicBezTo>
                    <a:pt x="0" y="847291"/>
                    <a:pt x="847291" y="0"/>
                    <a:pt x="1892478" y="0"/>
                  </a:cubicBezTo>
                  <a:lnTo>
                    <a:pt x="1892478" y="1892478"/>
                  </a:lnTo>
                  <a:lnTo>
                    <a:pt x="0" y="1892478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1017" tIns="836548" rIns="2061250" bIns="2016191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100" kern="1200" dirty="0"/>
                <a:t>Body</a:t>
              </a:r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2654269" y="1316489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21272472"/>
                <a:gd name="adj4" fmla="val 162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ircular Arrow 9"/>
            <p:cNvSpPr/>
            <p:nvPr/>
          </p:nvSpPr>
          <p:spPr>
            <a:xfrm>
              <a:off x="2654269" y="1443555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ircular Arrow 10"/>
            <p:cNvSpPr/>
            <p:nvPr/>
          </p:nvSpPr>
          <p:spPr>
            <a:xfrm>
              <a:off x="2527203" y="1443555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10472472"/>
                <a:gd name="adj4" fmla="val 54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ircular Arrow 11"/>
            <p:cNvSpPr/>
            <p:nvPr/>
          </p:nvSpPr>
          <p:spPr>
            <a:xfrm>
              <a:off x="2527203" y="1316489"/>
              <a:ext cx="4253570" cy="4253570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10800000"/>
                <a:gd name="adj5" fmla="val 5932"/>
              </a:avLst>
            </a:prstGeom>
            <a:solidFill>
              <a:srgbClr val="0070C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3F3BB6-3388-5644-B8C3-2755B3EAF2C4}"/>
              </a:ext>
            </a:extLst>
          </p:cNvPr>
          <p:cNvSpPr txBox="1"/>
          <p:nvPr/>
        </p:nvSpPr>
        <p:spPr>
          <a:xfrm>
            <a:off x="1219200" y="2206099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things we do, and avoid doing, to care for our….</a:t>
            </a:r>
          </a:p>
        </p:txBody>
      </p:sp>
    </p:spTree>
    <p:extLst>
      <p:ext uri="{BB962C8B-B14F-4D97-AF65-F5344CB8AC3E}">
        <p14:creationId xmlns:p14="http://schemas.microsoft.com/office/powerpoint/2010/main" val="747938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6AD-D938-B443-B504-BD84A5C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Wellness Assessment -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9BA-34D8-9B49-B1A1-CDFB130E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30" y="2514600"/>
            <a:ext cx="8229600" cy="3886200"/>
          </a:xfrm>
        </p:spPr>
        <p:txBody>
          <a:bodyPr/>
          <a:lstStyle/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ea typeface="Calibri" panose="020F0502020204030204" pitchFamily="34" charset="0"/>
              </a:rPr>
              <a:t>I am getting enough sleep (7-9 hours)</a:t>
            </a: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am eating balanced, nutritious meals</a:t>
            </a:r>
            <a:endParaRPr lang="en-US" dirty="0">
              <a:ea typeface="Calibri" panose="020F0502020204030204" pitchFamily="34" charset="0"/>
            </a:endParaRP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avoid excessive use of caffeine</a:t>
            </a: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avoid excessive use of alcohol and others drugs of abuse</a:t>
            </a:r>
            <a:endParaRPr lang="en-US" dirty="0">
              <a:ea typeface="Calibri" panose="020F0502020204030204" pitchFamily="34" charset="0"/>
            </a:endParaRP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am getting regular exercise (at least 3 times a week)</a:t>
            </a:r>
            <a:endParaRPr lang="en-US" dirty="0">
              <a:ea typeface="Calibri" panose="020F0502020204030204" pitchFamily="34" charset="0"/>
            </a:endParaRP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am getting regular health care for myself</a:t>
            </a:r>
            <a:endParaRPr lang="en-US" dirty="0">
              <a:ea typeface="Calibri" panose="020F0502020204030204" pitchFamily="34" charset="0"/>
            </a:endParaRPr>
          </a:p>
          <a:p>
            <a:pPr>
              <a:buClr>
                <a:srgbClr val="006666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I take care of myself when I am sick, need rest, or just need a break</a:t>
            </a:r>
          </a:p>
          <a:p>
            <a:endParaRPr lang="en-US" sz="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46E00D-F4EB-CC48-B31D-BC015204F5E9}"/>
              </a:ext>
            </a:extLst>
          </p:cNvPr>
          <p:cNvSpPr/>
          <p:nvPr/>
        </p:nvSpPr>
        <p:spPr>
          <a:xfrm>
            <a:off x="-29570" y="1524000"/>
            <a:ext cx="9173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Never  1…………..2…….…….3……….……4…....…..5   Always</a:t>
            </a:r>
          </a:p>
        </p:txBody>
      </p:sp>
    </p:spTree>
    <p:extLst>
      <p:ext uri="{BB962C8B-B14F-4D97-AF65-F5344CB8AC3E}">
        <p14:creationId xmlns:p14="http://schemas.microsoft.com/office/powerpoint/2010/main" val="252509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6AD-D938-B443-B504-BD84A5C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Wellness Assessment -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9BA-34D8-9B49-B1A1-CDFB130E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30" y="2362200"/>
            <a:ext cx="8610600" cy="3886200"/>
          </a:xfrm>
        </p:spPr>
        <p:txBody>
          <a:bodyPr/>
          <a:lstStyle/>
          <a:p>
            <a:pPr algn="just"/>
            <a:r>
              <a:rPr lang="en-US" dirty="0">
                <a:ea typeface="Calibri" panose="020F0502020204030204" pitchFamily="34" charset="0"/>
              </a:rPr>
              <a:t>I avoid getting caught up in perfectionism</a:t>
            </a:r>
          </a:p>
          <a:p>
            <a:pPr algn="just"/>
            <a:r>
              <a:rPr lang="en-US" dirty="0">
                <a:cs typeface="Times New Roman" panose="02020603050405020304" pitchFamily="18" charset="0"/>
              </a:rPr>
              <a:t>I focus on the present vs. rehashing the past or worrying about the future</a:t>
            </a:r>
            <a:endParaRPr lang="en-US" dirty="0">
              <a:ea typeface="Calibri" panose="020F0502020204030204" pitchFamily="34" charset="0"/>
            </a:endParaRPr>
          </a:p>
          <a:p>
            <a:pPr algn="just"/>
            <a:r>
              <a:rPr lang="en-US" dirty="0">
                <a:cs typeface="Times New Roman" panose="02020603050405020304" pitchFamily="18" charset="0"/>
              </a:rPr>
              <a:t>I avoid negative or deceptive self-talk</a:t>
            </a:r>
            <a:endParaRPr lang="en-US" dirty="0">
              <a:ea typeface="Calibri" panose="020F0502020204030204" pitchFamily="34" charset="0"/>
            </a:endParaRPr>
          </a:p>
          <a:p>
            <a:pPr algn="just"/>
            <a:r>
              <a:rPr lang="en-US" dirty="0">
                <a:cs typeface="Times New Roman" panose="02020603050405020304" pitchFamily="18" charset="0"/>
              </a:rPr>
              <a:t>I practice self-affirmations and positive self-talk</a:t>
            </a:r>
            <a:endParaRPr lang="en-US" dirty="0">
              <a:ea typeface="Calibri" panose="020F0502020204030204" pitchFamily="34" charset="0"/>
            </a:endParaRPr>
          </a:p>
          <a:p>
            <a:pPr algn="just"/>
            <a:r>
              <a:rPr lang="en-US" dirty="0">
                <a:cs typeface="Times New Roman" panose="02020603050405020304" pitchFamily="18" charset="0"/>
              </a:rPr>
              <a:t>I avoid judging myself compared to others</a:t>
            </a:r>
            <a:endParaRPr lang="en-US" dirty="0">
              <a:ea typeface="Calibri" panose="020F0502020204030204" pitchFamily="34" charset="0"/>
            </a:endParaRPr>
          </a:p>
          <a:p>
            <a:pPr algn="just"/>
            <a:r>
              <a:rPr lang="en-US" dirty="0">
                <a:cs typeface="Times New Roman" panose="02020603050405020304" pitchFamily="18" charset="0"/>
              </a:rPr>
              <a:t>I give myself time to explore and learn about new things</a:t>
            </a:r>
          </a:p>
          <a:p>
            <a:pPr algn="just"/>
            <a:r>
              <a:rPr lang="en-US" dirty="0">
                <a:cs typeface="Times New Roman" panose="02020603050405020304" pitchFamily="18" charset="0"/>
              </a:rPr>
              <a:t>I am open to counseling as a tool to maintain and improve my health and wellbeing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46E00D-F4EB-CC48-B31D-BC015204F5E9}"/>
              </a:ext>
            </a:extLst>
          </p:cNvPr>
          <p:cNvSpPr/>
          <p:nvPr/>
        </p:nvSpPr>
        <p:spPr>
          <a:xfrm>
            <a:off x="-29570" y="1524000"/>
            <a:ext cx="9173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Never  1…………..2…….…….3……….……4…....…..5   Always</a:t>
            </a:r>
          </a:p>
        </p:txBody>
      </p:sp>
    </p:spTree>
    <p:extLst>
      <p:ext uri="{BB962C8B-B14F-4D97-AF65-F5344CB8AC3E}">
        <p14:creationId xmlns:p14="http://schemas.microsoft.com/office/powerpoint/2010/main" val="146318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6AD-D938-B443-B504-BD84A5C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Wellness Assessment - 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9BA-34D8-9B49-B1A1-CDFB130E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30" y="2514600"/>
            <a:ext cx="8229600" cy="3886200"/>
          </a:xfrm>
        </p:spPr>
        <p:txBody>
          <a:bodyPr/>
          <a:lstStyle/>
          <a:p>
            <a:r>
              <a:rPr lang="en-US" dirty="0">
                <a:ea typeface="Calibri" panose="020F0502020204030204" pitchFamily="34" charset="0"/>
              </a:rPr>
              <a:t>I’m in touch with and let myself feel all my emotions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reach out to others for support when I need it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communicate my needs and feelings directly and honestly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make time to spend with my friends and ‘family’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engage in activities that are fun and relaxing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avoid extreme use of my phone as a coping tool/ avoidance strategy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demonstrate compassion for myself and others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46E00D-F4EB-CC48-B31D-BC015204F5E9}"/>
              </a:ext>
            </a:extLst>
          </p:cNvPr>
          <p:cNvSpPr/>
          <p:nvPr/>
        </p:nvSpPr>
        <p:spPr>
          <a:xfrm>
            <a:off x="-29570" y="152400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Never  1…………..2…….…….3……….……4…....…..5 Always</a:t>
            </a:r>
          </a:p>
        </p:txBody>
      </p:sp>
    </p:spTree>
    <p:extLst>
      <p:ext uri="{BB962C8B-B14F-4D97-AF65-F5344CB8AC3E}">
        <p14:creationId xmlns:p14="http://schemas.microsoft.com/office/powerpoint/2010/main" val="9820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6AD-D938-B443-B504-BD84A5C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Wellness Assessment - Spirit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99BA-34D8-9B49-B1A1-CDFB130E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30" y="2209800"/>
            <a:ext cx="8229600" cy="4495800"/>
          </a:xfrm>
        </p:spPr>
        <p:txBody>
          <a:bodyPr/>
          <a:lstStyle/>
          <a:p>
            <a:r>
              <a:rPr lang="en-US" dirty="0">
                <a:ea typeface="Calibri" panose="020F0502020204030204" pitchFamily="34" charset="0"/>
              </a:rPr>
              <a:t>I feel connected to something that is bigger than me – however I define that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seek out resources (practices, activities, people, places) that nurture me spiritually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reflect on and invest in what is meaningful to me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read writings or watch media that are inspirational to me</a:t>
            </a:r>
            <a:endParaRPr lang="en-US" sz="2000" dirty="0">
              <a:ea typeface="Calibri" panose="020F0502020204030204" pitchFamily="34" charset="0"/>
            </a:endParaRPr>
          </a:p>
          <a:p>
            <a:r>
              <a:rPr lang="en-US" dirty="0"/>
              <a:t>I think of and care about the lives of others who are different than me</a:t>
            </a: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allow time to just be (human </a:t>
            </a:r>
            <a:r>
              <a:rPr lang="en-US" i="1" dirty="0">
                <a:cs typeface="Times New Roman" panose="02020603050405020304" pitchFamily="18" charset="0"/>
              </a:rPr>
              <a:t>being</a:t>
            </a:r>
            <a:r>
              <a:rPr lang="en-US" dirty="0">
                <a:cs typeface="Times New Roman" panose="02020603050405020304" pitchFamily="18" charset="0"/>
              </a:rPr>
              <a:t> vs. human </a:t>
            </a:r>
            <a:r>
              <a:rPr lang="en-US" i="1" dirty="0">
                <a:cs typeface="Times New Roman" panose="02020603050405020304" pitchFamily="18" charset="0"/>
              </a:rPr>
              <a:t>doing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I engage in activities that support my life’s purpose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46E00D-F4EB-CC48-B31D-BC015204F5E9}"/>
              </a:ext>
            </a:extLst>
          </p:cNvPr>
          <p:cNvSpPr/>
          <p:nvPr/>
        </p:nvSpPr>
        <p:spPr>
          <a:xfrm>
            <a:off x="-29570" y="1524000"/>
            <a:ext cx="9173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libri" panose="020F0502020204030204" pitchFamily="34" charset="0"/>
              </a:rPr>
              <a:t>Never  1…………..2…….…….3……….……4…....…..5   Always</a:t>
            </a:r>
          </a:p>
        </p:txBody>
      </p:sp>
    </p:spTree>
    <p:extLst>
      <p:ext uri="{BB962C8B-B14F-4D97-AF65-F5344CB8AC3E}">
        <p14:creationId xmlns:p14="http://schemas.microsoft.com/office/powerpoint/2010/main" val="287154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B0A2-616C-DB41-92C3-46A5001A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Food For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A2D34-4348-7545-BCFC-B0C08FFDA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pleased about?</a:t>
            </a:r>
          </a:p>
          <a:p>
            <a:r>
              <a:rPr lang="en-US" dirty="0"/>
              <a:t>What might you like to work on?</a:t>
            </a:r>
          </a:p>
          <a:p>
            <a:endParaRPr lang="en-US" dirty="0"/>
          </a:p>
          <a:p>
            <a:r>
              <a:rPr lang="en-US" dirty="0"/>
              <a:t>Pick ONE new habit you would like to develop or one current habit you would like to soften/break… what will you do to make that happen?</a:t>
            </a:r>
          </a:p>
        </p:txBody>
      </p:sp>
    </p:spTree>
    <p:extLst>
      <p:ext uri="{BB962C8B-B14F-4D97-AF65-F5344CB8AC3E}">
        <p14:creationId xmlns:p14="http://schemas.microsoft.com/office/powerpoint/2010/main" val="3948964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23A1-36A8-F145-A8D8-11C11C7B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Now Let’s Talk About the…..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AA0365-7040-394A-A744-903C4678DB6D}"/>
              </a:ext>
            </a:extLst>
          </p:cNvPr>
          <p:cNvGrpSpPr/>
          <p:nvPr/>
        </p:nvGrpSpPr>
        <p:grpSpPr>
          <a:xfrm>
            <a:off x="228600" y="1409700"/>
            <a:ext cx="8686800" cy="6515100"/>
            <a:chOff x="228600" y="1409700"/>
            <a:chExt cx="8686800" cy="6515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938566-9E21-F344-A4B0-2AF8D03FA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1409700"/>
              <a:ext cx="8686800" cy="65151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1C7D4C-A663-0949-B511-85BA276525C7}"/>
                </a:ext>
              </a:extLst>
            </p:cNvPr>
            <p:cNvSpPr/>
            <p:nvPr/>
          </p:nvSpPr>
          <p:spPr>
            <a:xfrm>
              <a:off x="2514600" y="1828800"/>
              <a:ext cx="5715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/>
                <a:t>Elephant(s) in the room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143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Resilience?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419600"/>
          </a:xfrm>
        </p:spPr>
        <p:txBody>
          <a:bodyPr/>
          <a:lstStyle/>
          <a:p>
            <a:pPr>
              <a:buSzPct val="125000"/>
              <a:buFont typeface="Wingdings" charset="2"/>
              <a:buChar char="§"/>
            </a:pPr>
            <a:r>
              <a:rPr lang="en-US" dirty="0"/>
              <a:t>The ability to: </a:t>
            </a:r>
          </a:p>
          <a:p>
            <a:pPr lvl="1" indent="-342900">
              <a:buSzPct val="85000"/>
              <a:buFont typeface="Wingdings" charset="2"/>
              <a:buChar char="q"/>
            </a:pPr>
            <a:r>
              <a:rPr lang="en-US" sz="2000" dirty="0"/>
              <a:t>adapt and grow through adversity </a:t>
            </a:r>
          </a:p>
          <a:p>
            <a:pPr lvl="1" indent="-342900">
              <a:buSzPct val="85000"/>
              <a:buFont typeface="Wingdings" charset="2"/>
              <a:buChar char="q"/>
            </a:pPr>
            <a:r>
              <a:rPr lang="en-US" sz="2000" dirty="0"/>
              <a:t>navigate difficult challenges with awareness, intention, and skill</a:t>
            </a:r>
          </a:p>
          <a:p>
            <a:pPr lvl="1">
              <a:buSzPct val="85000"/>
              <a:buFont typeface="Wingdings" charset="2"/>
              <a:buChar char="q"/>
            </a:pPr>
            <a:r>
              <a:rPr lang="en-US" sz="2000" dirty="0"/>
              <a:t>find a constructive way forward during challenging time </a:t>
            </a:r>
          </a:p>
          <a:p>
            <a:pPr lvl="1">
              <a:buSzPct val="85000"/>
              <a:buFont typeface="Wingdings" charset="2"/>
              <a:buChar char="q"/>
            </a:pPr>
            <a:endParaRPr lang="en-US" sz="2000" dirty="0"/>
          </a:p>
          <a:p>
            <a:pPr>
              <a:buSzPct val="125000"/>
              <a:buFont typeface="Wingdings" charset="2"/>
              <a:buChar char="§"/>
            </a:pPr>
            <a:r>
              <a:rPr lang="en-US" dirty="0"/>
              <a:t>A set of attitudes and behaviors that can be </a:t>
            </a:r>
            <a:r>
              <a:rPr lang="en-US" b="1" dirty="0"/>
              <a:t>learned and developed</a:t>
            </a:r>
            <a:r>
              <a:rPr lang="en-US" dirty="0"/>
              <a:t> through education, self-reflection, and practice</a:t>
            </a:r>
            <a:endParaRPr lang="en-US" sz="2000" dirty="0"/>
          </a:p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1800" dirty="0"/>
              <a:t>http://</a:t>
            </a:r>
            <a:r>
              <a:rPr lang="en-US" sz="1800" dirty="0" err="1"/>
              <a:t>www.apa.org</a:t>
            </a:r>
            <a:r>
              <a:rPr lang="en-US" sz="1800" dirty="0"/>
              <a:t>/</a:t>
            </a:r>
            <a:r>
              <a:rPr lang="en-US" sz="1800" dirty="0" err="1"/>
              <a:t>helpcenter</a:t>
            </a:r>
            <a:r>
              <a:rPr lang="en-US" sz="1800" dirty="0"/>
              <a:t>/road-</a:t>
            </a:r>
            <a:r>
              <a:rPr lang="en-US" sz="1800" dirty="0" err="1"/>
              <a:t>resilience.aspx</a:t>
            </a:r>
            <a:r>
              <a:rPr lang="en-US" sz="1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23841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To Be Resilient We Have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3886200"/>
          </a:xfrm>
        </p:spPr>
        <p:txBody>
          <a:bodyPr/>
          <a:lstStyle/>
          <a:p>
            <a:r>
              <a:rPr lang="en-US" dirty="0"/>
              <a:t>Learn from previous experiences, both good and bad</a:t>
            </a:r>
          </a:p>
          <a:p>
            <a:r>
              <a:rPr lang="en-US" dirty="0"/>
              <a:t>Build strong positive relationships with peers and mentors</a:t>
            </a:r>
          </a:p>
          <a:p>
            <a:r>
              <a:rPr lang="en-US" dirty="0"/>
              <a:t>Be proactive and use resources to thrive</a:t>
            </a:r>
          </a:p>
          <a:p>
            <a:r>
              <a:rPr lang="en-US" dirty="0"/>
              <a:t>Develop our growth mindset</a:t>
            </a:r>
          </a:p>
          <a:p>
            <a:r>
              <a:rPr lang="en-US" dirty="0"/>
              <a:t>Be thoughtful about how we approach setback and engage with our negative self-talk</a:t>
            </a:r>
          </a:p>
          <a:p>
            <a:r>
              <a:rPr lang="en-US" dirty="0"/>
              <a:t>Do things that bring happiness and meaning to our day, week, month….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Q for U – what brings happiness and meaning to your day, week, month?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33478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Mayo Clinic </a:t>
            </a:r>
            <a:r>
              <a:rPr lang="en-US" sz="1400" dirty="0">
                <a:hlinkClick r:id="" action="ppaction://noaction"/>
              </a:rPr>
              <a:t>http://www.mayoclinic.org/tests-procedures/resilience-training/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hlinkClick r:id="" action="ppaction://noaction"/>
              </a:rPr>
              <a:t>in-depth/resilience/art-20046311?pg=2</a:t>
            </a:r>
            <a:r>
              <a:rPr lang="en-US" sz="14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BA5D-64BE-6C45-94EB-44410427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Wellness Collage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2AAB9-70C1-6648-A39E-BBA201640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way to identify and talk about things that bring happiness and meaning to our lives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KEY TAKE-AWAY: Never under-estimate the things in your life that bring you happiness</a:t>
            </a:r>
          </a:p>
        </p:txBody>
      </p:sp>
    </p:spTree>
    <p:extLst>
      <p:ext uri="{BB962C8B-B14F-4D97-AF65-F5344CB8AC3E}">
        <p14:creationId xmlns:p14="http://schemas.microsoft.com/office/powerpoint/2010/main" val="705164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221-B8AC-3E4A-B4F7-42FF11BD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How About Your Wellness Collage?</a:t>
            </a:r>
          </a:p>
        </p:txBody>
      </p:sp>
    </p:spTree>
    <p:extLst>
      <p:ext uri="{BB962C8B-B14F-4D97-AF65-F5344CB8AC3E}">
        <p14:creationId xmlns:p14="http://schemas.microsoft.com/office/powerpoint/2010/main" val="2028441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B42D-F2EB-B749-8446-C3CCC587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Take Home Message</a:t>
            </a:r>
          </a:p>
        </p:txBody>
      </p:sp>
      <p:sp>
        <p:nvSpPr>
          <p:cNvPr id="52226" name="TextBox 3">
            <a:extLst>
              <a:ext uri="{FF2B5EF4-FFF2-40B4-BE49-F238E27FC236}">
                <a16:creationId xmlns:a16="http://schemas.microsoft.com/office/drawing/2014/main" id="{1757A136-0BBB-E24C-9681-DF3917939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760788"/>
            <a:ext cx="3200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OUR OWN INTERNAL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LANDSCAPE</a:t>
            </a:r>
          </a:p>
        </p:txBody>
      </p:sp>
      <p:sp>
        <p:nvSpPr>
          <p:cNvPr id="52227" name="TextBox 4">
            <a:extLst>
              <a:ext uri="{FF2B5EF4-FFF2-40B4-BE49-F238E27FC236}">
                <a16:creationId xmlns:a16="http://schemas.microsoft.com/office/drawing/2014/main" id="{12199DC3-A19E-C143-A2CC-A8BD29E28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733800"/>
            <a:ext cx="3200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MENTORS &amp; LEARNING COMMUNITIES</a:t>
            </a:r>
          </a:p>
        </p:txBody>
      </p:sp>
      <p:sp>
        <p:nvSpPr>
          <p:cNvPr id="52228" name="TextBox 3">
            <a:extLst>
              <a:ext uri="{FF2B5EF4-FFF2-40B4-BE49-F238E27FC236}">
                <a16:creationId xmlns:a16="http://schemas.microsoft.com/office/drawing/2014/main" id="{DED24532-FA12-B34D-966B-093F58915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570538"/>
            <a:ext cx="320040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WHERE WE WANT TO GO</a:t>
            </a:r>
          </a:p>
        </p:txBody>
      </p:sp>
      <p:sp>
        <p:nvSpPr>
          <p:cNvPr id="52229" name="TextBox 3">
            <a:extLst>
              <a:ext uri="{FF2B5EF4-FFF2-40B4-BE49-F238E27FC236}">
                <a16:creationId xmlns:a16="http://schemas.microsoft.com/office/drawing/2014/main" id="{82E67DFB-8246-4542-B39C-320634627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293938"/>
            <a:ext cx="320040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WHERE WE ARE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/>
              <a:t>NOW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EE05B1-AC1A-2748-B2B6-B2634CBCAE67}"/>
              </a:ext>
            </a:extLst>
          </p:cNvPr>
          <p:cNvCxnSpPr/>
          <p:nvPr/>
        </p:nvCxnSpPr>
        <p:spPr bwMode="auto">
          <a:xfrm>
            <a:off x="4419600" y="3352800"/>
            <a:ext cx="0" cy="213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3243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B440-65DE-FF4E-9E15-9E785586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Powerful Tools for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E0EC7-1FDD-F049-A760-A0B19E400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</a:t>
            </a:r>
          </a:p>
          <a:p>
            <a:r>
              <a:rPr lang="en-US" dirty="0"/>
              <a:t>Journaling</a:t>
            </a:r>
          </a:p>
          <a:p>
            <a:r>
              <a:rPr lang="en-US" dirty="0"/>
              <a:t>Mindfulness and meditation</a:t>
            </a:r>
          </a:p>
          <a:p>
            <a:r>
              <a:rPr lang="en-US" dirty="0"/>
              <a:t>Counseling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85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CE81-CBC7-1C4F-980B-6A9641CC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My Parting Thought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6636A-456E-CF46-B3BC-447DB3D977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" y="0"/>
            <a:ext cx="5960284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360040-245B-1942-B3C1-5D4254F64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546" y="5862"/>
            <a:ext cx="5253404" cy="700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5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43DD-67DD-7B4B-A295-BEF3E4E8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4FFB-A26D-F543-A9AC-55EABC12E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95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/>
          <a:lstStyle/>
          <a:p>
            <a:pPr algn="ctr">
              <a:defRPr/>
            </a:pPr>
            <a:r>
              <a:rPr lang="en-US" sz="3600" dirty="0"/>
              <a:t>Take-Aways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886200"/>
          </a:xfrm>
        </p:spPr>
        <p:txBody>
          <a:bodyPr/>
          <a:lstStyle/>
          <a:p>
            <a:pPr marL="0" indent="0" algn="ctr">
              <a:buFont typeface="Wingdings" charset="2"/>
              <a:buNone/>
              <a:defRPr/>
            </a:pPr>
            <a:r>
              <a:rPr lang="en-US" sz="3200" dirty="0"/>
              <a:t>Resilience = People + Process</a:t>
            </a:r>
          </a:p>
          <a:p>
            <a:pPr marL="0" indent="0" algn="ctr">
              <a:buFont typeface="Wingdings" charset="2"/>
              <a:buNone/>
              <a:defRPr/>
            </a:pPr>
            <a:endParaRPr lang="en-US" sz="3200" dirty="0"/>
          </a:p>
          <a:p>
            <a:pPr marL="0" indent="0" algn="ctr">
              <a:buFont typeface="Wingdings" charset="2"/>
              <a:buNone/>
              <a:defRPr/>
            </a:pPr>
            <a:r>
              <a:rPr lang="en-US" sz="3200" dirty="0"/>
              <a:t>Those who are resilient prepare to be resilient</a:t>
            </a:r>
          </a:p>
          <a:p>
            <a:pPr marL="0" indent="0" algn="ctr">
              <a:buFont typeface="Wingdings" charset="2"/>
              <a:buNone/>
              <a:defRPr/>
            </a:pPr>
            <a:endParaRPr lang="en-US" sz="32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57200" y="5689600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>
              <a:buClr>
                <a:schemeClr val="bg2"/>
              </a:buClr>
              <a:buSzPct val="75000"/>
              <a:buFont typeface="Wingdings" charset="2"/>
              <a:buNone/>
            </a:pPr>
            <a:r>
              <a:rPr lang="en-US" altLang="en-US" sz="2000">
                <a:hlinkClick r:id="" action="ppaction://noaction"/>
              </a:rPr>
              <a:t>http://www.psychologytoday.com/blog/design-your-path/201305/10-traits-emotionally-resilient-people</a:t>
            </a:r>
            <a:r>
              <a:rPr lang="en-US" alt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8255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To Be Resilient We Have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3886200"/>
          </a:xfrm>
        </p:spPr>
        <p:txBody>
          <a:bodyPr/>
          <a:lstStyle/>
          <a:p>
            <a:r>
              <a:rPr lang="en-US" dirty="0"/>
              <a:t>Learn from previous experiences, both good and bad</a:t>
            </a:r>
          </a:p>
          <a:p>
            <a:r>
              <a:rPr lang="en-US" dirty="0"/>
              <a:t>Build strong positive relationships with peers and mentors</a:t>
            </a:r>
          </a:p>
          <a:p>
            <a:r>
              <a:rPr lang="en-US" dirty="0"/>
              <a:t>Be proactive and use resources to thrive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0960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/>
              <a:t>Mayo Clinic </a:t>
            </a:r>
            <a:r>
              <a:rPr lang="en-US" sz="1400">
                <a:hlinkClick r:id="" action="ppaction://noaction"/>
              </a:rPr>
              <a:t>http://www.mayoclinic.org/tests-procedures/resilience-training/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>
                <a:hlinkClick r:id="" action="ppaction://noaction"/>
              </a:rPr>
              <a:t>in-depth/resilience/art-20046311?pg=2</a:t>
            </a:r>
            <a:r>
              <a:rPr lang="en-US" sz="1400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To Be Resilient We Have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3886200"/>
          </a:xfrm>
        </p:spPr>
        <p:txBody>
          <a:bodyPr/>
          <a:lstStyle/>
          <a:p>
            <a:r>
              <a:rPr lang="en-US" dirty="0"/>
              <a:t>Learn from previous experiences, both good and bad</a:t>
            </a:r>
          </a:p>
          <a:p>
            <a:r>
              <a:rPr lang="en-US" dirty="0"/>
              <a:t>Build strong positive relationships with peers and mentors</a:t>
            </a:r>
          </a:p>
          <a:p>
            <a:r>
              <a:rPr lang="en-US" dirty="0"/>
              <a:t>Be proactive and use resources to thrive</a:t>
            </a:r>
          </a:p>
          <a:p>
            <a:r>
              <a:rPr lang="en-US" dirty="0"/>
              <a:t>Be thoughtful about how we approach setback and engage with our negative self-talk (our </a:t>
            </a:r>
            <a:r>
              <a:rPr lang="en-US"/>
              <a:t>inner critic)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0960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/>
              <a:t>Mayo Clinic </a:t>
            </a:r>
            <a:r>
              <a:rPr lang="en-US" sz="1400">
                <a:hlinkClick r:id="" action="ppaction://noaction"/>
              </a:rPr>
              <a:t>http://www.mayoclinic.org/tests-procedures/resilience-training/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>
                <a:hlinkClick r:id="" action="ppaction://noaction"/>
              </a:rPr>
              <a:t>in-depth/resilience/art-20046311?pg=2</a:t>
            </a:r>
            <a:r>
              <a:rPr lang="en-US" sz="1400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2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rial" charset="0"/>
                <a:ea typeface="ＭＳ Ｐゴシック" charset="0"/>
              </a:rPr>
              <a:t>The ABCs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2400" y="1981200"/>
            <a:ext cx="23622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000000"/>
                </a:solidFill>
              </a:rPr>
              <a:t>A</a:t>
            </a:r>
            <a:r>
              <a:rPr lang="en-US" sz="2400" dirty="0">
                <a:solidFill>
                  <a:srgbClr val="000000"/>
                </a:solidFill>
              </a:rPr>
              <a:t>ctivating event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76600" y="1981200"/>
            <a:ext cx="23622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rPr>
              <a:t>B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rPr>
              <a:t>eliefs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553200" y="1981200"/>
            <a:ext cx="23622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rPr>
              <a:t>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rPr>
              <a:t>onsequences</a:t>
            </a:r>
          </a:p>
        </p:txBody>
      </p:sp>
      <p:sp>
        <p:nvSpPr>
          <p:cNvPr id="10" name="Striped Right Arrow 9"/>
          <p:cNvSpPr/>
          <p:nvPr/>
        </p:nvSpPr>
        <p:spPr bwMode="auto">
          <a:xfrm>
            <a:off x="5410200" y="2362200"/>
            <a:ext cx="1219200" cy="304800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419600" y="3276600"/>
            <a:ext cx="0" cy="609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894832" y="3919835"/>
            <a:ext cx="535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stories we tell ourselves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5762415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5000"/>
              <a:buFont typeface="Wingdings" charset="2"/>
              <a:buChar char="§"/>
              <a:defRPr/>
            </a:pPr>
            <a:r>
              <a:rPr lang="en-US" dirty="0">
                <a:hlinkClick r:id="rId3"/>
              </a:rPr>
              <a:t>http://www.mindtools.com/pages/article/abc.htm</a:t>
            </a:r>
            <a:r>
              <a:rPr lang="en-US" dirty="0"/>
              <a:t> </a:t>
            </a:r>
          </a:p>
        </p:txBody>
      </p:sp>
      <p:sp>
        <p:nvSpPr>
          <p:cNvPr id="12" name="Striped Right Arrow 11"/>
          <p:cNvSpPr/>
          <p:nvPr/>
        </p:nvSpPr>
        <p:spPr bwMode="auto">
          <a:xfrm>
            <a:off x="2514600" y="2362200"/>
            <a:ext cx="1219200" cy="304800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8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990600"/>
          </a:xfrm>
        </p:spPr>
        <p:txBody>
          <a:bodyPr/>
          <a:lstStyle/>
          <a:p>
            <a:pPr algn="ctr"/>
            <a:r>
              <a:rPr lang="en-US" sz="3600" dirty="0">
                <a:latin typeface="Arial" charset="0"/>
                <a:ea typeface="ＭＳ Ｐゴシック" charset="0"/>
              </a:rPr>
              <a:t>Some Philosophy To Start</a:t>
            </a:r>
          </a:p>
        </p:txBody>
      </p:sp>
      <p:sp>
        <p:nvSpPr>
          <p:cNvPr id="15376" name="TextBox 4"/>
          <p:cNvSpPr txBox="1">
            <a:spLocks noChangeArrowheads="1"/>
          </p:cNvSpPr>
          <p:nvPr/>
        </p:nvSpPr>
        <p:spPr bwMode="auto">
          <a:xfrm>
            <a:off x="228600" y="59436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From the work Marshall Rosenberg and colleagues, Nonviolent Communication; www.cnvc.org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228600" y="2057400"/>
            <a:ext cx="5079524" cy="33012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389" y="2057400"/>
            <a:ext cx="4932537" cy="33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4B8E4-CC64-6C41-AA96-2F4C53E3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66D59-F745-8745-950A-C0B54F419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200" dirty="0"/>
              <a:t>Do you talk like a jackal or a giraffe?</a:t>
            </a:r>
          </a:p>
          <a:p>
            <a:pPr marL="0" indent="0" algn="ctr">
              <a:buNone/>
            </a:pPr>
            <a:r>
              <a:rPr lang="en-US" sz="3200" dirty="0"/>
              <a:t>To yourself? To others?</a:t>
            </a:r>
          </a:p>
        </p:txBody>
      </p:sp>
    </p:spTree>
    <p:extLst>
      <p:ext uri="{BB962C8B-B14F-4D97-AF65-F5344CB8AC3E}">
        <p14:creationId xmlns:p14="http://schemas.microsoft.com/office/powerpoint/2010/main" val="1955998400"/>
      </p:ext>
    </p:extLst>
  </p:cSld>
  <p:clrMapOvr>
    <a:masterClrMapping/>
  </p:clrMapOvr>
</p:sld>
</file>

<file path=ppt/theme/theme1.xml><?xml version="1.0" encoding="utf-8"?>
<a:theme xmlns:a="http://schemas.openxmlformats.org/drawingml/2006/main" name="1_Pixel">
  <a:themeElements>
    <a:clrScheme name="">
      <a:dk1>
        <a:srgbClr val="000000"/>
      </a:dk1>
      <a:lt1>
        <a:srgbClr val="FFFFFF"/>
      </a:lt1>
      <a:dk2>
        <a:srgbClr val="000000"/>
      </a:dk2>
      <a:lt2>
        <a:srgbClr val="006666"/>
      </a:lt2>
      <a:accent1>
        <a:srgbClr val="BED600"/>
      </a:accent1>
      <a:accent2>
        <a:srgbClr val="BED600"/>
      </a:accent2>
      <a:accent3>
        <a:srgbClr val="FFFFFF"/>
      </a:accent3>
      <a:accent4>
        <a:srgbClr val="000000"/>
      </a:accent4>
      <a:accent5>
        <a:srgbClr val="DBE8AA"/>
      </a:accent5>
      <a:accent6>
        <a:srgbClr val="ACC200"/>
      </a:accent6>
      <a:hlink>
        <a:srgbClr val="006666"/>
      </a:hlink>
      <a:folHlink>
        <a:srgbClr val="808080"/>
      </a:folHlink>
    </a:clrScheme>
    <a:fontScheme name="1_Pix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3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C1FD55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AFE54C"/>
        </a:accent6>
        <a:hlink>
          <a:srgbClr val="008080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4">
        <a:dk1>
          <a:srgbClr val="000000"/>
        </a:dk1>
        <a:lt1>
          <a:srgbClr val="FFFFFF"/>
        </a:lt1>
        <a:dk2>
          <a:srgbClr val="000000"/>
        </a:dk2>
        <a:lt2>
          <a:srgbClr val="006666"/>
        </a:lt2>
        <a:accent1>
          <a:srgbClr val="33CCCC"/>
        </a:accent1>
        <a:accent2>
          <a:srgbClr val="C1FD55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AFE54C"/>
        </a:accent6>
        <a:hlink>
          <a:srgbClr val="008080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5">
        <a:dk1>
          <a:srgbClr val="000000"/>
        </a:dk1>
        <a:lt1>
          <a:srgbClr val="FFFFFF"/>
        </a:lt1>
        <a:dk2>
          <a:srgbClr val="000000"/>
        </a:dk2>
        <a:lt2>
          <a:srgbClr val="006666"/>
        </a:lt2>
        <a:accent1>
          <a:srgbClr val="33CCCC"/>
        </a:accent1>
        <a:accent2>
          <a:srgbClr val="C1FD55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AFE54C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6">
        <a:dk1>
          <a:srgbClr val="000000"/>
        </a:dk1>
        <a:lt1>
          <a:srgbClr val="FFFFFF"/>
        </a:lt1>
        <a:dk2>
          <a:srgbClr val="000000"/>
        </a:dk2>
        <a:lt2>
          <a:srgbClr val="006666"/>
        </a:lt2>
        <a:accent1>
          <a:srgbClr val="33CC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E7E7E7"/>
        </a:accent6>
        <a:hlink>
          <a:srgbClr val="006666"/>
        </a:hlink>
        <a:folHlink>
          <a:srgbClr val="B9FF5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18165</TotalTime>
  <Words>1660</Words>
  <Application>Microsoft Macintosh PowerPoint</Application>
  <PresentationFormat>On-screen Show (4:3)</PresentationFormat>
  <Paragraphs>251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Roboto</vt:lpstr>
      <vt:lpstr>Times New Roman</vt:lpstr>
      <vt:lpstr>Wingdings</vt:lpstr>
      <vt:lpstr>1_Pixel</vt:lpstr>
      <vt:lpstr>Becoming a Resilient Learner</vt:lpstr>
      <vt:lpstr>The Stages of Learning</vt:lpstr>
      <vt:lpstr>What is Resilience?</vt:lpstr>
      <vt:lpstr>Take-Aways</vt:lpstr>
      <vt:lpstr>To Be Resilient We Have To</vt:lpstr>
      <vt:lpstr>To Be Resilient We Have To</vt:lpstr>
      <vt:lpstr>The ABCs</vt:lpstr>
      <vt:lpstr>Some Philosophy To Start</vt:lpstr>
      <vt:lpstr>So……..</vt:lpstr>
      <vt:lpstr>The Stories We Tell Ourselves Are Often…</vt:lpstr>
      <vt:lpstr>Two Areas to Consider</vt:lpstr>
      <vt:lpstr>Cognitive Distortions/Automatic Negative Thoughts</vt:lpstr>
      <vt:lpstr>Some ANT Examples (and  a vote)</vt:lpstr>
      <vt:lpstr>Imposter Fears</vt:lpstr>
      <vt:lpstr>More on Imposter Fears</vt:lpstr>
      <vt:lpstr>Important Message</vt:lpstr>
      <vt:lpstr>Impacts of Cognitive Distortions and Imposter Fears</vt:lpstr>
      <vt:lpstr>Explore Your Self-Talk Now</vt:lpstr>
      <vt:lpstr>And Deal With Them In The Moment</vt:lpstr>
      <vt:lpstr>An Acronym To Help - HATS</vt:lpstr>
      <vt:lpstr>And Another Strategy</vt:lpstr>
      <vt:lpstr>Most Important Take Home Message</vt:lpstr>
      <vt:lpstr>Holistic Self-Care</vt:lpstr>
      <vt:lpstr>Wellness Assessment - Body</vt:lpstr>
      <vt:lpstr>Wellness Assessment - Mind</vt:lpstr>
      <vt:lpstr>Wellness Assessment - Heart</vt:lpstr>
      <vt:lpstr>Wellness Assessment - Spirit</vt:lpstr>
      <vt:lpstr>Food For Thought</vt:lpstr>
      <vt:lpstr>Now Let’s Talk About the…..</vt:lpstr>
      <vt:lpstr>To Be Resilient We Have To</vt:lpstr>
      <vt:lpstr>The Wellness Collage</vt:lpstr>
      <vt:lpstr>How About Your Wellness Collage?</vt:lpstr>
      <vt:lpstr>Take Home Message</vt:lpstr>
      <vt:lpstr>Powerful Tools for Change</vt:lpstr>
      <vt:lpstr>And My Parting Thought</vt:lpstr>
      <vt:lpstr>Questions?</vt:lpstr>
    </vt:vector>
  </TitlesOfParts>
  <Company>NIH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NIH</dc:title>
  <dc:creator>NIH User</dc:creator>
  <cp:lastModifiedBy>Milgram, Sharon (NIH/OD) [E]</cp:lastModifiedBy>
  <cp:revision>566</cp:revision>
  <cp:lastPrinted>2018-06-05T21:29:49Z</cp:lastPrinted>
  <dcterms:created xsi:type="dcterms:W3CDTF">2012-04-30T17:23:14Z</dcterms:created>
  <dcterms:modified xsi:type="dcterms:W3CDTF">2019-12-03T15:27:03Z</dcterms:modified>
</cp:coreProperties>
</file>