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82" r:id="rId3"/>
    <p:sldId id="332" r:id="rId4"/>
    <p:sldId id="300" r:id="rId5"/>
    <p:sldId id="301" r:id="rId6"/>
    <p:sldId id="289" r:id="rId7"/>
    <p:sldId id="331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389"/>
    <a:srgbClr val="FFCC66"/>
    <a:srgbClr val="D4C348"/>
    <a:srgbClr val="E0D47A"/>
    <a:srgbClr val="FFCC00"/>
    <a:srgbClr val="99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2029" autoAdjust="0"/>
    <p:restoredTop sz="86392" autoAdjust="0"/>
  </p:normalViewPr>
  <p:slideViewPr>
    <p:cSldViewPr>
      <p:cViewPr varScale="1">
        <p:scale>
          <a:sx n="110" d="100"/>
          <a:sy n="110" d="100"/>
        </p:scale>
        <p:origin x="88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81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3832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291" tIns="46145" rIns="92291" bIns="4614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291" tIns="46145" rIns="92291" bIns="46145" rtlCol="0"/>
          <a:lstStyle>
            <a:lvl1pPr algn="r">
              <a:defRPr sz="1300"/>
            </a:lvl1pPr>
          </a:lstStyle>
          <a:p>
            <a:fld id="{86670639-1965-4594-AFBF-FD34B9A5D91A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291" tIns="46145" rIns="92291" bIns="4614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2291" tIns="46145" rIns="92291" bIns="46145" rtlCol="0" anchor="b"/>
          <a:lstStyle>
            <a:lvl1pPr algn="r">
              <a:defRPr sz="1300"/>
            </a:lvl1pPr>
          </a:lstStyle>
          <a:p>
            <a:fld id="{EA836B11-34D2-4E38-861D-5FE1724FD2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910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291" tIns="46145" rIns="92291" bIns="4614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291" tIns="46145" rIns="92291" bIns="46145" rtlCol="0"/>
          <a:lstStyle>
            <a:lvl1pPr algn="r">
              <a:defRPr sz="1300"/>
            </a:lvl1pPr>
          </a:lstStyle>
          <a:p>
            <a:fld id="{DFDD5DB9-41B6-4E43-B23D-D6DD444DE2F5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1" tIns="46145" rIns="92291" bIns="4614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2291" tIns="46145" rIns="92291" bIns="4614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291" tIns="46145" rIns="92291" bIns="4614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2291" tIns="46145" rIns="92291" bIns="46145" rtlCol="0" anchor="b"/>
          <a:lstStyle>
            <a:lvl1pPr algn="r">
              <a:defRPr sz="1300"/>
            </a:lvl1pPr>
          </a:lstStyle>
          <a:p>
            <a:fld id="{7E1880F4-E3A6-4F3D-A5AE-A180441EF4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668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A7F5F6-1210-4C5A-A310-B20D843BB22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971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880F4-E3A6-4F3D-A5AE-A180441EF40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214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880F4-E3A6-4F3D-A5AE-A180441EF40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77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880F4-E3A6-4F3D-A5AE-A180441EF40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551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880F4-E3A6-4F3D-A5AE-A180441EF40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71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880F4-E3A6-4F3D-A5AE-A180441EF40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056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607 as of 8/8/19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880F4-E3A6-4F3D-A5AE-A180441EF40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504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908-85D8-43E1-B1E8-9CA46797A638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542D5-364D-4258-976C-D75DFD475D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533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908-85D8-43E1-B1E8-9CA46797A638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542D5-364D-4258-976C-D75DFD475D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420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908-85D8-43E1-B1E8-9CA46797A638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542D5-364D-4258-976C-D75DFD475D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341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908-85D8-43E1-B1E8-9CA46797A638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542D5-364D-4258-976C-D75DFD475D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112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908-85D8-43E1-B1E8-9CA46797A638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542D5-364D-4258-976C-D75DFD475D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70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908-85D8-43E1-B1E8-9CA46797A638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542D5-364D-4258-976C-D75DFD475D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35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908-85D8-43E1-B1E8-9CA46797A638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542D5-364D-4258-976C-D75DFD475D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194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908-85D8-43E1-B1E8-9CA46797A638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542D5-364D-4258-976C-D75DFD475D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797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908-85D8-43E1-B1E8-9CA46797A638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542D5-364D-4258-976C-D75DFD475D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730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908-85D8-43E1-B1E8-9CA46797A638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542D5-364D-4258-976C-D75DFD475D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278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908-85D8-43E1-B1E8-9CA46797A638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542D5-364D-4258-976C-D75DFD475D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578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bg1">
                <a:lumMod val="65000"/>
              </a:schemeClr>
            </a:gs>
            <a:gs pos="35000">
              <a:schemeClr val="bg1"/>
            </a:gs>
            <a:gs pos="93000">
              <a:schemeClr val="bg1"/>
            </a:gs>
            <a:gs pos="50000">
              <a:schemeClr val="bg1"/>
            </a:gs>
            <a:gs pos="64000">
              <a:srgbClr val="FBFBFB"/>
            </a:gs>
            <a:gs pos="15000">
              <a:srgbClr val="E6E6E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AB908-85D8-43E1-B1E8-9CA46797A638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542D5-364D-4258-976C-D75DFD475D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6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441450" y="3092392"/>
            <a:ext cx="6400800" cy="3505200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1" y="1600200"/>
            <a:ext cx="9127375" cy="3301205"/>
          </a:xfrm>
          <a:solidFill>
            <a:schemeClr val="tx1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DDD389"/>
                </a:solidFill>
              </a:rPr>
              <a:t>COMIRB as Single IRB</a:t>
            </a:r>
            <a:endParaRPr dirty="0">
              <a:solidFill>
                <a:srgbClr val="DDD389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0"/>
            <a:ext cx="4800600" cy="663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33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DDD389"/>
                </a:solidFill>
              </a:rPr>
              <a:t>Step #1</a:t>
            </a:r>
          </a:p>
        </p:txBody>
      </p:sp>
      <p:pic>
        <p:nvPicPr>
          <p:cNvPr id="2050" name="Picture 2" descr="http://www.atomictango.com/wp-content/uploads/2011/01/CU_Logo-299x299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4" y="428624"/>
            <a:ext cx="790576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5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Contact COMIRB Director to discuss the proposal</a:t>
            </a:r>
          </a:p>
          <a:p>
            <a:pPr marL="914400" lvl="1" indent="-514350"/>
            <a:r>
              <a:rPr lang="en-US" dirty="0"/>
              <a:t>Provide funding proposal</a:t>
            </a:r>
          </a:p>
          <a:p>
            <a:pPr marL="914400" lvl="1" indent="-514350"/>
            <a:r>
              <a:rPr lang="en-US" dirty="0"/>
              <a:t>Identify sites</a:t>
            </a:r>
          </a:p>
          <a:p>
            <a:pPr marL="914400" lvl="1" indent="-514350"/>
            <a:r>
              <a:rPr lang="en-US" dirty="0"/>
              <a:t>Describe activities taking place at relying sites</a:t>
            </a:r>
          </a:p>
          <a:p>
            <a:pPr marL="0" indent="0">
              <a:buNone/>
            </a:pPr>
            <a:r>
              <a:rPr lang="en-US" dirty="0"/>
              <a:t>COMIRB strives to fulfill the single IRB role, but cannot in every case.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6324600"/>
            <a:ext cx="2895600" cy="40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84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DDD389"/>
                </a:solidFill>
              </a:rPr>
              <a:t>Options</a:t>
            </a:r>
          </a:p>
        </p:txBody>
      </p:sp>
      <p:pic>
        <p:nvPicPr>
          <p:cNvPr id="2050" name="Picture 2" descr="http://www.atomictango.com/wp-content/uploads/2011/01/CU_Logo-299x299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4" y="428624"/>
            <a:ext cx="790576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If COMIRB cannot serve as </a:t>
            </a:r>
            <a:r>
              <a:rPr lang="en-US" dirty="0" err="1"/>
              <a:t>sIRB</a:t>
            </a:r>
            <a:r>
              <a:rPr lang="en-US" dirty="0"/>
              <a:t>:</a:t>
            </a:r>
          </a:p>
          <a:p>
            <a:r>
              <a:rPr lang="en-US" dirty="0"/>
              <a:t>An IRB from one of the other sites may be able to serve, probably with additional expense (they can charge but we cannot)</a:t>
            </a:r>
          </a:p>
          <a:p>
            <a:r>
              <a:rPr lang="en-US" dirty="0"/>
              <a:t>Budget for a private IRB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6324600"/>
            <a:ext cx="2895600" cy="40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8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DDD389"/>
                </a:solidFill>
              </a:rPr>
              <a:t>Budget</a:t>
            </a:r>
          </a:p>
        </p:txBody>
      </p:sp>
      <p:pic>
        <p:nvPicPr>
          <p:cNvPr id="2050" name="Picture 2" descr="http://www.atomictango.com/wp-content/uploads/2011/01/CU_Logo-299x299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4" y="428624"/>
            <a:ext cx="790576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5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COMIRB is supported by indirect costs</a:t>
            </a:r>
          </a:p>
          <a:p>
            <a:r>
              <a:rPr lang="en-US" dirty="0"/>
              <a:t>Cannot charge an additional fee for COMIRB serving as </a:t>
            </a:r>
            <a:r>
              <a:rPr lang="en-US" dirty="0" err="1"/>
              <a:t>sIRB</a:t>
            </a:r>
            <a:endParaRPr lang="en-US" dirty="0"/>
          </a:p>
          <a:p>
            <a:r>
              <a:rPr lang="en-US" dirty="0"/>
              <a:t>You can and should budget for additional administrative support the PI will need to manage the study and IRB paperwork for all sites</a:t>
            </a:r>
          </a:p>
          <a:p>
            <a:r>
              <a:rPr lang="en-US" dirty="0"/>
              <a:t>You may need to budget for monitoring visits to the other sites (e.g., contracting with </a:t>
            </a:r>
            <a:r>
              <a:rPr lang="en-US" dirty="0" err="1"/>
              <a:t>CReST</a:t>
            </a:r>
            <a:r>
              <a:rPr lang="en-US" dirty="0"/>
              <a:t> to </a:t>
            </a:r>
            <a:r>
              <a:rPr lang="en-US" dirty="0" err="1"/>
              <a:t>tak</a:t>
            </a:r>
            <a:r>
              <a:rPr lang="en-US" dirty="0"/>
              <a:t> on this function)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6324600"/>
            <a:ext cx="2895600" cy="40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0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DDD389"/>
                </a:solidFill>
              </a:rPr>
              <a:t>COMIRB Website</a:t>
            </a:r>
          </a:p>
        </p:txBody>
      </p:sp>
      <p:pic>
        <p:nvPicPr>
          <p:cNvPr id="2050" name="Picture 2" descr="http://www.atomictango.com/wp-content/uploads/2011/01/CU_Logo-299x299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4" y="428624"/>
            <a:ext cx="790576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Forms:</a:t>
            </a:r>
          </a:p>
          <a:p>
            <a:r>
              <a:rPr lang="en-US" dirty="0"/>
              <a:t>Guidance: COMIRB as </a:t>
            </a:r>
            <a:r>
              <a:rPr lang="en-US" dirty="0" err="1"/>
              <a:t>sIRB</a:t>
            </a:r>
            <a:endParaRPr lang="en-US" dirty="0"/>
          </a:p>
          <a:p>
            <a:r>
              <a:rPr lang="en-US" dirty="0"/>
              <a:t>Template </a:t>
            </a:r>
            <a:r>
              <a:rPr lang="en-US" dirty="0" err="1"/>
              <a:t>sIRB</a:t>
            </a:r>
            <a:r>
              <a:rPr lang="en-US" dirty="0"/>
              <a:t> Plan</a:t>
            </a:r>
          </a:p>
          <a:p>
            <a:r>
              <a:rPr lang="en-US" dirty="0" err="1"/>
              <a:t>sIRB</a:t>
            </a:r>
            <a:r>
              <a:rPr lang="en-US" dirty="0"/>
              <a:t> PI Responsibilities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6324600"/>
            <a:ext cx="2895600" cy="40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50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DDD389"/>
                </a:solidFill>
              </a:rPr>
              <a:t>Smart IRB</a:t>
            </a:r>
          </a:p>
        </p:txBody>
      </p:sp>
      <p:pic>
        <p:nvPicPr>
          <p:cNvPr id="2050" name="Picture 2" descr="http://www.atomictango.com/wp-content/uploads/2011/01/CU_Logo-299x299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4" y="428624"/>
            <a:ext cx="790576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599"/>
          </a:xfrm>
        </p:spPr>
        <p:txBody>
          <a:bodyPr>
            <a:normAutofit/>
          </a:bodyPr>
          <a:lstStyle/>
          <a:p>
            <a:r>
              <a:rPr lang="en-US" dirty="0"/>
              <a:t>What is Smart IRB?</a:t>
            </a:r>
          </a:p>
          <a:p>
            <a:r>
              <a:rPr lang="en-US" dirty="0"/>
              <a:t>Smart IRB is a network of institutional IRBs (564) who have agreed in principle to rely on one another</a:t>
            </a:r>
          </a:p>
          <a:p>
            <a:r>
              <a:rPr lang="en-US" dirty="0"/>
              <a:t>23 page reliance agreement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6324600"/>
            <a:ext cx="2895600" cy="40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27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DDD389"/>
                </a:solidFill>
              </a:rPr>
              <a:t>Participating Institutions</a:t>
            </a:r>
          </a:p>
        </p:txBody>
      </p:sp>
      <p:pic>
        <p:nvPicPr>
          <p:cNvPr id="2050" name="Picture 2" descr="http://www.atomictango.com/wp-content/uploads/2011/01/CU_Logo-299x299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4" y="428624"/>
            <a:ext cx="790576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6324600"/>
            <a:ext cx="2895600" cy="4004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809321"/>
            <a:ext cx="6553200" cy="412359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4724400" y="1676400"/>
            <a:ext cx="1524000" cy="7620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0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E6EAD76D-8069-494A-8063-AE8B8FFBE2D0}" vid="{67F14FD4-6218-FE4C-B7EB-54E951CB0A6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5691A58EF95040A8D6DB42EFDE78EB" ma:contentTypeVersion="1" ma:contentTypeDescription="Create a new document." ma:contentTypeScope="" ma:versionID="33e118f51939280486c44fda5730745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810986b036840e28274f9fca8f918e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696719F-0B0D-4FC9-BF06-2D49156CCF7A}"/>
</file>

<file path=customXml/itemProps2.xml><?xml version="1.0" encoding="utf-8"?>
<ds:datastoreItem xmlns:ds="http://schemas.openxmlformats.org/officeDocument/2006/customXml" ds:itemID="{1B035EBF-BE1C-48B2-9EE7-AAC5755F4676}"/>
</file>

<file path=customXml/itemProps3.xml><?xml version="1.0" encoding="utf-8"?>
<ds:datastoreItem xmlns:ds="http://schemas.openxmlformats.org/officeDocument/2006/customXml" ds:itemID="{8D372860-6E44-49E7-B44F-096BE1D2A010}"/>
</file>

<file path=docProps/app.xml><?xml version="1.0" encoding="utf-8"?>
<Properties xmlns="http://schemas.openxmlformats.org/officeDocument/2006/extended-properties" xmlns:vt="http://schemas.openxmlformats.org/officeDocument/2006/docPropsVTypes">
  <Template>COMIRB Template</Template>
  <TotalTime>1023</TotalTime>
  <Words>206</Words>
  <Application>Microsoft Office PowerPoint</Application>
  <PresentationFormat>On-screen Show (4:3)</PresentationFormat>
  <Paragraphs>34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Tahoma</vt:lpstr>
      <vt:lpstr>Wingdings 2</vt:lpstr>
      <vt:lpstr>Office Theme</vt:lpstr>
      <vt:lpstr>COMIRB as Single IRB</vt:lpstr>
      <vt:lpstr>Step #1</vt:lpstr>
      <vt:lpstr>Options</vt:lpstr>
      <vt:lpstr>Budget</vt:lpstr>
      <vt:lpstr>COMIRB Website</vt:lpstr>
      <vt:lpstr>Smart IRB</vt:lpstr>
      <vt:lpstr>Participating Institutions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Heldens</dc:creator>
  <cp:lastModifiedBy>Esau, Sara J</cp:lastModifiedBy>
  <cp:revision>142</cp:revision>
  <cp:lastPrinted>2019-02-14T20:30:28Z</cp:lastPrinted>
  <dcterms:created xsi:type="dcterms:W3CDTF">2017-11-14T20:29:21Z</dcterms:created>
  <dcterms:modified xsi:type="dcterms:W3CDTF">2020-03-02T22:27:07Z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0x010100CF5691A58EF95040A8D6DB42EFDE78EB</vt:lpwstr>
  </property>
</Properties>
</file>