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7"/>
  </p:notesMasterIdLst>
  <p:sldIdLst>
    <p:sldId id="3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8D1F6-261F-4E5D-8FDD-138BC8CD6DBF}" v="1" dt="2021-07-15T15:15:41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882" autoAdjust="0"/>
    <p:restoredTop sz="93949" autoAdjust="0"/>
  </p:normalViewPr>
  <p:slideViewPr>
    <p:cSldViewPr snapToGrid="0">
      <p:cViewPr varScale="1">
        <p:scale>
          <a:sx n="107" d="100"/>
          <a:sy n="107" d="100"/>
        </p:scale>
        <p:origin x="14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78176-39DF-4715-A195-DF7F520FB762}" type="datetimeFigureOut">
              <a:rPr lang="en-US" smtClean="0"/>
              <a:t>7/15/2021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7C26A-C81B-4DB9-93D0-06D161CFE3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3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20" dirty="0">
              <a:ea typeface="Osaka" charset="-128"/>
              <a:cs typeface="Osaka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 sz="2520">
                <a:solidFill>
                  <a:srgbClr val="CFB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spcBef>
                <a:spcPts val="1800"/>
              </a:spcBef>
              <a:buFont typeface="Wingdings" charset="2"/>
              <a:buNone/>
              <a:defRPr sz="162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43" y="5999741"/>
            <a:ext cx="6699117" cy="497323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5562600"/>
            <a:ext cx="12192000" cy="76200"/>
          </a:xfrm>
          <a:prstGeom prst="rect">
            <a:avLst/>
          </a:prstGeom>
          <a:solidFill>
            <a:srgbClr val="CFB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</p:spTree>
    <p:extLst>
      <p:ext uri="{BB962C8B-B14F-4D97-AF65-F5344CB8AC3E}">
        <p14:creationId xmlns:p14="http://schemas.microsoft.com/office/powerpoint/2010/main" val="554148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E01D-6859-425E-AA80-C9940A5AD0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/>
              <a:t>CU Retirement Plans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Creating Streams of Income</a:t>
            </a:r>
          </a:p>
        </p:txBody>
      </p:sp>
    </p:spTree>
    <p:extLst>
      <p:ext uri="{BB962C8B-B14F-4D97-AF65-F5344CB8AC3E}">
        <p14:creationId xmlns:p14="http://schemas.microsoft.com/office/powerpoint/2010/main" val="269546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48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086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892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56116" y="149869"/>
            <a:ext cx="6177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Helvetica Neue" panose="02000506040000020004" pitchFamily="2" charset="0"/>
              </a:rPr>
              <a:t>Today’s Dollar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816826" y="1665555"/>
            <a:ext cx="1244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 Neue" panose="02000506040000020004" pitchFamily="2" charset="0"/>
              </a:rPr>
              <a:t>Past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909107" y="4210772"/>
            <a:ext cx="17588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 Neue" panose="02000506040000020004" pitchFamily="2" charset="0"/>
              </a:rPr>
              <a:t>Future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77819" y="348810"/>
            <a:ext cx="2885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 Neue" panose="02000506040000020004" pitchFamily="2" charset="0"/>
              </a:rPr>
              <a:t>Present</a:t>
            </a:r>
          </a:p>
        </p:txBody>
      </p:sp>
    </p:spTree>
    <p:extLst>
      <p:ext uri="{BB962C8B-B14F-4D97-AF65-F5344CB8AC3E}">
        <p14:creationId xmlns:p14="http://schemas.microsoft.com/office/powerpoint/2010/main" val="289512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2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07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66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30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20" dirty="0">
              <a:ea typeface="Osaka" charset="-128"/>
              <a:cs typeface="Osaka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 sz="2520">
                <a:solidFill>
                  <a:srgbClr val="CFB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spcBef>
                <a:spcPts val="1800"/>
              </a:spcBef>
              <a:buFont typeface="Wingdings" charset="2"/>
              <a:buNone/>
              <a:defRPr sz="162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5562600"/>
            <a:ext cx="12192000" cy="76200"/>
          </a:xfrm>
          <a:prstGeom prst="rect">
            <a:avLst/>
          </a:prstGeom>
          <a:solidFill>
            <a:srgbClr val="CFB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225" y="5793858"/>
            <a:ext cx="6355976" cy="9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19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62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3D382-6980-42D4-87F3-4D9C7C730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1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20" dirty="0">
              <a:ea typeface="Osaka" charset="-128"/>
              <a:cs typeface="Osaka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 sz="2520">
                <a:solidFill>
                  <a:srgbClr val="CFB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spcBef>
                <a:spcPts val="1800"/>
              </a:spcBef>
              <a:buFont typeface="Wingdings" charset="2"/>
              <a:buNone/>
              <a:defRPr sz="162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5562600"/>
            <a:ext cx="12192000" cy="76200"/>
          </a:xfrm>
          <a:prstGeom prst="rect">
            <a:avLst/>
          </a:prstGeom>
          <a:solidFill>
            <a:srgbClr val="CFB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35" y="5749702"/>
            <a:ext cx="4555056" cy="9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0" y="-76200"/>
            <a:ext cx="12192000" cy="57912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3333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0" y="5638800"/>
            <a:ext cx="12192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20" dirty="0">
              <a:ea typeface="Osaka" charset="-128"/>
              <a:cs typeface="Osaka" charset="-128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5562600"/>
            <a:ext cx="12192000" cy="76200"/>
          </a:xfrm>
          <a:prstGeom prst="rect">
            <a:avLst/>
          </a:prstGeom>
          <a:solidFill>
            <a:srgbClr val="CFB8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2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00200"/>
            <a:ext cx="10363200" cy="1143000"/>
          </a:xfrm>
        </p:spPr>
        <p:txBody>
          <a:bodyPr anchor="ctr"/>
          <a:lstStyle>
            <a:lvl1pPr algn="ctr">
              <a:defRPr sz="2520">
                <a:solidFill>
                  <a:srgbClr val="CFB87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spcBef>
                <a:spcPts val="1800"/>
              </a:spcBef>
              <a:buFont typeface="Wingdings" charset="2"/>
              <a:buNone/>
              <a:defRPr sz="1620">
                <a:solidFill>
                  <a:srgbClr val="CCCCCC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2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1005840"/>
            <a:ext cx="10668000" cy="685800"/>
          </a:xfrm>
        </p:spPr>
        <p:txBody>
          <a:bodyPr lIns="0"/>
          <a:lstStyle>
            <a:lvl1pPr>
              <a:defRPr sz="3060"/>
            </a:lvl1pPr>
          </a:lstStyle>
          <a:p>
            <a:r>
              <a:rPr lang="en-US" dirty="0"/>
              <a:t>Click to edit Subhead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828800"/>
            <a:ext cx="10668000" cy="3886200"/>
          </a:xfrm>
        </p:spPr>
        <p:txBody>
          <a:bodyPr/>
          <a:lstStyle>
            <a:lvl1pPr marL="308610" indent="-30861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1pPr>
            <a:lvl2pPr marL="668655" indent="-257175">
              <a:spcBef>
                <a:spcPts val="900"/>
              </a:spcBef>
              <a:buClr>
                <a:srgbClr val="B99B49"/>
              </a:buClr>
              <a:buFont typeface="Lucida Grande"/>
              <a:buChar char="»"/>
              <a:defRPr/>
            </a:lvl2pPr>
            <a:lvl3pPr marL="1028700" indent="-20574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3pPr>
            <a:lvl4pPr marL="1440180" indent="-205740">
              <a:spcBef>
                <a:spcPts val="900"/>
              </a:spcBef>
              <a:buClr>
                <a:srgbClr val="B99B49"/>
              </a:buClr>
              <a:buFont typeface="Lucida Grande"/>
              <a:buChar char="»"/>
              <a:defRPr/>
            </a:lvl4pPr>
            <a:lvl5pPr marL="1851660" indent="-20574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8802B-CECE-C644-A6A3-3C9AAC9222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1005840"/>
            <a:ext cx="10668000" cy="685800"/>
          </a:xfrm>
        </p:spPr>
        <p:txBody>
          <a:bodyPr lIns="0"/>
          <a:lstStyle>
            <a:lvl1pPr>
              <a:defRPr sz="3060"/>
            </a:lvl1pPr>
          </a:lstStyle>
          <a:p>
            <a:r>
              <a:rPr lang="en-US" dirty="0"/>
              <a:t>Click to edit Subhead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800" y="1828800"/>
            <a:ext cx="10668000" cy="3886200"/>
          </a:xfrm>
        </p:spPr>
        <p:txBody>
          <a:bodyPr/>
          <a:lstStyle>
            <a:lvl1pPr marL="308610" indent="-30861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1pPr>
            <a:lvl2pPr marL="668655" indent="-257175">
              <a:spcBef>
                <a:spcPts val="900"/>
              </a:spcBef>
              <a:buClr>
                <a:srgbClr val="B99B49"/>
              </a:buClr>
              <a:buFont typeface="Lucida Grande"/>
              <a:buChar char="»"/>
              <a:defRPr/>
            </a:lvl2pPr>
            <a:lvl3pPr marL="1028700" indent="-20574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3pPr>
            <a:lvl4pPr marL="1440180" indent="-205740">
              <a:spcBef>
                <a:spcPts val="900"/>
              </a:spcBef>
              <a:buClr>
                <a:srgbClr val="B99B49"/>
              </a:buClr>
              <a:buFont typeface="Lucida Grande"/>
              <a:buChar char="»"/>
              <a:defRPr/>
            </a:lvl4pPr>
            <a:lvl5pPr marL="1851660" indent="-205740">
              <a:spcBef>
                <a:spcPts val="900"/>
              </a:spcBef>
              <a:buClr>
                <a:srgbClr val="B99B4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8802B-CECE-C644-A6A3-3C9AAC92220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xfrm>
            <a:off x="8737600" y="-45720"/>
            <a:ext cx="2743200" cy="365760"/>
          </a:xfrm>
          <a:ln/>
        </p:spPr>
        <p:txBody>
          <a:bodyPr rIns="0"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685800"/>
            <a:ext cx="10668000" cy="274320"/>
          </a:xfrm>
        </p:spPr>
        <p:txBody>
          <a:bodyPr lIns="0" tIns="0" rIns="0" bIns="0" anchor="ctr" anchorCtr="0"/>
          <a:lstStyle>
            <a:lvl1pPr marL="0" indent="0">
              <a:buNone/>
              <a:defRPr sz="1440" b="1" i="0" cap="all" baseline="0">
                <a:solidFill>
                  <a:srgbClr val="B99B49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212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828800"/>
            <a:ext cx="5181600" cy="3886200"/>
          </a:xfrm>
        </p:spPr>
        <p:txBody>
          <a:bodyPr/>
          <a:lstStyle>
            <a:lvl1pPr marL="308610" indent="-308610">
              <a:buClr>
                <a:srgbClr val="B99B49"/>
              </a:buClr>
              <a:buFont typeface="Wingdings" charset="2"/>
              <a:buChar char="§"/>
              <a:defRPr sz="2160"/>
            </a:lvl1pPr>
            <a:lvl2pPr marL="668655" indent="-257175">
              <a:buClr>
                <a:srgbClr val="B99B49"/>
              </a:buClr>
              <a:buFont typeface="Lucida Grande"/>
              <a:buChar char="»"/>
              <a:defRPr sz="1620"/>
            </a:lvl2pPr>
            <a:lvl3pPr marL="1028700" indent="-205740">
              <a:buClr>
                <a:srgbClr val="B99B49"/>
              </a:buClr>
              <a:buFont typeface="Wingdings" charset="2"/>
              <a:buChar char="§"/>
              <a:defRPr sz="1620"/>
            </a:lvl3pPr>
            <a:lvl4pPr marL="1440180" indent="-205740">
              <a:buClr>
                <a:srgbClr val="B99B49"/>
              </a:buClr>
              <a:buFont typeface="Lucida Grande"/>
              <a:buChar char="»"/>
              <a:defRPr sz="1620"/>
            </a:lvl4pPr>
            <a:lvl5pPr marL="1851660" indent="-205740">
              <a:buClr>
                <a:srgbClr val="B99B49"/>
              </a:buClr>
              <a:buFont typeface="Wingdings" charset="2"/>
              <a:buChar char="§"/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181600" cy="3886200"/>
          </a:xfrm>
        </p:spPr>
        <p:txBody>
          <a:bodyPr/>
          <a:lstStyle>
            <a:lvl1pPr marL="308610" indent="-308610">
              <a:buClr>
                <a:srgbClr val="B99B49"/>
              </a:buClr>
              <a:buFont typeface="Wingdings" charset="2"/>
              <a:buChar char="§"/>
              <a:defRPr sz="2160"/>
            </a:lvl1pPr>
            <a:lvl2pPr marL="668655" indent="-257175">
              <a:buClr>
                <a:srgbClr val="B99B49"/>
              </a:buClr>
              <a:buFont typeface="Lucida Grande"/>
              <a:buChar char="»"/>
              <a:defRPr sz="1620"/>
            </a:lvl2pPr>
            <a:lvl3pPr marL="1028700" indent="-205740">
              <a:buClr>
                <a:srgbClr val="B99B49"/>
              </a:buClr>
              <a:buFont typeface="Wingdings" charset="2"/>
              <a:buChar char="§"/>
              <a:defRPr sz="1620"/>
            </a:lvl3pPr>
            <a:lvl4pPr marL="1440180" indent="-205740">
              <a:buClr>
                <a:srgbClr val="B99B49"/>
              </a:buClr>
              <a:buFont typeface="Lucida Grande"/>
              <a:buChar char="»"/>
              <a:defRPr sz="1620"/>
            </a:lvl4pPr>
            <a:lvl5pPr marL="1851660" indent="-205740">
              <a:buClr>
                <a:srgbClr val="B99B49"/>
              </a:buClr>
              <a:buFont typeface="Wingdings" charset="2"/>
              <a:buChar char="§"/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C5EAAF-A4DC-4B47-A05B-449AA1DDE4B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1005840"/>
            <a:ext cx="10668000" cy="685800"/>
          </a:xfrm>
        </p:spPr>
        <p:txBody>
          <a:bodyPr lIns="0"/>
          <a:lstStyle>
            <a:lvl1pPr>
              <a:defRPr sz="3060"/>
            </a:lvl1pPr>
          </a:lstStyle>
          <a:p>
            <a:r>
              <a:rPr lang="en-US" dirty="0"/>
              <a:t>Click to edit Subhead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685800"/>
            <a:ext cx="10668000" cy="274320"/>
          </a:xfrm>
        </p:spPr>
        <p:txBody>
          <a:bodyPr lIns="0" tIns="0" rIns="0" bIns="0" anchor="ctr" anchorCtr="0"/>
          <a:lstStyle>
            <a:lvl1pPr marL="0" indent="0">
              <a:buNone/>
              <a:defRPr sz="1440" b="1" i="0" cap="all" baseline="0">
                <a:solidFill>
                  <a:srgbClr val="B99B49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90687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7B027-94AA-734A-ACC9-170E40BA2B1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0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B0832-ECD8-1F4A-ACBB-61CA5D9140C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3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-203200" y="6263640"/>
            <a:ext cx="12598400" cy="4572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76000">
                <a:schemeClr val="tx1"/>
              </a:gs>
              <a:gs pos="40000">
                <a:schemeClr val="tx1">
                  <a:alpha val="1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229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6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Osaka" charset="-128"/>
              <a:cs typeface="Osaka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6296688"/>
            <a:ext cx="5268309" cy="391106"/>
          </a:xfrm>
          <a:prstGeom prst="rect">
            <a:avLst/>
          </a:prstGeom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-42861"/>
            <a:ext cx="11785600" cy="347663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endParaRPr lang="en-US" sz="1620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005840"/>
            <a:ext cx="1066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828800"/>
            <a:ext cx="1066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1600" y="-45720"/>
            <a:ext cx="75184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20" kern="0" cap="all" spc="90">
                <a:solidFill>
                  <a:srgbClr val="CFBA7D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-45720"/>
            <a:ext cx="27432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20">
                <a:solidFill>
                  <a:srgbClr val="808080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85600" y="-42861"/>
            <a:ext cx="406400" cy="347663"/>
          </a:xfrm>
          <a:prstGeom prst="rect">
            <a:avLst/>
          </a:prstGeom>
          <a:solidFill>
            <a:srgbClr val="CFBA7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endParaRPr lang="en-US" sz="162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85600" y="-45720"/>
            <a:ext cx="40640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08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2577227C-FE81-1C4D-9648-168F6ADCE5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2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6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5pPr>
      <a:lvl6pPr marL="411480"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6pPr>
      <a:lvl7pPr marL="822960"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7pPr>
      <a:lvl8pPr marL="1234440"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8pPr>
      <a:lvl9pPr marL="1645920" algn="l" rtl="0" eaLnBrk="1" fontAlgn="base" hangingPunct="1">
        <a:spcBef>
          <a:spcPct val="0"/>
        </a:spcBef>
        <a:spcAft>
          <a:spcPct val="0"/>
        </a:spcAft>
        <a:defRPr sz="3240">
          <a:solidFill>
            <a:schemeClr val="tx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08610" indent="-308610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Wingdings" charset="0"/>
        <a:buChar char="§"/>
        <a:defRPr sz="216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Wingdings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Wingdings" charset="2"/>
        <a:buChar char="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spcBef>
          <a:spcPts val="900"/>
        </a:spcBef>
        <a:spcAft>
          <a:spcPct val="0"/>
        </a:spcAft>
        <a:buClr>
          <a:srgbClr val="B99B49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rtl="0" eaLnBrk="1" fontAlgn="base" hangingPunct="1">
        <a:spcBef>
          <a:spcPct val="20000"/>
        </a:spcBef>
        <a:spcAft>
          <a:spcPct val="0"/>
        </a:spcAft>
        <a:buClr>
          <a:srgbClr val="2675B4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15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001E-6DF2-4BB2-9CF3-F3133DD6A3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71950"/>
            <a:ext cx="12192000" cy="6860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171950"/>
            <a:ext cx="2515517" cy="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604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6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.Jernigan@cuanschutz.edu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7C23-0428-4188-9045-CFB449AF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1172"/>
            <a:ext cx="10668000" cy="685800"/>
          </a:xfrm>
        </p:spPr>
        <p:txBody>
          <a:bodyPr/>
          <a:lstStyle/>
          <a:p>
            <a:r>
              <a:rPr lang="en-US" dirty="0"/>
              <a:t>CRA Study Group Information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D14D-2F61-4034-834A-CA9EF709E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68104"/>
            <a:ext cx="10668000" cy="4475181"/>
          </a:xfrm>
        </p:spPr>
        <p:txBody>
          <a:bodyPr/>
          <a:lstStyle/>
          <a:p>
            <a:r>
              <a:rPr lang="en-US" sz="2400" dirty="0"/>
              <a:t>Tuesday, July 20 at 2:00pm</a:t>
            </a:r>
          </a:p>
          <a:p>
            <a:r>
              <a:rPr lang="en-US" sz="2400" dirty="0"/>
              <a:t>Email </a:t>
            </a:r>
            <a:r>
              <a:rPr lang="en-US" sz="2400" dirty="0">
                <a:hlinkClick r:id="rId2"/>
              </a:rPr>
              <a:t>Shane.Jernigan@cuanschutz.edu</a:t>
            </a:r>
            <a:r>
              <a:rPr lang="en-US" sz="2400" dirty="0"/>
              <a:t> if you are interested in attending</a:t>
            </a:r>
          </a:p>
          <a:p>
            <a:r>
              <a:rPr lang="en-US" sz="2400" dirty="0"/>
              <a:t>Proposed Schedule</a:t>
            </a:r>
          </a:p>
          <a:p>
            <a:pPr lvl="1"/>
            <a:r>
              <a:rPr lang="en-US" dirty="0"/>
              <a:t>12 Review Sessions </a:t>
            </a:r>
          </a:p>
          <a:p>
            <a:pPr lvl="1"/>
            <a:r>
              <a:rPr lang="en-US" dirty="0"/>
              <a:t>Starts week of August 2</a:t>
            </a:r>
            <a:r>
              <a:rPr lang="en-US" baseline="30000" dirty="0"/>
              <a:t>nd</a:t>
            </a:r>
            <a:r>
              <a:rPr lang="en-US" dirty="0"/>
              <a:t> and ends week of October 25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Around 1 hour for each session</a:t>
            </a:r>
          </a:p>
          <a:p>
            <a:pPr lvl="1"/>
            <a:r>
              <a:rPr lang="en-US" dirty="0"/>
              <a:t>No cost to attend </a:t>
            </a:r>
          </a:p>
          <a:p>
            <a:r>
              <a:rPr lang="en-US" dirty="0"/>
              <a:t>CRA Exam </a:t>
            </a:r>
          </a:p>
          <a:p>
            <a:pPr lvl="1"/>
            <a:r>
              <a:rPr lang="en-US" dirty="0"/>
              <a:t>Application Deadline: October 6</a:t>
            </a:r>
          </a:p>
          <a:p>
            <a:pPr lvl="1"/>
            <a:r>
              <a:rPr lang="en-US" dirty="0"/>
              <a:t>Exam Window: November 6 – November 20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1BBE1-E975-4104-8C78-AE74FE7F34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08802B-CECE-C644-A6A3-3C9AAC9222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30485"/>
      </p:ext>
    </p:extLst>
  </p:cSld>
  <p:clrMapOvr>
    <a:masterClrMapping/>
  </p:clrMapOvr>
</p:sld>
</file>

<file path=ppt/theme/theme1.xml><?xml version="1.0" encoding="utf-8"?>
<a:theme xmlns:a="http://schemas.openxmlformats.org/drawingml/2006/main" name="CUDenver_pres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Osaka" charset="-128"/>
            <a:cs typeface="Osak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A1DAE48CBBC04FB6EED58F4EFA8892" ma:contentTypeVersion="4" ma:contentTypeDescription="Create a new document." ma:contentTypeScope="" ma:versionID="6ebc1db52ac011082983462d40234338">
  <xsd:schema xmlns:xsd="http://www.w3.org/2001/XMLSchema" xmlns:xs="http://www.w3.org/2001/XMLSchema" xmlns:p="http://schemas.microsoft.com/office/2006/metadata/properties" xmlns:ns2="c2089f10-7099-4a31-82d9-1f5a7b468af7" xmlns:ns3="0cbc9c9d-7add-49b4-996c-cd1a916ba459" targetNamespace="http://schemas.microsoft.com/office/2006/metadata/properties" ma:root="true" ma:fieldsID="04d64b199732c517e6e47d93d4128695" ns2:_="" ns3:_="">
    <xsd:import namespace="c2089f10-7099-4a31-82d9-1f5a7b468af7"/>
    <xsd:import namespace="0cbc9c9d-7add-49b4-996c-cd1a916ba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89f10-7099-4a31-82d9-1f5a7b468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c9c9d-7add-49b4-996c-cd1a916ba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2EE322-046D-45DB-B599-68063BC59BD8}">
  <ds:schemaRefs>
    <ds:schemaRef ds:uri="http://schemas.microsoft.com/office/2006/metadata/properties"/>
    <ds:schemaRef ds:uri="c2089f10-7099-4a31-82d9-1f5a7b468af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0cbc9c9d-7add-49b4-996c-cd1a916ba45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1E0AD3-2A42-4CF9-8B16-672265A74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089f10-7099-4a31-82d9-1f5a7b468af7"/>
    <ds:schemaRef ds:uri="0cbc9c9d-7add-49b4-996c-cd1a916ba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E0D7D6-8CC7-4E7E-8F28-0E70546734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67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Helvetica Neue</vt:lpstr>
      <vt:lpstr>Lucida Grande</vt:lpstr>
      <vt:lpstr>Times</vt:lpstr>
      <vt:lpstr>Wingdings</vt:lpstr>
      <vt:lpstr>CUDenver_pres_01</vt:lpstr>
      <vt:lpstr>Custom Design</vt:lpstr>
      <vt:lpstr>CRA Study Group Information Session </vt:lpstr>
    </vt:vector>
  </TitlesOfParts>
  <Company>University of Colorado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Hill, Maryann</dc:creator>
  <cp:lastModifiedBy>A Shane Jernigan</cp:lastModifiedBy>
  <cp:revision>62</cp:revision>
  <dcterms:created xsi:type="dcterms:W3CDTF">2019-09-18T17:27:50Z</dcterms:created>
  <dcterms:modified xsi:type="dcterms:W3CDTF">2021-07-15T18:44:59Z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0x010100C3A1DAE48CBBC04FB6EED58F4EFA8892</vt:lpwstr>
  </property>
</Properties>
</file>