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22"/>
  </p:notesMasterIdLst>
  <p:handoutMasterIdLst>
    <p:handoutMasterId r:id="rId23"/>
  </p:handoutMasterIdLst>
  <p:sldIdLst>
    <p:sldId id="312" r:id="rId6"/>
    <p:sldId id="350" r:id="rId7"/>
    <p:sldId id="313" r:id="rId8"/>
    <p:sldId id="319" r:id="rId9"/>
    <p:sldId id="315" r:id="rId10"/>
    <p:sldId id="353" r:id="rId11"/>
    <p:sldId id="327" r:id="rId12"/>
    <p:sldId id="346" r:id="rId13"/>
    <p:sldId id="330" r:id="rId14"/>
    <p:sldId id="339" r:id="rId15"/>
    <p:sldId id="333" r:id="rId16"/>
    <p:sldId id="352" r:id="rId17"/>
    <p:sldId id="331" r:id="rId18"/>
    <p:sldId id="340" r:id="rId19"/>
    <p:sldId id="347" r:id="rId20"/>
    <p:sldId id="3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0E95BD-AD63-4DFF-9CE5-0BCDA6EB6555}">
          <p14:sldIdLst>
            <p14:sldId id="312"/>
            <p14:sldId id="350"/>
            <p14:sldId id="313"/>
            <p14:sldId id="319"/>
            <p14:sldId id="315"/>
            <p14:sldId id="353"/>
            <p14:sldId id="327"/>
            <p14:sldId id="346"/>
            <p14:sldId id="330"/>
            <p14:sldId id="339"/>
            <p14:sldId id="333"/>
            <p14:sldId id="352"/>
            <p14:sldId id="331"/>
            <p14:sldId id="340"/>
            <p14:sldId id="347"/>
            <p14:sldId id="3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27D41-9803-2193-D96E-ADE26D4F5FDC}" name="Sherman, Ann" initials="AS" userId="S::ann.sherman@ucdenver.edu::53b96c9b-604e-4d43-a5e7-074229ca43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0" autoAdjust="0"/>
  </p:normalViewPr>
  <p:slideViewPr>
    <p:cSldViewPr>
      <p:cViewPr varScale="1">
        <p:scale>
          <a:sx n="63" d="100"/>
          <a:sy n="63" d="100"/>
        </p:scale>
        <p:origin x="96" y="3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BFE89-F485-470C-A907-69DB29DF95B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2638A7C-5D6D-401E-B5F5-D2AE2476091E}">
      <dgm:prSet phldrT="[Text]"/>
      <dgm:spPr/>
      <dgm:t>
        <a:bodyPr/>
        <a:lstStyle/>
        <a:p>
          <a:r>
            <a:rPr lang="en-US" b="1" dirty="0">
              <a:latin typeface="Helvetica Neue Light" panose="02000403000000020004"/>
            </a:rPr>
            <a:t>Who</a:t>
          </a:r>
        </a:p>
      </dgm:t>
    </dgm:pt>
    <dgm:pt modelId="{59BFF2C4-BAA7-4B6C-8DE8-3BC40F33ED4A}" type="parTrans" cxnId="{678FAE0F-B723-4951-8782-B96630D66203}">
      <dgm:prSet/>
      <dgm:spPr/>
      <dgm:t>
        <a:bodyPr/>
        <a:lstStyle/>
        <a:p>
          <a:endParaRPr lang="en-US">
            <a:latin typeface="Helvetica Neue Light" panose="02000403000000020004"/>
          </a:endParaRPr>
        </a:p>
      </dgm:t>
    </dgm:pt>
    <dgm:pt modelId="{BC0524ED-258E-4395-9606-53FED0011A88}" type="sibTrans" cxnId="{678FAE0F-B723-4951-8782-B96630D66203}">
      <dgm:prSet/>
      <dgm:spPr/>
      <dgm:t>
        <a:bodyPr/>
        <a:lstStyle/>
        <a:p>
          <a:endParaRPr lang="en-US">
            <a:latin typeface="Helvetica Neue Light" panose="02000403000000020004"/>
          </a:endParaRPr>
        </a:p>
      </dgm:t>
    </dgm:pt>
    <dgm:pt modelId="{6666DA9D-1FAE-40BE-9C3F-3DCDE21E3716}">
      <dgm:prSet phldrT="[Text]"/>
      <dgm:spPr/>
      <dgm:t>
        <a:bodyPr/>
        <a:lstStyle/>
        <a:p>
          <a:r>
            <a:rPr lang="en-US" dirty="0">
              <a:latin typeface="Helvetica Neue Light" panose="02000403000000020004"/>
            </a:rPr>
            <a:t>You and…</a:t>
          </a:r>
        </a:p>
      </dgm:t>
    </dgm:pt>
    <dgm:pt modelId="{ACB52552-B152-459F-95EA-3BA92A98ED10}" type="parTrans" cxnId="{6049683E-293F-42C6-AF7A-EA457CA9042C}">
      <dgm:prSet/>
      <dgm:spPr/>
      <dgm:t>
        <a:bodyPr/>
        <a:lstStyle/>
        <a:p>
          <a:endParaRPr lang="en-US">
            <a:latin typeface="Helvetica Neue Light" panose="02000403000000020004"/>
          </a:endParaRPr>
        </a:p>
      </dgm:t>
    </dgm:pt>
    <dgm:pt modelId="{E0350861-486C-4D0F-88F6-CBCE75273D66}" type="sibTrans" cxnId="{6049683E-293F-42C6-AF7A-EA457CA9042C}">
      <dgm:prSet/>
      <dgm:spPr/>
      <dgm:t>
        <a:bodyPr/>
        <a:lstStyle/>
        <a:p>
          <a:endParaRPr lang="en-US">
            <a:latin typeface="Helvetica Neue Light" panose="02000403000000020004"/>
          </a:endParaRPr>
        </a:p>
      </dgm:t>
    </dgm:pt>
    <dgm:pt modelId="{A40C9288-AFE5-49C7-9D59-FDE1E5229382}">
      <dgm:prSet phldrT="[Text]"/>
      <dgm:spPr/>
      <dgm:t>
        <a:bodyPr/>
        <a:lstStyle/>
        <a:p>
          <a:r>
            <a:rPr lang="en-US" b="1" dirty="0">
              <a:latin typeface="Helvetica Neue Light" panose="02000403000000020004"/>
            </a:rPr>
            <a:t>What</a:t>
          </a:r>
        </a:p>
      </dgm:t>
    </dgm:pt>
    <dgm:pt modelId="{15E4FF30-267A-4BDD-846F-B2C231DD98EE}" type="parTrans" cxnId="{37FBC066-0CF1-4EF7-8D21-DF490924FB27}">
      <dgm:prSet/>
      <dgm:spPr/>
      <dgm:t>
        <a:bodyPr/>
        <a:lstStyle/>
        <a:p>
          <a:endParaRPr lang="en-US">
            <a:latin typeface="Helvetica Neue Light" panose="02000403000000020004"/>
          </a:endParaRPr>
        </a:p>
      </dgm:t>
    </dgm:pt>
    <dgm:pt modelId="{D71599B2-1E2E-49E6-A853-8D6702F04266}" type="sibTrans" cxnId="{37FBC066-0CF1-4EF7-8D21-DF490924FB27}">
      <dgm:prSet/>
      <dgm:spPr/>
      <dgm:t>
        <a:bodyPr/>
        <a:lstStyle/>
        <a:p>
          <a:endParaRPr lang="en-US">
            <a:latin typeface="Helvetica Neue Light" panose="02000403000000020004"/>
          </a:endParaRPr>
        </a:p>
      </dgm:t>
    </dgm:pt>
    <dgm:pt modelId="{1FAABF9D-BAB0-4644-A3E8-8EA15E08FB2A}">
      <dgm:prSet phldrT="[Text]"/>
      <dgm:spPr/>
      <dgm:t>
        <a:bodyPr/>
        <a:lstStyle/>
        <a:p>
          <a:r>
            <a:rPr lang="en-US" dirty="0">
              <a:latin typeface="Helvetica Neue Light" panose="02000403000000020004"/>
            </a:rPr>
            <a:t>Key messages from the Committee’s first two sessions</a:t>
          </a:r>
        </a:p>
      </dgm:t>
    </dgm:pt>
    <dgm:pt modelId="{D6FF1B13-1805-419F-BB59-A08D6E0A8E3F}" type="parTrans" cxnId="{AA9FF231-B902-4A96-9236-034791CCE59F}">
      <dgm:prSet/>
      <dgm:spPr/>
      <dgm:t>
        <a:bodyPr/>
        <a:lstStyle/>
        <a:p>
          <a:endParaRPr lang="en-US">
            <a:latin typeface="Helvetica Neue Light" panose="02000403000000020004"/>
          </a:endParaRPr>
        </a:p>
      </dgm:t>
    </dgm:pt>
    <dgm:pt modelId="{753D5706-122E-4AA4-AA82-3F8B07C7DB3F}" type="sibTrans" cxnId="{AA9FF231-B902-4A96-9236-034791CCE59F}">
      <dgm:prSet/>
      <dgm:spPr/>
      <dgm:t>
        <a:bodyPr/>
        <a:lstStyle/>
        <a:p>
          <a:endParaRPr lang="en-US">
            <a:latin typeface="Helvetica Neue Light" panose="02000403000000020004"/>
          </a:endParaRPr>
        </a:p>
      </dgm:t>
    </dgm:pt>
    <dgm:pt modelId="{0B56FC0B-56E1-4089-A1AB-94E5EE27E35C}">
      <dgm:prSet phldrT="[Text]"/>
      <dgm:spPr/>
      <dgm:t>
        <a:bodyPr/>
        <a:lstStyle/>
        <a:p>
          <a:r>
            <a:rPr lang="en-US" b="1" dirty="0">
              <a:latin typeface="Helvetica Neue Light" panose="02000403000000020004"/>
            </a:rPr>
            <a:t>Where</a:t>
          </a:r>
        </a:p>
      </dgm:t>
    </dgm:pt>
    <dgm:pt modelId="{8DD8DB90-8F95-400E-A312-D4B16C20567E}" type="parTrans" cxnId="{C00A8512-8263-4553-9123-4FAD69B978F2}">
      <dgm:prSet/>
      <dgm:spPr/>
      <dgm:t>
        <a:bodyPr/>
        <a:lstStyle/>
        <a:p>
          <a:endParaRPr lang="en-US">
            <a:latin typeface="Helvetica Neue Light" panose="02000403000000020004"/>
          </a:endParaRPr>
        </a:p>
      </dgm:t>
    </dgm:pt>
    <dgm:pt modelId="{652B8147-35C9-41DB-A984-6525394C03B9}" type="sibTrans" cxnId="{C00A8512-8263-4553-9123-4FAD69B978F2}">
      <dgm:prSet/>
      <dgm:spPr/>
      <dgm:t>
        <a:bodyPr/>
        <a:lstStyle/>
        <a:p>
          <a:endParaRPr lang="en-US">
            <a:latin typeface="Helvetica Neue Light" panose="02000403000000020004"/>
          </a:endParaRPr>
        </a:p>
      </dgm:t>
    </dgm:pt>
    <dgm:pt modelId="{BF0EA636-0CE0-4816-B2DE-BFC1F5F61492}">
      <dgm:prSet phldrT="[Text]"/>
      <dgm:spPr/>
      <dgm:t>
        <a:bodyPr/>
        <a:lstStyle/>
        <a:p>
          <a:r>
            <a:rPr lang="en-US" dirty="0">
              <a:latin typeface="Helvetica Neue Light" panose="02000403000000020004"/>
            </a:rPr>
            <a:t>Intact meetings</a:t>
          </a:r>
        </a:p>
      </dgm:t>
    </dgm:pt>
    <dgm:pt modelId="{A56761CC-1FC4-4948-AFEE-E04E7546AFAF}" type="parTrans" cxnId="{28A505ED-68B1-41FE-B8BA-75CF70543405}">
      <dgm:prSet/>
      <dgm:spPr/>
      <dgm:t>
        <a:bodyPr/>
        <a:lstStyle/>
        <a:p>
          <a:endParaRPr lang="en-US">
            <a:latin typeface="Helvetica Neue Light" panose="02000403000000020004"/>
          </a:endParaRPr>
        </a:p>
      </dgm:t>
    </dgm:pt>
    <dgm:pt modelId="{884A7E1C-1711-40DF-9DF2-D007DEDF8213}" type="sibTrans" cxnId="{28A505ED-68B1-41FE-B8BA-75CF70543405}">
      <dgm:prSet/>
      <dgm:spPr/>
      <dgm:t>
        <a:bodyPr/>
        <a:lstStyle/>
        <a:p>
          <a:endParaRPr lang="en-US">
            <a:latin typeface="Helvetica Neue Light" panose="02000403000000020004"/>
          </a:endParaRPr>
        </a:p>
      </dgm:t>
    </dgm:pt>
    <dgm:pt modelId="{F8C4D8D1-7A50-422A-93A0-94305FF032FF}">
      <dgm:prSet phldrT="[Text]"/>
      <dgm:spPr/>
      <dgm:t>
        <a:bodyPr/>
        <a:lstStyle/>
        <a:p>
          <a:r>
            <a:rPr lang="en-US" b="1" dirty="0">
              <a:latin typeface="Helvetica Neue Light" panose="02000403000000020004"/>
            </a:rPr>
            <a:t>When</a:t>
          </a:r>
        </a:p>
      </dgm:t>
    </dgm:pt>
    <dgm:pt modelId="{37AAEAA9-214C-48FF-BB3E-C7B8CEE7201B}" type="parTrans" cxnId="{E691BD9B-C775-4ACE-AF5F-92F9FD48BC2B}">
      <dgm:prSet/>
      <dgm:spPr/>
      <dgm:t>
        <a:bodyPr/>
        <a:lstStyle/>
        <a:p>
          <a:endParaRPr lang="en-US">
            <a:latin typeface="Helvetica Neue Light" panose="02000403000000020004"/>
          </a:endParaRPr>
        </a:p>
      </dgm:t>
    </dgm:pt>
    <dgm:pt modelId="{E9793630-5772-49FF-AC62-882B99939975}" type="sibTrans" cxnId="{E691BD9B-C775-4ACE-AF5F-92F9FD48BC2B}">
      <dgm:prSet/>
      <dgm:spPr/>
      <dgm:t>
        <a:bodyPr/>
        <a:lstStyle/>
        <a:p>
          <a:endParaRPr lang="en-US">
            <a:latin typeface="Helvetica Neue Light" panose="02000403000000020004"/>
          </a:endParaRPr>
        </a:p>
      </dgm:t>
    </dgm:pt>
    <dgm:pt modelId="{45894B88-72BD-4477-9C91-4F93DEB5031E}">
      <dgm:prSet phldrT="[Text]"/>
      <dgm:spPr/>
      <dgm:t>
        <a:bodyPr/>
        <a:lstStyle/>
        <a:p>
          <a:r>
            <a:rPr lang="en-US" b="1" dirty="0">
              <a:latin typeface="Helvetica Neue Light" panose="02000403000000020004"/>
            </a:rPr>
            <a:t>Why</a:t>
          </a:r>
        </a:p>
      </dgm:t>
    </dgm:pt>
    <dgm:pt modelId="{F387C845-A602-483C-8086-6F0705F91F18}" type="parTrans" cxnId="{1A2BB6C9-68EB-490B-B2B7-BF92360D0610}">
      <dgm:prSet/>
      <dgm:spPr/>
      <dgm:t>
        <a:bodyPr/>
        <a:lstStyle/>
        <a:p>
          <a:endParaRPr lang="en-US">
            <a:latin typeface="Helvetica Neue Light" panose="02000403000000020004"/>
          </a:endParaRPr>
        </a:p>
      </dgm:t>
    </dgm:pt>
    <dgm:pt modelId="{3C87C973-A122-45D2-8CD8-9BD46EAC6BAB}" type="sibTrans" cxnId="{1A2BB6C9-68EB-490B-B2B7-BF92360D0610}">
      <dgm:prSet/>
      <dgm:spPr/>
      <dgm:t>
        <a:bodyPr/>
        <a:lstStyle/>
        <a:p>
          <a:endParaRPr lang="en-US">
            <a:latin typeface="Helvetica Neue Light" panose="02000403000000020004"/>
          </a:endParaRPr>
        </a:p>
      </dgm:t>
    </dgm:pt>
    <dgm:pt modelId="{23D5ABBB-ADE9-4ED6-A43E-0331C97AD5EE}">
      <dgm:prSet phldrT="[Text]"/>
      <dgm:spPr/>
      <dgm:t>
        <a:bodyPr/>
        <a:lstStyle/>
        <a:p>
          <a:r>
            <a:rPr lang="en-US" dirty="0">
              <a:latin typeface="Helvetica Neue Light" panose="02000403000000020004"/>
            </a:rPr>
            <a:t>September 23, 2024 – October 4, 2024</a:t>
          </a:r>
        </a:p>
      </dgm:t>
    </dgm:pt>
    <dgm:pt modelId="{44261C77-6D40-4EC6-A06E-020FBD64D814}" type="parTrans" cxnId="{D91ED9E7-4433-4605-96FD-64B19F6F4715}">
      <dgm:prSet/>
      <dgm:spPr/>
      <dgm:t>
        <a:bodyPr/>
        <a:lstStyle/>
        <a:p>
          <a:endParaRPr lang="en-US">
            <a:latin typeface="Helvetica Neue Light" panose="02000403000000020004"/>
          </a:endParaRPr>
        </a:p>
      </dgm:t>
    </dgm:pt>
    <dgm:pt modelId="{7EBF0830-49CA-4289-9F93-BB2ABBDC236A}" type="sibTrans" cxnId="{D91ED9E7-4433-4605-96FD-64B19F6F4715}">
      <dgm:prSet/>
      <dgm:spPr/>
      <dgm:t>
        <a:bodyPr/>
        <a:lstStyle/>
        <a:p>
          <a:endParaRPr lang="en-US">
            <a:latin typeface="Helvetica Neue Light" panose="02000403000000020004"/>
          </a:endParaRPr>
        </a:p>
      </dgm:t>
    </dgm:pt>
    <dgm:pt modelId="{1E08740E-BD55-4A4B-A71C-0DFD94DBC571}">
      <dgm:prSet phldrT="[Text]"/>
      <dgm:spPr/>
      <dgm:t>
        <a:bodyPr/>
        <a:lstStyle/>
        <a:p>
          <a:r>
            <a:rPr lang="en-US" b="1" dirty="0">
              <a:latin typeface="Helvetica Neue Light" panose="02000403000000020004"/>
            </a:rPr>
            <a:t>How</a:t>
          </a:r>
        </a:p>
      </dgm:t>
    </dgm:pt>
    <dgm:pt modelId="{2B84DC87-39D9-4EFA-88D1-EFC4E365A0C9}" type="parTrans" cxnId="{36CFF94C-50A0-4973-BA04-0C7AC40797A8}">
      <dgm:prSet/>
      <dgm:spPr/>
      <dgm:t>
        <a:bodyPr/>
        <a:lstStyle/>
        <a:p>
          <a:endParaRPr lang="en-US">
            <a:latin typeface="Helvetica Neue Light" panose="02000403000000020004"/>
          </a:endParaRPr>
        </a:p>
      </dgm:t>
    </dgm:pt>
    <dgm:pt modelId="{1CD20ED9-D21F-4B80-BB2D-A43F3AAEEB2F}" type="sibTrans" cxnId="{36CFF94C-50A0-4973-BA04-0C7AC40797A8}">
      <dgm:prSet/>
      <dgm:spPr/>
      <dgm:t>
        <a:bodyPr/>
        <a:lstStyle/>
        <a:p>
          <a:endParaRPr lang="en-US">
            <a:latin typeface="Helvetica Neue Light" panose="02000403000000020004"/>
          </a:endParaRPr>
        </a:p>
      </dgm:t>
    </dgm:pt>
    <dgm:pt modelId="{9D1B6ED4-36FA-476A-8058-135F6DE28244}">
      <dgm:prSet phldrT="[Text]"/>
      <dgm:spPr/>
      <dgm:t>
        <a:bodyPr/>
        <a:lstStyle/>
        <a:p>
          <a:r>
            <a:rPr lang="en-US" dirty="0">
              <a:latin typeface="Helvetica Neue Light" panose="02000403000000020004"/>
            </a:rPr>
            <a:t>Dean?</a:t>
          </a:r>
        </a:p>
      </dgm:t>
    </dgm:pt>
    <dgm:pt modelId="{7E4B6D50-4D0F-48FF-AF4E-0FAA4C58D7B8}" type="parTrans" cxnId="{604CEA81-9A2E-4077-A4FF-90392083FA2F}">
      <dgm:prSet/>
      <dgm:spPr/>
      <dgm:t>
        <a:bodyPr/>
        <a:lstStyle/>
        <a:p>
          <a:endParaRPr lang="en-US">
            <a:latin typeface="Helvetica Neue Light" panose="02000403000000020004"/>
          </a:endParaRPr>
        </a:p>
      </dgm:t>
    </dgm:pt>
    <dgm:pt modelId="{588F7118-108C-44FB-8648-1580DCAC7CA8}" type="sibTrans" cxnId="{604CEA81-9A2E-4077-A4FF-90392083FA2F}">
      <dgm:prSet/>
      <dgm:spPr/>
      <dgm:t>
        <a:bodyPr/>
        <a:lstStyle/>
        <a:p>
          <a:endParaRPr lang="en-US">
            <a:latin typeface="Helvetica Neue Light" panose="02000403000000020004"/>
          </a:endParaRPr>
        </a:p>
      </dgm:t>
    </dgm:pt>
    <dgm:pt modelId="{406525CC-DE07-455D-9341-13EECE5DC9FD}">
      <dgm:prSet phldrT="[Text]"/>
      <dgm:spPr/>
      <dgm:t>
        <a:bodyPr/>
        <a:lstStyle/>
        <a:p>
          <a:r>
            <a:rPr lang="en-US" dirty="0">
              <a:latin typeface="Helvetica Neue Light" panose="02000403000000020004"/>
            </a:rPr>
            <a:t>Assistant Dean?</a:t>
          </a:r>
        </a:p>
      </dgm:t>
    </dgm:pt>
    <dgm:pt modelId="{ADE60037-D2E4-4D78-9D44-A95006BD30C7}" type="parTrans" cxnId="{3804FEF5-96DF-4FEF-A439-590EE5F3B873}">
      <dgm:prSet/>
      <dgm:spPr/>
      <dgm:t>
        <a:bodyPr/>
        <a:lstStyle/>
        <a:p>
          <a:endParaRPr lang="en-US">
            <a:latin typeface="Helvetica Neue Light" panose="02000403000000020004"/>
          </a:endParaRPr>
        </a:p>
      </dgm:t>
    </dgm:pt>
    <dgm:pt modelId="{C5D2FD96-3EFD-4530-AFE9-0604A6E822CE}" type="sibTrans" cxnId="{3804FEF5-96DF-4FEF-A439-590EE5F3B873}">
      <dgm:prSet/>
      <dgm:spPr/>
      <dgm:t>
        <a:bodyPr/>
        <a:lstStyle/>
        <a:p>
          <a:endParaRPr lang="en-US">
            <a:latin typeface="Helvetica Neue Light" panose="02000403000000020004"/>
          </a:endParaRPr>
        </a:p>
      </dgm:t>
    </dgm:pt>
    <dgm:pt modelId="{1E294249-8563-4F78-AE3A-3CEBAD9B0995}">
      <dgm:prSet phldrT="[Text]"/>
      <dgm:spPr/>
      <dgm:t>
        <a:bodyPr/>
        <a:lstStyle/>
        <a:p>
          <a:r>
            <a:rPr lang="en-US" dirty="0">
              <a:latin typeface="Helvetica Neue Light" panose="02000403000000020004"/>
            </a:rPr>
            <a:t>Jen/Ann?</a:t>
          </a:r>
        </a:p>
      </dgm:t>
    </dgm:pt>
    <dgm:pt modelId="{FBCA42AE-5ABD-49A8-8011-E4DED8E96744}" type="parTrans" cxnId="{2FF98B40-26A2-476E-8FCC-3A705B8457EF}">
      <dgm:prSet/>
      <dgm:spPr/>
      <dgm:t>
        <a:bodyPr/>
        <a:lstStyle/>
        <a:p>
          <a:endParaRPr lang="en-US">
            <a:latin typeface="Helvetica Neue Light" panose="02000403000000020004"/>
          </a:endParaRPr>
        </a:p>
      </dgm:t>
    </dgm:pt>
    <dgm:pt modelId="{A5EE8DEC-E10C-457D-8A86-ACF04DD266DA}" type="sibTrans" cxnId="{2FF98B40-26A2-476E-8FCC-3A705B8457EF}">
      <dgm:prSet/>
      <dgm:spPr/>
      <dgm:t>
        <a:bodyPr/>
        <a:lstStyle/>
        <a:p>
          <a:endParaRPr lang="en-US">
            <a:latin typeface="Helvetica Neue Light" panose="02000403000000020004"/>
          </a:endParaRPr>
        </a:p>
      </dgm:t>
    </dgm:pt>
    <dgm:pt modelId="{6C4CA843-7915-4496-885E-FE9BA3D67FC9}">
      <dgm:prSet phldrT="[Text]"/>
      <dgm:spPr/>
      <dgm:t>
        <a:bodyPr/>
        <a:lstStyle/>
        <a:p>
          <a:r>
            <a:rPr lang="en-US" dirty="0">
              <a:latin typeface="Helvetica Neue Light" panose="02000403000000020004"/>
            </a:rPr>
            <a:t>Committee membership</a:t>
          </a:r>
        </a:p>
      </dgm:t>
    </dgm:pt>
    <dgm:pt modelId="{94E8DF97-6E04-4DBF-96AA-9DAD29BF2FB7}" type="parTrans" cxnId="{69554AA4-7772-4B59-8076-0F93FC7618EF}">
      <dgm:prSet/>
      <dgm:spPr/>
      <dgm:t>
        <a:bodyPr/>
        <a:lstStyle/>
        <a:p>
          <a:endParaRPr lang="en-US">
            <a:latin typeface="Helvetica Neue Light" panose="02000403000000020004"/>
          </a:endParaRPr>
        </a:p>
      </dgm:t>
    </dgm:pt>
    <dgm:pt modelId="{AE611056-06F8-49E6-9D7F-D18D6D2B940C}" type="sibTrans" cxnId="{69554AA4-7772-4B59-8076-0F93FC7618EF}">
      <dgm:prSet/>
      <dgm:spPr/>
      <dgm:t>
        <a:bodyPr/>
        <a:lstStyle/>
        <a:p>
          <a:endParaRPr lang="en-US">
            <a:latin typeface="Helvetica Neue Light" panose="02000403000000020004"/>
          </a:endParaRPr>
        </a:p>
      </dgm:t>
    </dgm:pt>
    <dgm:pt modelId="{7ED8DA94-792F-4F4F-A592-F2510A0B3157}">
      <dgm:prSet phldrT="[Text]"/>
      <dgm:spPr/>
      <dgm:t>
        <a:bodyPr/>
        <a:lstStyle/>
        <a:p>
          <a:r>
            <a:rPr lang="en-US" dirty="0">
              <a:latin typeface="Helvetica Neue Light" panose="02000403000000020004"/>
            </a:rPr>
            <a:t>Committee charge and expected outcomes</a:t>
          </a:r>
        </a:p>
      </dgm:t>
    </dgm:pt>
    <dgm:pt modelId="{2E60CDE6-8EF2-4AC6-9F09-137F1F1AE5FB}" type="parTrans" cxnId="{5A8B64A3-AD5F-4656-956C-05D511D9390E}">
      <dgm:prSet/>
      <dgm:spPr/>
      <dgm:t>
        <a:bodyPr/>
        <a:lstStyle/>
        <a:p>
          <a:endParaRPr lang="en-US">
            <a:latin typeface="Helvetica Neue Light" panose="02000403000000020004"/>
          </a:endParaRPr>
        </a:p>
      </dgm:t>
    </dgm:pt>
    <dgm:pt modelId="{D07C403D-9F4D-4B3E-BC69-76FE4AC69760}" type="sibTrans" cxnId="{5A8B64A3-AD5F-4656-956C-05D511D9390E}">
      <dgm:prSet/>
      <dgm:spPr/>
      <dgm:t>
        <a:bodyPr/>
        <a:lstStyle/>
        <a:p>
          <a:endParaRPr lang="en-US">
            <a:latin typeface="Helvetica Neue Light" panose="02000403000000020004"/>
          </a:endParaRPr>
        </a:p>
      </dgm:t>
    </dgm:pt>
    <dgm:pt modelId="{D8B6D202-3749-43F5-97F3-02012B517D33}">
      <dgm:prSet phldrT="[Text]"/>
      <dgm:spPr/>
      <dgm:t>
        <a:bodyPr/>
        <a:lstStyle/>
        <a:p>
          <a:r>
            <a:rPr lang="en-US" dirty="0">
              <a:latin typeface="Helvetica Neue Light" panose="02000403000000020004"/>
            </a:rPr>
            <a:t>Key Messages from Session 1</a:t>
          </a:r>
        </a:p>
      </dgm:t>
    </dgm:pt>
    <dgm:pt modelId="{7A3D5BF7-B1D4-4203-A698-46CDF08F6162}" type="parTrans" cxnId="{76726CD6-CE27-4E13-8990-9DB94BBDE719}">
      <dgm:prSet/>
      <dgm:spPr/>
      <dgm:t>
        <a:bodyPr/>
        <a:lstStyle/>
        <a:p>
          <a:endParaRPr lang="en-US">
            <a:latin typeface="Helvetica Neue Light" panose="02000403000000020004"/>
          </a:endParaRPr>
        </a:p>
      </dgm:t>
    </dgm:pt>
    <dgm:pt modelId="{8DA5F336-6123-46D0-8EE3-06AA13E52DA1}" type="sibTrans" cxnId="{76726CD6-CE27-4E13-8990-9DB94BBDE719}">
      <dgm:prSet/>
      <dgm:spPr/>
      <dgm:t>
        <a:bodyPr/>
        <a:lstStyle/>
        <a:p>
          <a:endParaRPr lang="en-US">
            <a:latin typeface="Helvetica Neue Light" panose="02000403000000020004"/>
          </a:endParaRPr>
        </a:p>
      </dgm:t>
    </dgm:pt>
    <dgm:pt modelId="{F5522BDA-411F-43C8-B00D-EF255C81A3FB}">
      <dgm:prSet phldrT="[Text]"/>
      <dgm:spPr/>
      <dgm:t>
        <a:bodyPr/>
        <a:lstStyle/>
        <a:p>
          <a:r>
            <a:rPr lang="en-US" dirty="0">
              <a:latin typeface="Helvetica Neue Light" panose="02000403000000020004"/>
            </a:rPr>
            <a:t>Key Messages from Session 2</a:t>
          </a:r>
        </a:p>
      </dgm:t>
    </dgm:pt>
    <dgm:pt modelId="{2A1FB126-07D2-4BBD-910F-33C20BB88CF4}" type="parTrans" cxnId="{CD6C585D-D461-45EA-8FB5-2340F621FCA9}">
      <dgm:prSet/>
      <dgm:spPr/>
      <dgm:t>
        <a:bodyPr/>
        <a:lstStyle/>
        <a:p>
          <a:endParaRPr lang="en-US">
            <a:latin typeface="Helvetica Neue Light" panose="02000403000000020004"/>
          </a:endParaRPr>
        </a:p>
      </dgm:t>
    </dgm:pt>
    <dgm:pt modelId="{88214C59-33D3-4EBC-A3A1-930F2D2C2F26}" type="sibTrans" cxnId="{CD6C585D-D461-45EA-8FB5-2340F621FCA9}">
      <dgm:prSet/>
      <dgm:spPr/>
      <dgm:t>
        <a:bodyPr/>
        <a:lstStyle/>
        <a:p>
          <a:endParaRPr lang="en-US">
            <a:latin typeface="Helvetica Neue Light" panose="02000403000000020004"/>
          </a:endParaRPr>
        </a:p>
      </dgm:t>
    </dgm:pt>
    <dgm:pt modelId="{7115D2F5-D167-4B15-BF45-B02E6F6E7BEC}">
      <dgm:prSet phldrT="[Text]"/>
      <dgm:spPr/>
      <dgm:t>
        <a:bodyPr/>
        <a:lstStyle/>
        <a:p>
          <a:r>
            <a:rPr lang="en-US" dirty="0">
              <a:latin typeface="Helvetica Neue Light" panose="02000403000000020004"/>
            </a:rPr>
            <a:t>Special meetings</a:t>
          </a:r>
        </a:p>
      </dgm:t>
    </dgm:pt>
    <dgm:pt modelId="{8D8BD8FE-C435-4CBE-AEE1-AA3182102566}" type="parTrans" cxnId="{252D8FB2-220B-4B5F-9BB1-E69E4AAAC26B}">
      <dgm:prSet/>
      <dgm:spPr/>
      <dgm:t>
        <a:bodyPr/>
        <a:lstStyle/>
        <a:p>
          <a:endParaRPr lang="en-US">
            <a:latin typeface="Helvetica Neue Light" panose="02000403000000020004"/>
          </a:endParaRPr>
        </a:p>
      </dgm:t>
    </dgm:pt>
    <dgm:pt modelId="{E7256CC2-FD54-4DF6-AF55-D1C677CE3963}" type="sibTrans" cxnId="{252D8FB2-220B-4B5F-9BB1-E69E4AAAC26B}">
      <dgm:prSet/>
      <dgm:spPr/>
      <dgm:t>
        <a:bodyPr/>
        <a:lstStyle/>
        <a:p>
          <a:endParaRPr lang="en-US">
            <a:latin typeface="Helvetica Neue Light" panose="02000403000000020004"/>
          </a:endParaRPr>
        </a:p>
      </dgm:t>
    </dgm:pt>
    <dgm:pt modelId="{22CA6390-595D-48FF-B1E4-28F7FB016F2F}">
      <dgm:prSet phldrT="[Text]"/>
      <dgm:spPr/>
      <dgm:t>
        <a:bodyPr/>
        <a:lstStyle/>
        <a:p>
          <a:r>
            <a:rPr lang="en-US" dirty="0">
              <a:latin typeface="Helvetica Neue Light" panose="02000403000000020004"/>
            </a:rPr>
            <a:t>Water Cooler</a:t>
          </a:r>
        </a:p>
      </dgm:t>
    </dgm:pt>
    <dgm:pt modelId="{DC17B033-75D9-4104-9648-8ED03DFC4277}" type="parTrans" cxnId="{F215C9C9-C3DF-4FE2-A58B-BB2E8A9FB849}">
      <dgm:prSet/>
      <dgm:spPr/>
      <dgm:t>
        <a:bodyPr/>
        <a:lstStyle/>
        <a:p>
          <a:endParaRPr lang="en-US">
            <a:latin typeface="Helvetica Neue Light" panose="02000403000000020004"/>
          </a:endParaRPr>
        </a:p>
      </dgm:t>
    </dgm:pt>
    <dgm:pt modelId="{50360519-A19C-4752-AD79-2DF2BDE7A63E}" type="sibTrans" cxnId="{F215C9C9-C3DF-4FE2-A58B-BB2E8A9FB849}">
      <dgm:prSet/>
      <dgm:spPr/>
      <dgm:t>
        <a:bodyPr/>
        <a:lstStyle/>
        <a:p>
          <a:endParaRPr lang="en-US">
            <a:latin typeface="Helvetica Neue Light" panose="02000403000000020004"/>
          </a:endParaRPr>
        </a:p>
      </dgm:t>
    </dgm:pt>
    <dgm:pt modelId="{5AE57F09-521A-452E-B2FA-E3B6CD16A620}">
      <dgm:prSet/>
      <dgm:spPr/>
      <dgm:t>
        <a:bodyPr/>
        <a:lstStyle/>
        <a:p>
          <a:r>
            <a:rPr lang="en-US" dirty="0">
              <a:latin typeface="Helvetica Neue Light" panose="02000403000000020004"/>
            </a:rPr>
            <a:t>Meeting, posting, office hours, interpretive dance, sketch comedy, etc. </a:t>
          </a:r>
        </a:p>
      </dgm:t>
    </dgm:pt>
    <dgm:pt modelId="{A6C9643B-7815-4A38-8B30-C698FC909A50}" type="parTrans" cxnId="{F00A9869-4D81-4D12-8DDA-275FD697AC26}">
      <dgm:prSet/>
      <dgm:spPr/>
      <dgm:t>
        <a:bodyPr/>
        <a:lstStyle/>
        <a:p>
          <a:endParaRPr lang="en-US">
            <a:latin typeface="Helvetica Neue Light" panose="02000403000000020004"/>
          </a:endParaRPr>
        </a:p>
      </dgm:t>
    </dgm:pt>
    <dgm:pt modelId="{FE02CEED-3B7A-4982-A2F2-7269BB4F38FD}" type="sibTrans" cxnId="{F00A9869-4D81-4D12-8DDA-275FD697AC26}">
      <dgm:prSet/>
      <dgm:spPr/>
      <dgm:t>
        <a:bodyPr/>
        <a:lstStyle/>
        <a:p>
          <a:endParaRPr lang="en-US">
            <a:latin typeface="Helvetica Neue Light" panose="02000403000000020004"/>
          </a:endParaRPr>
        </a:p>
      </dgm:t>
    </dgm:pt>
    <dgm:pt modelId="{67E38B68-A4A1-4D12-9327-58704B8F018B}">
      <dgm:prSet phldrT="[Text]"/>
      <dgm:spPr/>
      <dgm:t>
        <a:bodyPr/>
        <a:lstStyle/>
        <a:p>
          <a:r>
            <a:rPr lang="en-US" dirty="0">
              <a:latin typeface="Helvetica Neue Light" panose="02000403000000020004"/>
            </a:rPr>
            <a:t>Comms Colleague?</a:t>
          </a:r>
        </a:p>
      </dgm:t>
    </dgm:pt>
    <dgm:pt modelId="{BE4334B0-81C3-4014-ADCA-B1045B487F3F}" type="sibTrans" cxnId="{CCD97601-06EA-44A6-958B-4BC897B19379}">
      <dgm:prSet/>
      <dgm:spPr/>
      <dgm:t>
        <a:bodyPr/>
        <a:lstStyle/>
        <a:p>
          <a:endParaRPr lang="en-US">
            <a:latin typeface="Helvetica Neue Light" panose="02000403000000020004"/>
          </a:endParaRPr>
        </a:p>
      </dgm:t>
    </dgm:pt>
    <dgm:pt modelId="{23D57024-6568-484F-BC44-14A3763D7863}" type="parTrans" cxnId="{CCD97601-06EA-44A6-958B-4BC897B19379}">
      <dgm:prSet/>
      <dgm:spPr/>
      <dgm:t>
        <a:bodyPr/>
        <a:lstStyle/>
        <a:p>
          <a:endParaRPr lang="en-US">
            <a:latin typeface="Helvetica Neue Light" panose="02000403000000020004"/>
          </a:endParaRPr>
        </a:p>
      </dgm:t>
    </dgm:pt>
    <dgm:pt modelId="{C2CE7F3A-D78C-431A-83CC-6617869F62BF}">
      <dgm:prSet phldrT="[Text]"/>
      <dgm:spPr/>
      <dgm:t>
        <a:bodyPr/>
        <a:lstStyle/>
        <a:p>
          <a:r>
            <a:rPr lang="en-US" dirty="0">
              <a:latin typeface="Helvetica Neue Light" panose="02000403000000020004"/>
            </a:rPr>
            <a:t>Build campus awareness, both of this committee’s work, and the basics of our budget model and allocation processes.  </a:t>
          </a:r>
        </a:p>
      </dgm:t>
    </dgm:pt>
    <dgm:pt modelId="{C72F495E-0C58-441D-8B3E-5334E27D2E25}" type="parTrans" cxnId="{C2B599DA-CC7F-4F72-BE58-D62C9155C96C}">
      <dgm:prSet/>
      <dgm:spPr/>
      <dgm:t>
        <a:bodyPr/>
        <a:lstStyle/>
        <a:p>
          <a:endParaRPr lang="en-US">
            <a:latin typeface="Helvetica Neue Light" panose="02000403000000020004"/>
          </a:endParaRPr>
        </a:p>
      </dgm:t>
    </dgm:pt>
    <dgm:pt modelId="{F35872B7-EAE3-4B5D-9BBE-A276CD296456}" type="sibTrans" cxnId="{C2B599DA-CC7F-4F72-BE58-D62C9155C96C}">
      <dgm:prSet/>
      <dgm:spPr/>
      <dgm:t>
        <a:bodyPr/>
        <a:lstStyle/>
        <a:p>
          <a:endParaRPr lang="en-US">
            <a:latin typeface="Helvetica Neue Light" panose="02000403000000020004"/>
          </a:endParaRPr>
        </a:p>
      </dgm:t>
    </dgm:pt>
    <dgm:pt modelId="{A025258B-C3D1-4A1B-9CB6-1DDF23F1576C}">
      <dgm:prSet phldrT="[Text]"/>
      <dgm:spPr/>
      <dgm:t>
        <a:bodyPr/>
        <a:lstStyle/>
        <a:p>
          <a:r>
            <a:rPr lang="en-US">
              <a:latin typeface="Helvetica Neue Light" panose="02000403000000020004"/>
            </a:rPr>
            <a:t>This is NOT intended to address the questions of our revenue, nor future budget reductions. </a:t>
          </a:r>
          <a:endParaRPr lang="en-US" dirty="0">
            <a:latin typeface="Helvetica Neue Light" panose="02000403000000020004"/>
          </a:endParaRPr>
        </a:p>
      </dgm:t>
    </dgm:pt>
    <dgm:pt modelId="{3ED7CA1A-00EB-45B2-9F80-B6BF8CA890FC}" type="parTrans" cxnId="{A2D22FBB-D887-4A39-8FA1-8638BF53851E}">
      <dgm:prSet/>
      <dgm:spPr/>
      <dgm:t>
        <a:bodyPr/>
        <a:lstStyle/>
        <a:p>
          <a:endParaRPr lang="en-US">
            <a:latin typeface="Helvetica Neue Light" panose="02000403000000020004"/>
          </a:endParaRPr>
        </a:p>
      </dgm:t>
    </dgm:pt>
    <dgm:pt modelId="{47DB4B08-3DF6-4832-828F-4BEE8BA3CD82}" type="sibTrans" cxnId="{A2D22FBB-D887-4A39-8FA1-8638BF53851E}">
      <dgm:prSet/>
      <dgm:spPr/>
      <dgm:t>
        <a:bodyPr/>
        <a:lstStyle/>
        <a:p>
          <a:endParaRPr lang="en-US">
            <a:latin typeface="Helvetica Neue Light" panose="02000403000000020004"/>
          </a:endParaRPr>
        </a:p>
      </dgm:t>
    </dgm:pt>
    <dgm:pt modelId="{AF0785A9-708B-497C-9452-A63E07A96940}" type="pres">
      <dgm:prSet presAssocID="{B8BBFE89-F485-470C-A907-69DB29DF95BA}" presName="Name0" presStyleCnt="0">
        <dgm:presLayoutVars>
          <dgm:dir/>
          <dgm:animLvl val="lvl"/>
          <dgm:resizeHandles val="exact"/>
        </dgm:presLayoutVars>
      </dgm:prSet>
      <dgm:spPr/>
    </dgm:pt>
    <dgm:pt modelId="{1482317C-9995-46E8-A20D-304DB53EC147}" type="pres">
      <dgm:prSet presAssocID="{82638A7C-5D6D-401E-B5F5-D2AE2476091E}" presName="composite" presStyleCnt="0"/>
      <dgm:spPr/>
    </dgm:pt>
    <dgm:pt modelId="{C784C8CF-E551-4833-B3FB-F05007B3E28E}" type="pres">
      <dgm:prSet presAssocID="{82638A7C-5D6D-401E-B5F5-D2AE2476091E}" presName="parTx" presStyleLbl="alignNode1" presStyleIdx="0" presStyleCnt="6">
        <dgm:presLayoutVars>
          <dgm:chMax val="0"/>
          <dgm:chPref val="0"/>
          <dgm:bulletEnabled val="1"/>
        </dgm:presLayoutVars>
      </dgm:prSet>
      <dgm:spPr/>
    </dgm:pt>
    <dgm:pt modelId="{8B79797A-B0CF-4081-8BF9-11B6F15203E5}" type="pres">
      <dgm:prSet presAssocID="{82638A7C-5D6D-401E-B5F5-D2AE2476091E}" presName="desTx" presStyleLbl="alignAccFollowNode1" presStyleIdx="0" presStyleCnt="6">
        <dgm:presLayoutVars>
          <dgm:bulletEnabled val="1"/>
        </dgm:presLayoutVars>
      </dgm:prSet>
      <dgm:spPr/>
    </dgm:pt>
    <dgm:pt modelId="{9D76905D-2BFF-4D11-8DDA-942BD0EE430B}" type="pres">
      <dgm:prSet presAssocID="{BC0524ED-258E-4395-9606-53FED0011A88}" presName="space" presStyleCnt="0"/>
      <dgm:spPr/>
    </dgm:pt>
    <dgm:pt modelId="{9E081E85-126E-4640-9335-CBC049DB2957}" type="pres">
      <dgm:prSet presAssocID="{A40C9288-AFE5-49C7-9D59-FDE1E5229382}" presName="composite" presStyleCnt="0"/>
      <dgm:spPr/>
    </dgm:pt>
    <dgm:pt modelId="{892385E6-2730-4825-894D-F6D13C7D91D8}" type="pres">
      <dgm:prSet presAssocID="{A40C9288-AFE5-49C7-9D59-FDE1E5229382}" presName="parTx" presStyleLbl="alignNode1" presStyleIdx="1" presStyleCnt="6">
        <dgm:presLayoutVars>
          <dgm:chMax val="0"/>
          <dgm:chPref val="0"/>
          <dgm:bulletEnabled val="1"/>
        </dgm:presLayoutVars>
      </dgm:prSet>
      <dgm:spPr/>
    </dgm:pt>
    <dgm:pt modelId="{CAB94C35-6C1B-4230-8ABF-4E59BBB5E2DB}" type="pres">
      <dgm:prSet presAssocID="{A40C9288-AFE5-49C7-9D59-FDE1E5229382}" presName="desTx" presStyleLbl="alignAccFollowNode1" presStyleIdx="1" presStyleCnt="6">
        <dgm:presLayoutVars>
          <dgm:bulletEnabled val="1"/>
        </dgm:presLayoutVars>
      </dgm:prSet>
      <dgm:spPr/>
    </dgm:pt>
    <dgm:pt modelId="{2D1CD2C7-F56D-452B-87E6-0EDF94974763}" type="pres">
      <dgm:prSet presAssocID="{D71599B2-1E2E-49E6-A853-8D6702F04266}" presName="space" presStyleCnt="0"/>
      <dgm:spPr/>
    </dgm:pt>
    <dgm:pt modelId="{85C42BB4-D9C3-4FCC-AEDC-7A671385A982}" type="pres">
      <dgm:prSet presAssocID="{0B56FC0B-56E1-4089-A1AB-94E5EE27E35C}" presName="composite" presStyleCnt="0"/>
      <dgm:spPr/>
    </dgm:pt>
    <dgm:pt modelId="{BC118590-B2A3-4E5B-B1FE-DC5D822F210D}" type="pres">
      <dgm:prSet presAssocID="{0B56FC0B-56E1-4089-A1AB-94E5EE27E35C}" presName="parTx" presStyleLbl="alignNode1" presStyleIdx="2" presStyleCnt="6">
        <dgm:presLayoutVars>
          <dgm:chMax val="0"/>
          <dgm:chPref val="0"/>
          <dgm:bulletEnabled val="1"/>
        </dgm:presLayoutVars>
      </dgm:prSet>
      <dgm:spPr/>
    </dgm:pt>
    <dgm:pt modelId="{8850001B-EC19-4F51-98CB-FE8FDE7F4345}" type="pres">
      <dgm:prSet presAssocID="{0B56FC0B-56E1-4089-A1AB-94E5EE27E35C}" presName="desTx" presStyleLbl="alignAccFollowNode1" presStyleIdx="2" presStyleCnt="6">
        <dgm:presLayoutVars>
          <dgm:bulletEnabled val="1"/>
        </dgm:presLayoutVars>
      </dgm:prSet>
      <dgm:spPr/>
    </dgm:pt>
    <dgm:pt modelId="{0C02CBE6-291A-4F3F-B9E5-3C39E4A70293}" type="pres">
      <dgm:prSet presAssocID="{652B8147-35C9-41DB-A984-6525394C03B9}" presName="space" presStyleCnt="0"/>
      <dgm:spPr/>
    </dgm:pt>
    <dgm:pt modelId="{96915E89-A769-4B43-A8B5-0B8F14BBD087}" type="pres">
      <dgm:prSet presAssocID="{F8C4D8D1-7A50-422A-93A0-94305FF032FF}" presName="composite" presStyleCnt="0"/>
      <dgm:spPr/>
    </dgm:pt>
    <dgm:pt modelId="{2AE7EE56-B0E4-48B0-82E2-3A4DD918DE26}" type="pres">
      <dgm:prSet presAssocID="{F8C4D8D1-7A50-422A-93A0-94305FF032FF}" presName="parTx" presStyleLbl="alignNode1" presStyleIdx="3" presStyleCnt="6">
        <dgm:presLayoutVars>
          <dgm:chMax val="0"/>
          <dgm:chPref val="0"/>
          <dgm:bulletEnabled val="1"/>
        </dgm:presLayoutVars>
      </dgm:prSet>
      <dgm:spPr/>
    </dgm:pt>
    <dgm:pt modelId="{90D8EFAA-AE20-44E4-B9DC-F3FCF31939C2}" type="pres">
      <dgm:prSet presAssocID="{F8C4D8D1-7A50-422A-93A0-94305FF032FF}" presName="desTx" presStyleLbl="alignAccFollowNode1" presStyleIdx="3" presStyleCnt="6">
        <dgm:presLayoutVars>
          <dgm:bulletEnabled val="1"/>
        </dgm:presLayoutVars>
      </dgm:prSet>
      <dgm:spPr/>
    </dgm:pt>
    <dgm:pt modelId="{7759E7D2-F88D-438D-9CCE-8BFACDA9077F}" type="pres">
      <dgm:prSet presAssocID="{E9793630-5772-49FF-AC62-882B99939975}" presName="space" presStyleCnt="0"/>
      <dgm:spPr/>
    </dgm:pt>
    <dgm:pt modelId="{DA951944-237E-4879-8067-EF102C3D4213}" type="pres">
      <dgm:prSet presAssocID="{45894B88-72BD-4477-9C91-4F93DEB5031E}" presName="composite" presStyleCnt="0"/>
      <dgm:spPr/>
    </dgm:pt>
    <dgm:pt modelId="{17DD013F-FCBA-441D-A1AE-F28426C941FD}" type="pres">
      <dgm:prSet presAssocID="{45894B88-72BD-4477-9C91-4F93DEB5031E}" presName="parTx" presStyleLbl="alignNode1" presStyleIdx="4" presStyleCnt="6">
        <dgm:presLayoutVars>
          <dgm:chMax val="0"/>
          <dgm:chPref val="0"/>
          <dgm:bulletEnabled val="1"/>
        </dgm:presLayoutVars>
      </dgm:prSet>
      <dgm:spPr/>
    </dgm:pt>
    <dgm:pt modelId="{875A4A43-EDFB-4620-96B9-0C03A082D025}" type="pres">
      <dgm:prSet presAssocID="{45894B88-72BD-4477-9C91-4F93DEB5031E}" presName="desTx" presStyleLbl="alignAccFollowNode1" presStyleIdx="4" presStyleCnt="6">
        <dgm:presLayoutVars>
          <dgm:bulletEnabled val="1"/>
        </dgm:presLayoutVars>
      </dgm:prSet>
      <dgm:spPr/>
    </dgm:pt>
    <dgm:pt modelId="{11D1F36C-9170-4D51-A1E6-733E9EC7C2FA}" type="pres">
      <dgm:prSet presAssocID="{3C87C973-A122-45D2-8CD8-9BD46EAC6BAB}" presName="space" presStyleCnt="0"/>
      <dgm:spPr/>
    </dgm:pt>
    <dgm:pt modelId="{4D333D27-DC30-4BB1-A903-6405203CA76A}" type="pres">
      <dgm:prSet presAssocID="{1E08740E-BD55-4A4B-A71C-0DFD94DBC571}" presName="composite" presStyleCnt="0"/>
      <dgm:spPr/>
    </dgm:pt>
    <dgm:pt modelId="{31DD80BF-434F-458F-9B0E-5452C734FBBB}" type="pres">
      <dgm:prSet presAssocID="{1E08740E-BD55-4A4B-A71C-0DFD94DBC571}" presName="parTx" presStyleLbl="alignNode1" presStyleIdx="5" presStyleCnt="6">
        <dgm:presLayoutVars>
          <dgm:chMax val="0"/>
          <dgm:chPref val="0"/>
          <dgm:bulletEnabled val="1"/>
        </dgm:presLayoutVars>
      </dgm:prSet>
      <dgm:spPr/>
    </dgm:pt>
    <dgm:pt modelId="{6B38EFC7-6D43-4E81-8212-F539E12C291B}" type="pres">
      <dgm:prSet presAssocID="{1E08740E-BD55-4A4B-A71C-0DFD94DBC571}" presName="desTx" presStyleLbl="alignAccFollowNode1" presStyleIdx="5" presStyleCnt="6">
        <dgm:presLayoutVars>
          <dgm:bulletEnabled val="1"/>
        </dgm:presLayoutVars>
      </dgm:prSet>
      <dgm:spPr/>
    </dgm:pt>
  </dgm:ptLst>
  <dgm:cxnLst>
    <dgm:cxn modelId="{CCD97601-06EA-44A6-958B-4BC897B19379}" srcId="{6666DA9D-1FAE-40BE-9C3F-3DCDE21E3716}" destId="{67E38B68-A4A1-4D12-9327-58704B8F018B}" srcOrd="0" destOrd="0" parTransId="{23D57024-6568-484F-BC44-14A3763D7863}" sibTransId="{BE4334B0-81C3-4014-ADCA-B1045B487F3F}"/>
    <dgm:cxn modelId="{85964B0D-12C0-41FB-9A62-FFFBE022F5B7}" type="presOf" srcId="{6666DA9D-1FAE-40BE-9C3F-3DCDE21E3716}" destId="{8B79797A-B0CF-4081-8BF9-11B6F15203E5}" srcOrd="0" destOrd="0" presId="urn:microsoft.com/office/officeart/2005/8/layout/hList1"/>
    <dgm:cxn modelId="{678FAE0F-B723-4951-8782-B96630D66203}" srcId="{B8BBFE89-F485-470C-A907-69DB29DF95BA}" destId="{82638A7C-5D6D-401E-B5F5-D2AE2476091E}" srcOrd="0" destOrd="0" parTransId="{59BFF2C4-BAA7-4B6C-8DE8-3BC40F33ED4A}" sibTransId="{BC0524ED-258E-4395-9606-53FED0011A88}"/>
    <dgm:cxn modelId="{C00A8512-8263-4553-9123-4FAD69B978F2}" srcId="{B8BBFE89-F485-470C-A907-69DB29DF95BA}" destId="{0B56FC0B-56E1-4089-A1AB-94E5EE27E35C}" srcOrd="2" destOrd="0" parTransId="{8DD8DB90-8F95-400E-A312-D4B16C20567E}" sibTransId="{652B8147-35C9-41DB-A984-6525394C03B9}"/>
    <dgm:cxn modelId="{70B71414-D49E-486E-98CC-87EE6045D94C}" type="presOf" srcId="{5AE57F09-521A-452E-B2FA-E3B6CD16A620}" destId="{6B38EFC7-6D43-4E81-8212-F539E12C291B}" srcOrd="0" destOrd="0" presId="urn:microsoft.com/office/officeart/2005/8/layout/hList1"/>
    <dgm:cxn modelId="{124EBA1A-3CEA-4BD9-B7AD-B0EF7CF0EE88}" type="presOf" srcId="{1FAABF9D-BAB0-4644-A3E8-8EA15E08FB2A}" destId="{CAB94C35-6C1B-4230-8ABF-4E59BBB5E2DB}" srcOrd="0" destOrd="0" presId="urn:microsoft.com/office/officeart/2005/8/layout/hList1"/>
    <dgm:cxn modelId="{889B921D-CB6F-49B6-8C32-94AC80C24373}" type="presOf" srcId="{D8B6D202-3749-43F5-97F3-02012B517D33}" destId="{CAB94C35-6C1B-4230-8ABF-4E59BBB5E2DB}" srcOrd="0" destOrd="3" presId="urn:microsoft.com/office/officeart/2005/8/layout/hList1"/>
    <dgm:cxn modelId="{969ECD1D-E476-4B1C-AAB3-E24C78B57DE8}" type="presOf" srcId="{22CA6390-595D-48FF-B1E4-28F7FB016F2F}" destId="{8850001B-EC19-4F51-98CB-FE8FDE7F4345}" srcOrd="0" destOrd="2" presId="urn:microsoft.com/office/officeart/2005/8/layout/hList1"/>
    <dgm:cxn modelId="{9817781F-6B0F-4CFC-BF3C-36090170CFBE}" type="presOf" srcId="{C2CE7F3A-D78C-431A-83CC-6617869F62BF}" destId="{875A4A43-EDFB-4620-96B9-0C03A082D025}" srcOrd="0" destOrd="0" presId="urn:microsoft.com/office/officeart/2005/8/layout/hList1"/>
    <dgm:cxn modelId="{AA9FF231-B902-4A96-9236-034791CCE59F}" srcId="{A40C9288-AFE5-49C7-9D59-FDE1E5229382}" destId="{1FAABF9D-BAB0-4644-A3E8-8EA15E08FB2A}" srcOrd="0" destOrd="0" parTransId="{D6FF1B13-1805-419F-BB59-A08D6E0A8E3F}" sibTransId="{753D5706-122E-4AA4-AA82-3F8B07C7DB3F}"/>
    <dgm:cxn modelId="{6049683E-293F-42C6-AF7A-EA457CA9042C}" srcId="{82638A7C-5D6D-401E-B5F5-D2AE2476091E}" destId="{6666DA9D-1FAE-40BE-9C3F-3DCDE21E3716}" srcOrd="0" destOrd="0" parTransId="{ACB52552-B152-459F-95EA-3BA92A98ED10}" sibTransId="{E0350861-486C-4D0F-88F6-CBCE75273D66}"/>
    <dgm:cxn modelId="{2FF98B40-26A2-476E-8FCC-3A705B8457EF}" srcId="{6666DA9D-1FAE-40BE-9C3F-3DCDE21E3716}" destId="{1E294249-8563-4F78-AE3A-3CEBAD9B0995}" srcOrd="3" destOrd="0" parTransId="{FBCA42AE-5ABD-49A8-8011-E4DED8E96744}" sibTransId="{A5EE8DEC-E10C-457D-8A86-ACF04DD266DA}"/>
    <dgm:cxn modelId="{CD6C585D-D461-45EA-8FB5-2340F621FCA9}" srcId="{1FAABF9D-BAB0-4644-A3E8-8EA15E08FB2A}" destId="{F5522BDA-411F-43C8-B00D-EF255C81A3FB}" srcOrd="3" destOrd="0" parTransId="{2A1FB126-07D2-4BBD-910F-33C20BB88CF4}" sibTransId="{88214C59-33D3-4EBC-A3A1-930F2D2C2F26}"/>
    <dgm:cxn modelId="{A30F7D5E-01B8-49BE-B210-07FAC6816BE6}" type="presOf" srcId="{45894B88-72BD-4477-9C91-4F93DEB5031E}" destId="{17DD013F-FCBA-441D-A1AE-F28426C941FD}" srcOrd="0" destOrd="0" presId="urn:microsoft.com/office/officeart/2005/8/layout/hList1"/>
    <dgm:cxn modelId="{37FBC066-0CF1-4EF7-8D21-DF490924FB27}" srcId="{B8BBFE89-F485-470C-A907-69DB29DF95BA}" destId="{A40C9288-AFE5-49C7-9D59-FDE1E5229382}" srcOrd="1" destOrd="0" parTransId="{15E4FF30-267A-4BDD-846F-B2C231DD98EE}" sibTransId="{D71599B2-1E2E-49E6-A853-8D6702F04266}"/>
    <dgm:cxn modelId="{F00A9869-4D81-4D12-8DDA-275FD697AC26}" srcId="{1E08740E-BD55-4A4B-A71C-0DFD94DBC571}" destId="{5AE57F09-521A-452E-B2FA-E3B6CD16A620}" srcOrd="0" destOrd="0" parTransId="{A6C9643B-7815-4A38-8B30-C698FC909A50}" sibTransId="{FE02CEED-3B7A-4982-A2F2-7269BB4F38FD}"/>
    <dgm:cxn modelId="{36CFF94C-50A0-4973-BA04-0C7AC40797A8}" srcId="{B8BBFE89-F485-470C-A907-69DB29DF95BA}" destId="{1E08740E-BD55-4A4B-A71C-0DFD94DBC571}" srcOrd="5" destOrd="0" parTransId="{2B84DC87-39D9-4EFA-88D1-EFC4E365A0C9}" sibTransId="{1CD20ED9-D21F-4B80-BB2D-A43F3AAEEB2F}"/>
    <dgm:cxn modelId="{950E1D4E-3435-42B7-A7D2-D197614A679E}" type="presOf" srcId="{1E294249-8563-4F78-AE3A-3CEBAD9B0995}" destId="{8B79797A-B0CF-4081-8BF9-11B6F15203E5}" srcOrd="0" destOrd="4" presId="urn:microsoft.com/office/officeart/2005/8/layout/hList1"/>
    <dgm:cxn modelId="{2B62BA4E-214A-473F-925E-52B76164A1F8}" type="presOf" srcId="{A40C9288-AFE5-49C7-9D59-FDE1E5229382}" destId="{892385E6-2730-4825-894D-F6D13C7D91D8}" srcOrd="0" destOrd="0" presId="urn:microsoft.com/office/officeart/2005/8/layout/hList1"/>
    <dgm:cxn modelId="{78C36C70-6EEF-46BD-9BA5-19BA7BE4039E}" type="presOf" srcId="{F8C4D8D1-7A50-422A-93A0-94305FF032FF}" destId="{2AE7EE56-B0E4-48B0-82E2-3A4DD918DE26}" srcOrd="0" destOrd="0" presId="urn:microsoft.com/office/officeart/2005/8/layout/hList1"/>
    <dgm:cxn modelId="{6EFEF071-4F4A-4EE2-926B-77D5B7A42A8D}" type="presOf" srcId="{0B56FC0B-56E1-4089-A1AB-94E5EE27E35C}" destId="{BC118590-B2A3-4E5B-B1FE-DC5D822F210D}" srcOrd="0" destOrd="0" presId="urn:microsoft.com/office/officeart/2005/8/layout/hList1"/>
    <dgm:cxn modelId="{A17CE753-4A72-476B-A011-0F1F7046ED71}" type="presOf" srcId="{F5522BDA-411F-43C8-B00D-EF255C81A3FB}" destId="{CAB94C35-6C1B-4230-8ABF-4E59BBB5E2DB}" srcOrd="0" destOrd="4" presId="urn:microsoft.com/office/officeart/2005/8/layout/hList1"/>
    <dgm:cxn modelId="{4C624257-C896-4091-AB1F-E9236A761422}" type="presOf" srcId="{7ED8DA94-792F-4F4F-A592-F2510A0B3157}" destId="{CAB94C35-6C1B-4230-8ABF-4E59BBB5E2DB}" srcOrd="0" destOrd="2" presId="urn:microsoft.com/office/officeart/2005/8/layout/hList1"/>
    <dgm:cxn modelId="{B785347D-8FA4-4FA3-8263-DCE09056C697}" type="presOf" srcId="{A025258B-C3D1-4A1B-9CB6-1DDF23F1576C}" destId="{875A4A43-EDFB-4620-96B9-0C03A082D025}" srcOrd="0" destOrd="1" presId="urn:microsoft.com/office/officeart/2005/8/layout/hList1"/>
    <dgm:cxn modelId="{604CEA81-9A2E-4077-A4FF-90392083FA2F}" srcId="{6666DA9D-1FAE-40BE-9C3F-3DCDE21E3716}" destId="{9D1B6ED4-36FA-476A-8058-135F6DE28244}" srcOrd="1" destOrd="0" parTransId="{7E4B6D50-4D0F-48FF-AF4E-0FAA4C58D7B8}" sibTransId="{588F7118-108C-44FB-8648-1580DCAC7CA8}"/>
    <dgm:cxn modelId="{F76EF382-9766-4282-953B-F9B900CA4685}" type="presOf" srcId="{1E08740E-BD55-4A4B-A71C-0DFD94DBC571}" destId="{31DD80BF-434F-458F-9B0E-5452C734FBBB}" srcOrd="0" destOrd="0" presId="urn:microsoft.com/office/officeart/2005/8/layout/hList1"/>
    <dgm:cxn modelId="{AFA3AD8A-6628-447B-A7B6-4D1780BE8BD2}" type="presOf" srcId="{B8BBFE89-F485-470C-A907-69DB29DF95BA}" destId="{AF0785A9-708B-497C-9452-A63E07A96940}" srcOrd="0" destOrd="0" presId="urn:microsoft.com/office/officeart/2005/8/layout/hList1"/>
    <dgm:cxn modelId="{E691BD9B-C775-4ACE-AF5F-92F9FD48BC2B}" srcId="{B8BBFE89-F485-470C-A907-69DB29DF95BA}" destId="{F8C4D8D1-7A50-422A-93A0-94305FF032FF}" srcOrd="3" destOrd="0" parTransId="{37AAEAA9-214C-48FF-BB3E-C7B8CEE7201B}" sibTransId="{E9793630-5772-49FF-AC62-882B99939975}"/>
    <dgm:cxn modelId="{5A8B64A3-AD5F-4656-956C-05D511D9390E}" srcId="{1FAABF9D-BAB0-4644-A3E8-8EA15E08FB2A}" destId="{7ED8DA94-792F-4F4F-A592-F2510A0B3157}" srcOrd="1" destOrd="0" parTransId="{2E60CDE6-8EF2-4AC6-9F09-137F1F1AE5FB}" sibTransId="{D07C403D-9F4D-4B3E-BC69-76FE4AC69760}"/>
    <dgm:cxn modelId="{69554AA4-7772-4B59-8076-0F93FC7618EF}" srcId="{1FAABF9D-BAB0-4644-A3E8-8EA15E08FB2A}" destId="{6C4CA843-7915-4496-885E-FE9BA3D67FC9}" srcOrd="0" destOrd="0" parTransId="{94E8DF97-6E04-4DBF-96AA-9DAD29BF2FB7}" sibTransId="{AE611056-06F8-49E6-9D7F-D18D6D2B940C}"/>
    <dgm:cxn modelId="{96148EA9-86A9-43BF-B988-C96C28810113}" type="presOf" srcId="{23D5ABBB-ADE9-4ED6-A43E-0331C97AD5EE}" destId="{90D8EFAA-AE20-44E4-B9DC-F3FCF31939C2}" srcOrd="0" destOrd="0" presId="urn:microsoft.com/office/officeart/2005/8/layout/hList1"/>
    <dgm:cxn modelId="{C76C90AA-0DAE-44D5-BC09-EBBCAA283784}" type="presOf" srcId="{BF0EA636-0CE0-4816-B2DE-BFC1F5F61492}" destId="{8850001B-EC19-4F51-98CB-FE8FDE7F4345}" srcOrd="0" destOrd="0" presId="urn:microsoft.com/office/officeart/2005/8/layout/hList1"/>
    <dgm:cxn modelId="{C710BDAA-A526-4939-B1C7-83A5BB8DCADE}" type="presOf" srcId="{7115D2F5-D167-4B15-BF45-B02E6F6E7BEC}" destId="{8850001B-EC19-4F51-98CB-FE8FDE7F4345}" srcOrd="0" destOrd="1" presId="urn:microsoft.com/office/officeart/2005/8/layout/hList1"/>
    <dgm:cxn modelId="{252D8FB2-220B-4B5F-9BB1-E69E4AAAC26B}" srcId="{0B56FC0B-56E1-4089-A1AB-94E5EE27E35C}" destId="{7115D2F5-D167-4B15-BF45-B02E6F6E7BEC}" srcOrd="1" destOrd="0" parTransId="{8D8BD8FE-C435-4CBE-AEE1-AA3182102566}" sibTransId="{E7256CC2-FD54-4DF6-AF55-D1C677CE3963}"/>
    <dgm:cxn modelId="{85483DB9-3C7D-4E45-8DCB-3395E5B0F083}" type="presOf" srcId="{9D1B6ED4-36FA-476A-8058-135F6DE28244}" destId="{8B79797A-B0CF-4081-8BF9-11B6F15203E5}" srcOrd="0" destOrd="2" presId="urn:microsoft.com/office/officeart/2005/8/layout/hList1"/>
    <dgm:cxn modelId="{A2D22FBB-D887-4A39-8FA1-8638BF53851E}" srcId="{45894B88-72BD-4477-9C91-4F93DEB5031E}" destId="{A025258B-C3D1-4A1B-9CB6-1DDF23F1576C}" srcOrd="1" destOrd="0" parTransId="{3ED7CA1A-00EB-45B2-9F80-B6BF8CA890FC}" sibTransId="{47DB4B08-3DF6-4832-828F-4BEE8BA3CD82}"/>
    <dgm:cxn modelId="{0DF26BC1-564D-4EF9-BCB5-4671472DFBF6}" type="presOf" srcId="{82638A7C-5D6D-401E-B5F5-D2AE2476091E}" destId="{C784C8CF-E551-4833-B3FB-F05007B3E28E}" srcOrd="0" destOrd="0" presId="urn:microsoft.com/office/officeart/2005/8/layout/hList1"/>
    <dgm:cxn modelId="{1A2BB6C9-68EB-490B-B2B7-BF92360D0610}" srcId="{B8BBFE89-F485-470C-A907-69DB29DF95BA}" destId="{45894B88-72BD-4477-9C91-4F93DEB5031E}" srcOrd="4" destOrd="0" parTransId="{F387C845-A602-483C-8086-6F0705F91F18}" sibTransId="{3C87C973-A122-45D2-8CD8-9BD46EAC6BAB}"/>
    <dgm:cxn modelId="{F215C9C9-C3DF-4FE2-A58B-BB2E8A9FB849}" srcId="{0B56FC0B-56E1-4089-A1AB-94E5EE27E35C}" destId="{22CA6390-595D-48FF-B1E4-28F7FB016F2F}" srcOrd="2" destOrd="0" parTransId="{DC17B033-75D9-4104-9648-8ED03DFC4277}" sibTransId="{50360519-A19C-4752-AD79-2DF2BDE7A63E}"/>
    <dgm:cxn modelId="{569F64D0-1FDD-4EB4-BE5A-13617E700BD7}" type="presOf" srcId="{406525CC-DE07-455D-9341-13EECE5DC9FD}" destId="{8B79797A-B0CF-4081-8BF9-11B6F15203E5}" srcOrd="0" destOrd="3" presId="urn:microsoft.com/office/officeart/2005/8/layout/hList1"/>
    <dgm:cxn modelId="{76726CD6-CE27-4E13-8990-9DB94BBDE719}" srcId="{1FAABF9D-BAB0-4644-A3E8-8EA15E08FB2A}" destId="{D8B6D202-3749-43F5-97F3-02012B517D33}" srcOrd="2" destOrd="0" parTransId="{7A3D5BF7-B1D4-4203-A698-46CDF08F6162}" sibTransId="{8DA5F336-6123-46D0-8EE3-06AA13E52DA1}"/>
    <dgm:cxn modelId="{6D14E4D8-5EAF-41C2-81A3-0F33EA5EB14D}" type="presOf" srcId="{67E38B68-A4A1-4D12-9327-58704B8F018B}" destId="{8B79797A-B0CF-4081-8BF9-11B6F15203E5}" srcOrd="0" destOrd="1" presId="urn:microsoft.com/office/officeart/2005/8/layout/hList1"/>
    <dgm:cxn modelId="{C2B599DA-CC7F-4F72-BE58-D62C9155C96C}" srcId="{45894B88-72BD-4477-9C91-4F93DEB5031E}" destId="{C2CE7F3A-D78C-431A-83CC-6617869F62BF}" srcOrd="0" destOrd="0" parTransId="{C72F495E-0C58-441D-8B3E-5334E27D2E25}" sibTransId="{F35872B7-EAE3-4B5D-9BBE-A276CD296456}"/>
    <dgm:cxn modelId="{D91ED9E7-4433-4605-96FD-64B19F6F4715}" srcId="{F8C4D8D1-7A50-422A-93A0-94305FF032FF}" destId="{23D5ABBB-ADE9-4ED6-A43E-0331C97AD5EE}" srcOrd="0" destOrd="0" parTransId="{44261C77-6D40-4EC6-A06E-020FBD64D814}" sibTransId="{7EBF0830-49CA-4289-9F93-BB2ABBDC236A}"/>
    <dgm:cxn modelId="{14235CEC-ACC0-439B-B3C5-35C721BAD414}" type="presOf" srcId="{6C4CA843-7915-4496-885E-FE9BA3D67FC9}" destId="{CAB94C35-6C1B-4230-8ABF-4E59BBB5E2DB}" srcOrd="0" destOrd="1" presId="urn:microsoft.com/office/officeart/2005/8/layout/hList1"/>
    <dgm:cxn modelId="{28A505ED-68B1-41FE-B8BA-75CF70543405}" srcId="{0B56FC0B-56E1-4089-A1AB-94E5EE27E35C}" destId="{BF0EA636-0CE0-4816-B2DE-BFC1F5F61492}" srcOrd="0" destOrd="0" parTransId="{A56761CC-1FC4-4948-AFEE-E04E7546AFAF}" sibTransId="{884A7E1C-1711-40DF-9DF2-D007DEDF8213}"/>
    <dgm:cxn modelId="{3804FEF5-96DF-4FEF-A439-590EE5F3B873}" srcId="{6666DA9D-1FAE-40BE-9C3F-3DCDE21E3716}" destId="{406525CC-DE07-455D-9341-13EECE5DC9FD}" srcOrd="2" destOrd="0" parTransId="{ADE60037-D2E4-4D78-9D44-A95006BD30C7}" sibTransId="{C5D2FD96-3EFD-4530-AFE9-0604A6E822CE}"/>
    <dgm:cxn modelId="{1D1E543B-8971-44A7-A27E-3330308AEC82}" type="presParOf" srcId="{AF0785A9-708B-497C-9452-A63E07A96940}" destId="{1482317C-9995-46E8-A20D-304DB53EC147}" srcOrd="0" destOrd="0" presId="urn:microsoft.com/office/officeart/2005/8/layout/hList1"/>
    <dgm:cxn modelId="{9F17C684-7881-4F8A-8DFF-564B0EADD16D}" type="presParOf" srcId="{1482317C-9995-46E8-A20D-304DB53EC147}" destId="{C784C8CF-E551-4833-B3FB-F05007B3E28E}" srcOrd="0" destOrd="0" presId="urn:microsoft.com/office/officeart/2005/8/layout/hList1"/>
    <dgm:cxn modelId="{FF075A90-6D03-4C6E-B322-5ACC7AF6EA1A}" type="presParOf" srcId="{1482317C-9995-46E8-A20D-304DB53EC147}" destId="{8B79797A-B0CF-4081-8BF9-11B6F15203E5}" srcOrd="1" destOrd="0" presId="urn:microsoft.com/office/officeart/2005/8/layout/hList1"/>
    <dgm:cxn modelId="{FA9483CC-E440-4D80-BC6B-6651D9A22A62}" type="presParOf" srcId="{AF0785A9-708B-497C-9452-A63E07A96940}" destId="{9D76905D-2BFF-4D11-8DDA-942BD0EE430B}" srcOrd="1" destOrd="0" presId="urn:microsoft.com/office/officeart/2005/8/layout/hList1"/>
    <dgm:cxn modelId="{06CB2E2E-FAC7-49C1-89EC-F69C20D69D30}" type="presParOf" srcId="{AF0785A9-708B-497C-9452-A63E07A96940}" destId="{9E081E85-126E-4640-9335-CBC049DB2957}" srcOrd="2" destOrd="0" presId="urn:microsoft.com/office/officeart/2005/8/layout/hList1"/>
    <dgm:cxn modelId="{2C679684-61E3-4E79-AE62-0EF7B745D8DD}" type="presParOf" srcId="{9E081E85-126E-4640-9335-CBC049DB2957}" destId="{892385E6-2730-4825-894D-F6D13C7D91D8}" srcOrd="0" destOrd="0" presId="urn:microsoft.com/office/officeart/2005/8/layout/hList1"/>
    <dgm:cxn modelId="{C6D2BC36-A1CE-4B30-86F0-E7E0D255ADF6}" type="presParOf" srcId="{9E081E85-126E-4640-9335-CBC049DB2957}" destId="{CAB94C35-6C1B-4230-8ABF-4E59BBB5E2DB}" srcOrd="1" destOrd="0" presId="urn:microsoft.com/office/officeart/2005/8/layout/hList1"/>
    <dgm:cxn modelId="{BAF4895E-780B-40A9-8586-BB3F9511240D}" type="presParOf" srcId="{AF0785A9-708B-497C-9452-A63E07A96940}" destId="{2D1CD2C7-F56D-452B-87E6-0EDF94974763}" srcOrd="3" destOrd="0" presId="urn:microsoft.com/office/officeart/2005/8/layout/hList1"/>
    <dgm:cxn modelId="{32585B5E-9389-45D0-A07E-CBFD48E020EC}" type="presParOf" srcId="{AF0785A9-708B-497C-9452-A63E07A96940}" destId="{85C42BB4-D9C3-4FCC-AEDC-7A671385A982}" srcOrd="4" destOrd="0" presId="urn:microsoft.com/office/officeart/2005/8/layout/hList1"/>
    <dgm:cxn modelId="{524EC190-FD1B-4DAD-BF34-CCFD9D8A4A1E}" type="presParOf" srcId="{85C42BB4-D9C3-4FCC-AEDC-7A671385A982}" destId="{BC118590-B2A3-4E5B-B1FE-DC5D822F210D}" srcOrd="0" destOrd="0" presId="urn:microsoft.com/office/officeart/2005/8/layout/hList1"/>
    <dgm:cxn modelId="{33DF1048-947C-4483-B386-3A2356C56D2C}" type="presParOf" srcId="{85C42BB4-D9C3-4FCC-AEDC-7A671385A982}" destId="{8850001B-EC19-4F51-98CB-FE8FDE7F4345}" srcOrd="1" destOrd="0" presId="urn:microsoft.com/office/officeart/2005/8/layout/hList1"/>
    <dgm:cxn modelId="{1B016AFC-5704-4251-BDDD-40B3537A9131}" type="presParOf" srcId="{AF0785A9-708B-497C-9452-A63E07A96940}" destId="{0C02CBE6-291A-4F3F-B9E5-3C39E4A70293}" srcOrd="5" destOrd="0" presId="urn:microsoft.com/office/officeart/2005/8/layout/hList1"/>
    <dgm:cxn modelId="{166DEE88-C3D1-4875-8771-297CE73435D5}" type="presParOf" srcId="{AF0785A9-708B-497C-9452-A63E07A96940}" destId="{96915E89-A769-4B43-A8B5-0B8F14BBD087}" srcOrd="6" destOrd="0" presId="urn:microsoft.com/office/officeart/2005/8/layout/hList1"/>
    <dgm:cxn modelId="{55ACFDDE-ABF5-4DCA-A2A9-7E8D74AC1E7E}" type="presParOf" srcId="{96915E89-A769-4B43-A8B5-0B8F14BBD087}" destId="{2AE7EE56-B0E4-48B0-82E2-3A4DD918DE26}" srcOrd="0" destOrd="0" presId="urn:microsoft.com/office/officeart/2005/8/layout/hList1"/>
    <dgm:cxn modelId="{CA9BCA66-7E60-4BB4-A467-F8AD1C611F3C}" type="presParOf" srcId="{96915E89-A769-4B43-A8B5-0B8F14BBD087}" destId="{90D8EFAA-AE20-44E4-B9DC-F3FCF31939C2}" srcOrd="1" destOrd="0" presId="urn:microsoft.com/office/officeart/2005/8/layout/hList1"/>
    <dgm:cxn modelId="{9706EFCC-A49B-4419-922B-5F0B77210B5A}" type="presParOf" srcId="{AF0785A9-708B-497C-9452-A63E07A96940}" destId="{7759E7D2-F88D-438D-9CCE-8BFACDA9077F}" srcOrd="7" destOrd="0" presId="urn:microsoft.com/office/officeart/2005/8/layout/hList1"/>
    <dgm:cxn modelId="{AC043421-51B0-4778-904C-FD243C416E44}" type="presParOf" srcId="{AF0785A9-708B-497C-9452-A63E07A96940}" destId="{DA951944-237E-4879-8067-EF102C3D4213}" srcOrd="8" destOrd="0" presId="urn:microsoft.com/office/officeart/2005/8/layout/hList1"/>
    <dgm:cxn modelId="{338F644E-3D67-43C0-8440-A1D53B3E02B1}" type="presParOf" srcId="{DA951944-237E-4879-8067-EF102C3D4213}" destId="{17DD013F-FCBA-441D-A1AE-F28426C941FD}" srcOrd="0" destOrd="0" presId="urn:microsoft.com/office/officeart/2005/8/layout/hList1"/>
    <dgm:cxn modelId="{59CF27EB-D476-48ED-9DDF-8D35CD536A6A}" type="presParOf" srcId="{DA951944-237E-4879-8067-EF102C3D4213}" destId="{875A4A43-EDFB-4620-96B9-0C03A082D025}" srcOrd="1" destOrd="0" presId="urn:microsoft.com/office/officeart/2005/8/layout/hList1"/>
    <dgm:cxn modelId="{1D3B0175-67DE-4EA0-BFA1-162AC5D9524D}" type="presParOf" srcId="{AF0785A9-708B-497C-9452-A63E07A96940}" destId="{11D1F36C-9170-4D51-A1E6-733E9EC7C2FA}" srcOrd="9" destOrd="0" presId="urn:microsoft.com/office/officeart/2005/8/layout/hList1"/>
    <dgm:cxn modelId="{5E1E63A9-4E49-46B9-9047-3BBED837C3A4}" type="presParOf" srcId="{AF0785A9-708B-497C-9452-A63E07A96940}" destId="{4D333D27-DC30-4BB1-A903-6405203CA76A}" srcOrd="10" destOrd="0" presId="urn:microsoft.com/office/officeart/2005/8/layout/hList1"/>
    <dgm:cxn modelId="{3B7E6CD8-0C9C-4E7B-8F46-836AE1FD29AC}" type="presParOf" srcId="{4D333D27-DC30-4BB1-A903-6405203CA76A}" destId="{31DD80BF-434F-458F-9B0E-5452C734FBBB}" srcOrd="0" destOrd="0" presId="urn:microsoft.com/office/officeart/2005/8/layout/hList1"/>
    <dgm:cxn modelId="{491EF924-1FD6-4516-A169-9E52581DC1D0}" type="presParOf" srcId="{4D333D27-DC30-4BB1-A903-6405203CA76A}" destId="{6B38EFC7-6D43-4E81-8212-F539E12C291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4C8CF-E551-4833-B3FB-F05007B3E28E}">
      <dsp:nvSpPr>
        <dsp:cNvPr id="0" name=""/>
        <dsp:cNvSpPr/>
      </dsp:nvSpPr>
      <dsp:spPr>
        <a:xfrm>
          <a:off x="3091"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Who</a:t>
          </a:r>
        </a:p>
      </dsp:txBody>
      <dsp:txXfrm>
        <a:off x="3091" y="243775"/>
        <a:ext cx="1642495" cy="432000"/>
      </dsp:txXfrm>
    </dsp:sp>
    <dsp:sp modelId="{8B79797A-B0CF-4081-8BF9-11B6F15203E5}">
      <dsp:nvSpPr>
        <dsp:cNvPr id="0" name=""/>
        <dsp:cNvSpPr/>
      </dsp:nvSpPr>
      <dsp:spPr>
        <a:xfrm>
          <a:off x="3091"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You and…</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Comms Colleague?</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Dean?</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Assistant Dean?</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Jen/Ann?</a:t>
          </a:r>
        </a:p>
      </dsp:txBody>
      <dsp:txXfrm>
        <a:off x="3091" y="675775"/>
        <a:ext cx="1642495" cy="3561476"/>
      </dsp:txXfrm>
    </dsp:sp>
    <dsp:sp modelId="{892385E6-2730-4825-894D-F6D13C7D91D8}">
      <dsp:nvSpPr>
        <dsp:cNvPr id="0" name=""/>
        <dsp:cNvSpPr/>
      </dsp:nvSpPr>
      <dsp:spPr>
        <a:xfrm>
          <a:off x="1875535"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What</a:t>
          </a:r>
        </a:p>
      </dsp:txBody>
      <dsp:txXfrm>
        <a:off x="1875535" y="243775"/>
        <a:ext cx="1642495" cy="432000"/>
      </dsp:txXfrm>
    </dsp:sp>
    <dsp:sp modelId="{CAB94C35-6C1B-4230-8ABF-4E59BBB5E2DB}">
      <dsp:nvSpPr>
        <dsp:cNvPr id="0" name=""/>
        <dsp:cNvSpPr/>
      </dsp:nvSpPr>
      <dsp:spPr>
        <a:xfrm>
          <a:off x="1875535"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Key messages from the Committee’s first two sessions</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Committee membership</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Committee charge and expected outcomes</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Key Messages from Session 1</a:t>
          </a:r>
        </a:p>
        <a:p>
          <a:pPr marL="228600" lvl="2" indent="-114300" algn="l" defTabSz="666750">
            <a:lnSpc>
              <a:spcPct val="90000"/>
            </a:lnSpc>
            <a:spcBef>
              <a:spcPct val="0"/>
            </a:spcBef>
            <a:spcAft>
              <a:spcPct val="15000"/>
            </a:spcAft>
            <a:buChar char="•"/>
          </a:pPr>
          <a:r>
            <a:rPr lang="en-US" sz="1500" kern="1200" dirty="0">
              <a:latin typeface="Helvetica Neue Light" panose="02000403000000020004"/>
            </a:rPr>
            <a:t>Key Messages from Session 2</a:t>
          </a:r>
        </a:p>
      </dsp:txBody>
      <dsp:txXfrm>
        <a:off x="1875535" y="675775"/>
        <a:ext cx="1642495" cy="3561476"/>
      </dsp:txXfrm>
    </dsp:sp>
    <dsp:sp modelId="{BC118590-B2A3-4E5B-B1FE-DC5D822F210D}">
      <dsp:nvSpPr>
        <dsp:cNvPr id="0" name=""/>
        <dsp:cNvSpPr/>
      </dsp:nvSpPr>
      <dsp:spPr>
        <a:xfrm>
          <a:off x="3747980"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Where</a:t>
          </a:r>
        </a:p>
      </dsp:txBody>
      <dsp:txXfrm>
        <a:off x="3747980" y="243775"/>
        <a:ext cx="1642495" cy="432000"/>
      </dsp:txXfrm>
    </dsp:sp>
    <dsp:sp modelId="{8850001B-EC19-4F51-98CB-FE8FDE7F4345}">
      <dsp:nvSpPr>
        <dsp:cNvPr id="0" name=""/>
        <dsp:cNvSpPr/>
      </dsp:nvSpPr>
      <dsp:spPr>
        <a:xfrm>
          <a:off x="3747980"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Intact meetings</a:t>
          </a:r>
        </a:p>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Special meetings</a:t>
          </a:r>
        </a:p>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Water Cooler</a:t>
          </a:r>
        </a:p>
      </dsp:txBody>
      <dsp:txXfrm>
        <a:off x="3747980" y="675775"/>
        <a:ext cx="1642495" cy="3561476"/>
      </dsp:txXfrm>
    </dsp:sp>
    <dsp:sp modelId="{2AE7EE56-B0E4-48B0-82E2-3A4DD918DE26}">
      <dsp:nvSpPr>
        <dsp:cNvPr id="0" name=""/>
        <dsp:cNvSpPr/>
      </dsp:nvSpPr>
      <dsp:spPr>
        <a:xfrm>
          <a:off x="5620424"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When</a:t>
          </a:r>
        </a:p>
      </dsp:txBody>
      <dsp:txXfrm>
        <a:off x="5620424" y="243775"/>
        <a:ext cx="1642495" cy="432000"/>
      </dsp:txXfrm>
    </dsp:sp>
    <dsp:sp modelId="{90D8EFAA-AE20-44E4-B9DC-F3FCF31939C2}">
      <dsp:nvSpPr>
        <dsp:cNvPr id="0" name=""/>
        <dsp:cNvSpPr/>
      </dsp:nvSpPr>
      <dsp:spPr>
        <a:xfrm>
          <a:off x="5620424"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September 23, 2024 – October 4, 2024</a:t>
          </a:r>
        </a:p>
      </dsp:txBody>
      <dsp:txXfrm>
        <a:off x="5620424" y="675775"/>
        <a:ext cx="1642495" cy="3561476"/>
      </dsp:txXfrm>
    </dsp:sp>
    <dsp:sp modelId="{17DD013F-FCBA-441D-A1AE-F28426C941FD}">
      <dsp:nvSpPr>
        <dsp:cNvPr id="0" name=""/>
        <dsp:cNvSpPr/>
      </dsp:nvSpPr>
      <dsp:spPr>
        <a:xfrm>
          <a:off x="7492869"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Why</a:t>
          </a:r>
        </a:p>
      </dsp:txBody>
      <dsp:txXfrm>
        <a:off x="7492869" y="243775"/>
        <a:ext cx="1642495" cy="432000"/>
      </dsp:txXfrm>
    </dsp:sp>
    <dsp:sp modelId="{875A4A43-EDFB-4620-96B9-0C03A082D025}">
      <dsp:nvSpPr>
        <dsp:cNvPr id="0" name=""/>
        <dsp:cNvSpPr/>
      </dsp:nvSpPr>
      <dsp:spPr>
        <a:xfrm>
          <a:off x="7492869"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Build campus awareness, both of this committee’s work, and the basics of our budget model and allocation processes.  </a:t>
          </a:r>
        </a:p>
        <a:p>
          <a:pPr marL="114300" lvl="1" indent="-114300" algn="l" defTabSz="666750">
            <a:lnSpc>
              <a:spcPct val="90000"/>
            </a:lnSpc>
            <a:spcBef>
              <a:spcPct val="0"/>
            </a:spcBef>
            <a:spcAft>
              <a:spcPct val="15000"/>
            </a:spcAft>
            <a:buChar char="•"/>
          </a:pPr>
          <a:r>
            <a:rPr lang="en-US" sz="1500" kern="1200">
              <a:latin typeface="Helvetica Neue Light" panose="02000403000000020004"/>
            </a:rPr>
            <a:t>This is NOT intended to address the questions of our revenue, nor future budget reductions. </a:t>
          </a:r>
          <a:endParaRPr lang="en-US" sz="1500" kern="1200" dirty="0">
            <a:latin typeface="Helvetica Neue Light" panose="02000403000000020004"/>
          </a:endParaRPr>
        </a:p>
      </dsp:txBody>
      <dsp:txXfrm>
        <a:off x="7492869" y="675775"/>
        <a:ext cx="1642495" cy="3561476"/>
      </dsp:txXfrm>
    </dsp:sp>
    <dsp:sp modelId="{31DD80BF-434F-458F-9B0E-5452C734FBBB}">
      <dsp:nvSpPr>
        <dsp:cNvPr id="0" name=""/>
        <dsp:cNvSpPr/>
      </dsp:nvSpPr>
      <dsp:spPr>
        <a:xfrm>
          <a:off x="9365313" y="243775"/>
          <a:ext cx="164249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Neue Light" panose="02000403000000020004"/>
            </a:rPr>
            <a:t>How</a:t>
          </a:r>
        </a:p>
      </dsp:txBody>
      <dsp:txXfrm>
        <a:off x="9365313" y="243775"/>
        <a:ext cx="1642495" cy="432000"/>
      </dsp:txXfrm>
    </dsp:sp>
    <dsp:sp modelId="{6B38EFC7-6D43-4E81-8212-F539E12C291B}">
      <dsp:nvSpPr>
        <dsp:cNvPr id="0" name=""/>
        <dsp:cNvSpPr/>
      </dsp:nvSpPr>
      <dsp:spPr>
        <a:xfrm>
          <a:off x="9365313" y="675775"/>
          <a:ext cx="1642495" cy="35614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Helvetica Neue Light" panose="02000403000000020004"/>
            </a:rPr>
            <a:t>Meeting, posting, office hours, interpretive dance, sketch comedy, etc. </a:t>
          </a:r>
        </a:p>
      </dsp:txBody>
      <dsp:txXfrm>
        <a:off x="9365313" y="675775"/>
        <a:ext cx="1642495" cy="356147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BFFE3-34F9-2549-88A1-3B2E5D1B5BC2}" type="datetimeFigureOut">
              <a:rPr lang="en-US" smtClean="0"/>
              <a:t>9/20/2024</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21457-9F60-0E48-BF0C-64CA63EFC662}"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00"/>
                </a:highlight>
                <a:latin typeface="Calibri" panose="020F0502020204030204" pitchFamily="34" charset="0"/>
              </a:rPr>
              <a:t>We have no continuing funds to support part-time instruction in the summer.  We keep positions open to fund summer courses.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5</a:t>
            </a:fld>
            <a:endParaRPr lang="en-US"/>
          </a:p>
        </p:txBody>
      </p:sp>
    </p:spTree>
    <p:extLst>
      <p:ext uri="{BB962C8B-B14F-4D97-AF65-F5344CB8AC3E}">
        <p14:creationId xmlns:p14="http://schemas.microsoft.com/office/powerpoint/2010/main" val="209374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00"/>
                </a:highlight>
                <a:latin typeface="Calibri" panose="020F0502020204030204" pitchFamily="34" charset="0"/>
              </a:rPr>
              <a:t>We have no continuing funds to support part-time instruction in the summer.  We keep positions open to fund summer courses.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6</a:t>
            </a:fld>
            <a:endParaRPr lang="en-US"/>
          </a:p>
        </p:txBody>
      </p:sp>
    </p:spTree>
    <p:extLst>
      <p:ext uri="{BB962C8B-B14F-4D97-AF65-F5344CB8AC3E}">
        <p14:creationId xmlns:p14="http://schemas.microsoft.com/office/powerpoint/2010/main" val="428672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budgets have been declining since COVID. </a:t>
            </a:r>
          </a:p>
          <a:p>
            <a:r>
              <a:rPr lang="en-US" sz="1200" dirty="0"/>
              <a:t>Our tuition increase and increased state support have eased our budget crisis.  </a:t>
            </a:r>
          </a:p>
          <a:p>
            <a:r>
              <a:rPr lang="en-US" sz="1200" dirty="0"/>
              <a:t>Other items found during discovery phase.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8</a:t>
            </a:fld>
            <a:endParaRPr lang="en-US"/>
          </a:p>
        </p:txBody>
      </p:sp>
    </p:spTree>
    <p:extLst>
      <p:ext uri="{BB962C8B-B14F-4D97-AF65-F5344CB8AC3E}">
        <p14:creationId xmlns:p14="http://schemas.microsoft.com/office/powerpoint/2010/main" val="67579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13</a:t>
            </a:fld>
            <a:endParaRPr lang="en-US"/>
          </a:p>
        </p:txBody>
      </p:sp>
    </p:spTree>
    <p:extLst>
      <p:ext uri="{BB962C8B-B14F-4D97-AF65-F5344CB8AC3E}">
        <p14:creationId xmlns:p14="http://schemas.microsoft.com/office/powerpoint/2010/main" val="242532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15</a:t>
            </a:fld>
            <a:endParaRPr lang="en-US"/>
          </a:p>
        </p:txBody>
      </p:sp>
    </p:spTree>
    <p:extLst>
      <p:ext uri="{BB962C8B-B14F-4D97-AF65-F5344CB8AC3E}">
        <p14:creationId xmlns:p14="http://schemas.microsoft.com/office/powerpoint/2010/main" val="285934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16</a:t>
            </a:fld>
            <a:endParaRPr lang="en-US"/>
          </a:p>
        </p:txBody>
      </p:sp>
    </p:spTree>
    <p:extLst>
      <p:ext uri="{BB962C8B-B14F-4D97-AF65-F5344CB8AC3E}">
        <p14:creationId xmlns:p14="http://schemas.microsoft.com/office/powerpoint/2010/main" val="3343877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4712C076-73D2-1D7B-B0F4-A13B35C9D1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buClr>
                <a:schemeClr val="tx1"/>
              </a:buClr>
              <a:defRPr sz="1800"/>
            </a:lvl1pPr>
            <a:lvl2pPr>
              <a:buClr>
                <a:schemeClr val="tx1"/>
              </a:buClr>
              <a:defRPr sz="180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E087590-808E-DE18-A337-15B855B138E5}"/>
              </a:ext>
            </a:extLst>
          </p:cNvPr>
          <p:cNvSpPr>
            <a:spLocks noGrp="1"/>
          </p:cNvSpPr>
          <p:nvPr>
            <p:ph type="subTitle" idx="1"/>
          </p:nvPr>
        </p:nvSpPr>
        <p:spPr/>
        <p:txBody>
          <a:bodyPr/>
          <a:lstStyle/>
          <a:p>
            <a:r>
              <a:rPr lang="en-US" dirty="0"/>
              <a:t>Session #2</a:t>
            </a:r>
          </a:p>
          <a:p>
            <a:r>
              <a:rPr lang="en-US" dirty="0"/>
              <a:t>September 19, 2024</a:t>
            </a:r>
          </a:p>
        </p:txBody>
      </p:sp>
      <p:sp>
        <p:nvSpPr>
          <p:cNvPr id="8" name="Text Placeholder 7">
            <a:extLst>
              <a:ext uri="{FF2B5EF4-FFF2-40B4-BE49-F238E27FC236}">
                <a16:creationId xmlns:a16="http://schemas.microsoft.com/office/drawing/2014/main" id="{D8EE42E7-AB49-63AB-AF6F-A3E7DD69799C}"/>
              </a:ext>
            </a:extLst>
          </p:cNvPr>
          <p:cNvSpPr>
            <a:spLocks noGrp="1"/>
          </p:cNvSpPr>
          <p:nvPr>
            <p:ph type="body" sz="quarter" idx="17"/>
          </p:nvPr>
        </p:nvSpPr>
        <p:spPr/>
        <p:txBody>
          <a:bodyPr/>
          <a:lstStyle/>
          <a:p>
            <a:r>
              <a:rPr lang="en-US" dirty="0"/>
              <a:t>BUDGET ALLOCATION REVIEW COMMITTEE</a:t>
            </a:r>
          </a:p>
        </p:txBody>
      </p:sp>
      <p:sp>
        <p:nvSpPr>
          <p:cNvPr id="3" name="Slide Number Placeholder 2">
            <a:extLst>
              <a:ext uri="{FF2B5EF4-FFF2-40B4-BE49-F238E27FC236}">
                <a16:creationId xmlns:a16="http://schemas.microsoft.com/office/drawing/2014/main" id="{D375B727-D220-A044-1281-B34BC8A5950A}"/>
              </a:ext>
            </a:extLst>
          </p:cNvPr>
          <p:cNvSpPr>
            <a:spLocks noGrp="1"/>
          </p:cNvSpPr>
          <p:nvPr>
            <p:ph type="sldNum" sz="quarter" idx="19"/>
          </p:nvPr>
        </p:nvSpPr>
        <p:spPr/>
        <p:txBody>
          <a:bodyPr/>
          <a:lstStyle/>
          <a:p>
            <a:fld id="{2EF5B720-A4A1-FD49-AF98-E194DCD54D67}" type="slidenum">
              <a:rPr lang="en-US" smtClean="0"/>
              <a:pPr/>
              <a:t>1</a:t>
            </a:fld>
            <a:endParaRPr lang="en-US" dirty="0"/>
          </a:p>
        </p:txBody>
      </p:sp>
    </p:spTree>
    <p:extLst>
      <p:ext uri="{BB962C8B-B14F-4D97-AF65-F5344CB8AC3E}">
        <p14:creationId xmlns:p14="http://schemas.microsoft.com/office/powerpoint/2010/main" val="8110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2057399"/>
            <a:ext cx="10515600" cy="4267201"/>
          </a:xfrm>
        </p:spPr>
        <p:txBody>
          <a:bodyPr>
            <a:normAutofit/>
          </a:bodyPr>
          <a:lstStyle/>
          <a:p>
            <a:pPr marL="0" marR="0" indent="0">
              <a:lnSpc>
                <a:spcPct val="107000"/>
              </a:lnSpc>
              <a:spcBef>
                <a:spcPts val="0"/>
              </a:spcBef>
              <a:spcAft>
                <a:spcPts val="800"/>
              </a:spcAft>
              <a:buNone/>
            </a:pPr>
            <a:r>
              <a:rPr lang="en-US" sz="1800" kern="100" dirty="0">
                <a:effectLst/>
                <a:latin typeface="Helvetica Neue Light" panose="02000403000000020004"/>
                <a:ea typeface="Aptos" panose="020B0004020202020204" pitchFamily="34" charset="0"/>
                <a:cs typeface="Times New Roman" panose="02020603050405020304" pitchFamily="18" charset="0"/>
              </a:rPr>
              <a:t>The key objective/outcome of this team’s work is a </a:t>
            </a:r>
            <a:r>
              <a:rPr lang="en-US" sz="1800" b="1" kern="100" dirty="0">
                <a:effectLst/>
                <a:latin typeface="Helvetica Neue Light" panose="02000403000000020004"/>
                <a:ea typeface="Aptos" panose="020B0004020202020204" pitchFamily="34" charset="0"/>
                <a:cs typeface="Times New Roman" panose="02020603050405020304" pitchFamily="18" charset="0"/>
              </a:rPr>
              <a:t>recommendation</a:t>
            </a:r>
            <a:r>
              <a:rPr lang="en-US" sz="1800" kern="100" dirty="0">
                <a:effectLst/>
                <a:latin typeface="Helvetica Neue Light" panose="02000403000000020004"/>
                <a:ea typeface="Aptos" panose="020B0004020202020204" pitchFamily="34" charset="0"/>
                <a:cs typeface="Times New Roman" panose="02020603050405020304" pitchFamily="18" charset="0"/>
              </a:rPr>
              <a:t> regarding CU Denver’s future budget allocation process which will foster the following:  </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explore budgeting principles in ways that enable each institutional unit to be successful in contributing to our collective mission and purpose.</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identify improvements to the allocation process that increase institutional strategic flexibility, transparency, and accountability in decision-making.</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Helvetica Neue Light" panose="02000403000000020004"/>
                <a:ea typeface="Aptos" panose="020B0004020202020204" pitchFamily="34" charset="0"/>
                <a:cs typeface="Times New Roman" panose="02020603050405020304" pitchFamily="18" charset="0"/>
              </a:rPr>
              <a:t>To build a healthy financial awareness that aligns with CU Denver’s strategy and enables adaptive responses to emerging opportunities.  </a:t>
            </a:r>
          </a:p>
          <a:p>
            <a:pPr marL="342900" indent="-342900">
              <a:lnSpc>
                <a:spcPct val="107000"/>
              </a:lnSpc>
              <a:spcBef>
                <a:spcPts val="0"/>
              </a:spcBef>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support the future work of shared governance groups across the CU Denver campus through the development of timely, accurate information by which to encourage informed discussion and debate on matters of common interest.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Helvetica Neue Light" panose="02000403000000020004"/>
                <a:ea typeface="Aptos" panose="020B0004020202020204" pitchFamily="34" charset="0"/>
                <a:cs typeface="Times New Roman" panose="02020603050405020304" pitchFamily="18" charset="0"/>
              </a:rPr>
              <a:t>To establish a multi-year financial horizon which includes an understanding of revenue, as well as enduring allocation principles which facilitate our institutional objectives.  </a:t>
            </a:r>
          </a:p>
          <a:p>
            <a:pPr marL="130175" indent="0">
              <a:buNone/>
            </a:pPr>
            <a:endParaRPr lang="en-US" sz="2400" dirty="0">
              <a:latin typeface="Helvetica Neue Light" panose="02000403000000020004"/>
            </a:endParaRPr>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A REMINDER OF OUR COMMITTEE’S MISSION AND PURPOSE  </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10</a:t>
            </a:fld>
            <a:endParaRPr lang="en-US" dirty="0"/>
          </a:p>
        </p:txBody>
      </p:sp>
    </p:spTree>
    <p:extLst>
      <p:ext uri="{BB962C8B-B14F-4D97-AF65-F5344CB8AC3E}">
        <p14:creationId xmlns:p14="http://schemas.microsoft.com/office/powerpoint/2010/main" val="1351384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44A178-AF24-69B0-4B35-31ED0557EB94}"/>
              </a:ext>
            </a:extLst>
          </p:cNvPr>
          <p:cNvSpPr>
            <a:spLocks noGrp="1"/>
          </p:cNvSpPr>
          <p:nvPr>
            <p:ph type="subTitle" idx="1"/>
          </p:nvPr>
        </p:nvSpPr>
        <p:spPr>
          <a:xfrm>
            <a:off x="762000" y="3200400"/>
            <a:ext cx="9372599" cy="1884362"/>
          </a:xfrm>
        </p:spPr>
        <p:txBody>
          <a:bodyPr>
            <a:normAutofit fontScale="92500" lnSpcReduction="20000"/>
          </a:bodyPr>
          <a:lstStyle/>
          <a:p>
            <a:pPr marL="130175" indent="0">
              <a:buNone/>
            </a:pPr>
            <a:r>
              <a:rPr lang="en-US" dirty="0"/>
              <a:t>Working in groups of 3 (or 4, if needed), discuss the Criteria we might use to evaluate future alternative solutions, or assess the efficacy of the recommendations we will propose, in light of the 5 objectives from the Committee Charge.  </a:t>
            </a:r>
          </a:p>
        </p:txBody>
      </p:sp>
      <p:sp>
        <p:nvSpPr>
          <p:cNvPr id="2" name="Text Placeholder 1">
            <a:extLst>
              <a:ext uri="{FF2B5EF4-FFF2-40B4-BE49-F238E27FC236}">
                <a16:creationId xmlns:a16="http://schemas.microsoft.com/office/drawing/2014/main" id="{9FE88AA9-BDCE-6837-DE77-17EC30131BFA}"/>
              </a:ext>
            </a:extLst>
          </p:cNvPr>
          <p:cNvSpPr>
            <a:spLocks noGrp="1"/>
          </p:cNvSpPr>
          <p:nvPr>
            <p:ph type="body" sz="quarter" idx="17"/>
          </p:nvPr>
        </p:nvSpPr>
        <p:spPr>
          <a:xfrm>
            <a:off x="762000" y="358979"/>
            <a:ext cx="9448799" cy="2765221"/>
          </a:xfrm>
        </p:spPr>
        <p:txBody>
          <a:bodyPr/>
          <a:lstStyle/>
          <a:p>
            <a:r>
              <a:rPr lang="en-US" dirty="0"/>
              <a:t>What does Success look like, given our Committee Mission and Purpose?  </a:t>
            </a:r>
          </a:p>
        </p:txBody>
      </p:sp>
      <p:sp>
        <p:nvSpPr>
          <p:cNvPr id="4" name="Slide Number Placeholder 3">
            <a:extLst>
              <a:ext uri="{FF2B5EF4-FFF2-40B4-BE49-F238E27FC236}">
                <a16:creationId xmlns:a16="http://schemas.microsoft.com/office/drawing/2014/main" id="{39E99AF7-EA75-3E79-1648-199198920EBB}"/>
              </a:ext>
            </a:extLst>
          </p:cNvPr>
          <p:cNvSpPr>
            <a:spLocks noGrp="1"/>
          </p:cNvSpPr>
          <p:nvPr>
            <p:ph type="sldNum" sz="quarter" idx="19"/>
          </p:nvPr>
        </p:nvSpPr>
        <p:spPr/>
        <p:txBody>
          <a:bodyPr/>
          <a:lstStyle/>
          <a:p>
            <a:fld id="{2EF5B720-A4A1-FD49-AF98-E194DCD54D67}" type="slidenum">
              <a:rPr lang="en-US" smtClean="0"/>
              <a:t>11</a:t>
            </a:fld>
            <a:endParaRPr lang="en-US" dirty="0"/>
          </a:p>
        </p:txBody>
      </p:sp>
    </p:spTree>
    <p:extLst>
      <p:ext uri="{BB962C8B-B14F-4D97-AF65-F5344CB8AC3E}">
        <p14:creationId xmlns:p14="http://schemas.microsoft.com/office/powerpoint/2010/main" val="830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1866899"/>
            <a:ext cx="10515600" cy="4267201"/>
          </a:xfrm>
        </p:spPr>
        <p:txBody>
          <a:bodyPr>
            <a:normAutofit/>
          </a:bodyPr>
          <a:lstStyle/>
          <a:p>
            <a:r>
              <a:rPr lang="en-US" dirty="0"/>
              <a:t>Increased flexibility, provides slack so that any time there is something unexpected we aren’t in a crisis</a:t>
            </a:r>
          </a:p>
          <a:p>
            <a:r>
              <a:rPr lang="en-US" dirty="0"/>
              <a:t>The budget recommendations support the strategic plan and strategic priorities – shared values, 2030 goals</a:t>
            </a:r>
          </a:p>
          <a:p>
            <a:r>
              <a:rPr lang="en-US" dirty="0"/>
              <a:t>The model accounts for yearly cost increases (tech, insurance, library, etc.)</a:t>
            </a:r>
          </a:p>
          <a:p>
            <a:r>
              <a:rPr lang="en-US" dirty="0"/>
              <a:t>Simple, predictable, transparent; simple enough to understand and articulate (not convoluted)</a:t>
            </a:r>
          </a:p>
          <a:p>
            <a:r>
              <a:rPr lang="en-US" dirty="0"/>
              <a:t>Long-term analysis for modeling and prediction/forecasting</a:t>
            </a:r>
          </a:p>
          <a:p>
            <a:r>
              <a:rPr lang="en-US" dirty="0"/>
              <a:t>Model includes a “human” element and is not just a formula</a:t>
            </a:r>
          </a:p>
          <a:p>
            <a:r>
              <a:rPr lang="en-US" dirty="0"/>
              <a:t>Baseline data for is correct, ensures that no unit starts “in the red” (in a deficit scenario) Student retention and student experience</a:t>
            </a:r>
          </a:p>
          <a:p>
            <a:r>
              <a:rPr lang="en-US" dirty="0"/>
              <a:t>Encouragement of collaboration amongst schools and colleges</a:t>
            </a:r>
          </a:p>
          <a:p>
            <a:r>
              <a:rPr lang="en-US" dirty="0"/>
              <a:t>Opportunities for shared governance input</a:t>
            </a:r>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SUCCESS CRITERIA IDENTIFIED BY SUB-GROUPS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12</a:t>
            </a:fld>
            <a:endParaRPr lang="en-US" dirty="0"/>
          </a:p>
        </p:txBody>
      </p:sp>
    </p:spTree>
    <p:extLst>
      <p:ext uri="{BB962C8B-B14F-4D97-AF65-F5344CB8AC3E}">
        <p14:creationId xmlns:p14="http://schemas.microsoft.com/office/powerpoint/2010/main" val="1892744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KEY MESSAGES FROM SESSION #2</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13</a:t>
            </a:fld>
            <a:endParaRPr lang="en-US" dirty="0"/>
          </a:p>
        </p:txBody>
      </p:sp>
    </p:spTree>
    <p:extLst>
      <p:ext uri="{BB962C8B-B14F-4D97-AF65-F5344CB8AC3E}">
        <p14:creationId xmlns:p14="http://schemas.microsoft.com/office/powerpoint/2010/main" val="201280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9420-3D2C-DB0C-96C8-300651365F36}"/>
              </a:ext>
            </a:extLst>
          </p:cNvPr>
          <p:cNvSpPr>
            <a:spLocks noGrp="1"/>
          </p:cNvSpPr>
          <p:nvPr>
            <p:ph idx="1"/>
          </p:nvPr>
        </p:nvSpPr>
        <p:spPr>
          <a:xfrm>
            <a:off x="838200" y="2057400"/>
            <a:ext cx="10515600" cy="4076700"/>
          </a:xfrm>
        </p:spPr>
        <p:txBody>
          <a:bodyPr>
            <a:normAutofit fontScale="77500" lnSpcReduction="20000"/>
          </a:bodyPr>
          <a:lstStyle/>
          <a:p>
            <a:pPr marL="130175" indent="0">
              <a:buNone/>
            </a:pPr>
            <a:r>
              <a:rPr lang="en-US" sz="2800" dirty="0"/>
              <a:t>At the end of every session, we will identify the 3-5 key messages that will be communicated across the campus.  They might include what we did, what we didn’t do, the topics we discussed, the issues we wrestled with, observations of our group dynamics, or an announcement of our progress.  </a:t>
            </a:r>
          </a:p>
          <a:p>
            <a:pPr marL="130175" indent="0">
              <a:buNone/>
            </a:pPr>
            <a:endParaRPr lang="en-US" sz="2800" dirty="0"/>
          </a:p>
          <a:p>
            <a:pPr marL="130175" indent="0">
              <a:buNone/>
            </a:pPr>
            <a:r>
              <a:rPr lang="en-US" sz="2800" dirty="0"/>
              <a:t>Today’s key messages are:  </a:t>
            </a:r>
          </a:p>
          <a:p>
            <a:pPr marL="644525" indent="-514350">
              <a:buFont typeface="+mj-lt"/>
              <a:buAutoNum type="arabicPeriod"/>
            </a:pPr>
            <a:r>
              <a:rPr lang="en-US" sz="2800" dirty="0"/>
              <a:t>It’s complicated!  </a:t>
            </a:r>
            <a:r>
              <a:rPr lang="en-US" sz="2800" dirty="0">
                <a:sym typeface="Wingdings" panose="05000000000000000000" pitchFamily="2" charset="2"/>
              </a:rPr>
              <a:t></a:t>
            </a:r>
            <a:r>
              <a:rPr lang="en-US" sz="2800" dirty="0"/>
              <a:t> </a:t>
            </a:r>
          </a:p>
          <a:p>
            <a:pPr marL="644525" indent="-514350">
              <a:buFont typeface="+mj-lt"/>
              <a:buAutoNum type="arabicPeriod"/>
            </a:pPr>
            <a:r>
              <a:rPr lang="en-US" sz="2800" dirty="0"/>
              <a:t>The committee members are committed to disentangling the financial information and developing a model that serves our mission </a:t>
            </a:r>
          </a:p>
          <a:p>
            <a:pPr marL="644525" indent="-514350">
              <a:buFont typeface="+mj-lt"/>
              <a:buAutoNum type="arabicPeriod"/>
            </a:pPr>
            <a:r>
              <a:rPr lang="en-US" sz="2800" dirty="0"/>
              <a:t> We had a wide-ranging conversation about methods for allocating revenue</a:t>
            </a:r>
          </a:p>
          <a:p>
            <a:pPr marL="644525" indent="-514350">
              <a:buFont typeface="+mj-lt"/>
              <a:buAutoNum type="arabicPeriod"/>
            </a:pPr>
            <a:r>
              <a:rPr lang="en-US" sz="2800" dirty="0"/>
              <a:t> We explored the myths and facts about how a model and our process works</a:t>
            </a:r>
          </a:p>
        </p:txBody>
      </p:sp>
      <p:sp>
        <p:nvSpPr>
          <p:cNvPr id="3" name="Title 2">
            <a:extLst>
              <a:ext uri="{FF2B5EF4-FFF2-40B4-BE49-F238E27FC236}">
                <a16:creationId xmlns:a16="http://schemas.microsoft.com/office/drawing/2014/main" id="{DD630CBF-822B-2EE7-5251-D036790871E1}"/>
              </a:ext>
            </a:extLst>
          </p:cNvPr>
          <p:cNvSpPr>
            <a:spLocks noGrp="1"/>
          </p:cNvSpPr>
          <p:nvPr>
            <p:ph type="title"/>
          </p:nvPr>
        </p:nvSpPr>
        <p:spPr/>
        <p:txBody>
          <a:bodyPr/>
          <a:lstStyle/>
          <a:p>
            <a:r>
              <a:rPr lang="en-US" dirty="0"/>
              <a:t>WHAT ARE THE KEY MESSAGES FROM THIS SESSION?  </a:t>
            </a:r>
          </a:p>
        </p:txBody>
      </p:sp>
      <p:sp>
        <p:nvSpPr>
          <p:cNvPr id="4" name="Slide Number Placeholder 3">
            <a:extLst>
              <a:ext uri="{FF2B5EF4-FFF2-40B4-BE49-F238E27FC236}">
                <a16:creationId xmlns:a16="http://schemas.microsoft.com/office/drawing/2014/main" id="{1E66CAFA-C89B-DB60-E131-D52D298410AE}"/>
              </a:ext>
            </a:extLst>
          </p:cNvPr>
          <p:cNvSpPr>
            <a:spLocks noGrp="1"/>
          </p:cNvSpPr>
          <p:nvPr>
            <p:ph type="sldNum" sz="quarter" idx="12"/>
          </p:nvPr>
        </p:nvSpPr>
        <p:spPr/>
        <p:txBody>
          <a:bodyPr/>
          <a:lstStyle/>
          <a:p>
            <a:fld id="{2EF5B720-A4A1-FD49-AF98-E194DCD54D67}" type="slidenum">
              <a:rPr lang="en-US" smtClean="0"/>
              <a:t>14</a:t>
            </a:fld>
            <a:endParaRPr lang="en-US" dirty="0"/>
          </a:p>
        </p:txBody>
      </p:sp>
    </p:spTree>
    <p:extLst>
      <p:ext uri="{BB962C8B-B14F-4D97-AF65-F5344CB8AC3E}">
        <p14:creationId xmlns:p14="http://schemas.microsoft.com/office/powerpoint/2010/main" val="2452914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LOCAL SESSION PREP</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15</a:t>
            </a:fld>
            <a:endParaRPr lang="en-US" dirty="0"/>
          </a:p>
        </p:txBody>
      </p:sp>
    </p:spTree>
    <p:extLst>
      <p:ext uri="{BB962C8B-B14F-4D97-AF65-F5344CB8AC3E}">
        <p14:creationId xmlns:p14="http://schemas.microsoft.com/office/powerpoint/2010/main" val="391038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81E1715-D6E1-5E84-30A8-0F98B3FB3C59}"/>
              </a:ext>
            </a:extLst>
          </p:cNvPr>
          <p:cNvGraphicFramePr>
            <a:graphicFrameLocks noGrp="1"/>
          </p:cNvGraphicFramePr>
          <p:nvPr>
            <p:ph idx="1"/>
            <p:extLst>
              <p:ext uri="{D42A27DB-BD31-4B8C-83A1-F6EECF244321}">
                <p14:modId xmlns:p14="http://schemas.microsoft.com/office/powerpoint/2010/main" val="3012588940"/>
              </p:ext>
            </p:extLst>
          </p:nvPr>
        </p:nvGraphicFramePr>
        <p:xfrm>
          <a:off x="647700" y="1653073"/>
          <a:ext cx="11010900" cy="448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59FA44AA-A5D6-47DA-9949-C435D743E872}"/>
              </a:ext>
            </a:extLst>
          </p:cNvPr>
          <p:cNvSpPr>
            <a:spLocks noGrp="1"/>
          </p:cNvSpPr>
          <p:nvPr>
            <p:ph type="title"/>
          </p:nvPr>
        </p:nvSpPr>
        <p:spPr/>
        <p:txBody>
          <a:bodyPr/>
          <a:lstStyle/>
          <a:p>
            <a:r>
              <a:rPr lang="en-US" dirty="0"/>
              <a:t>LOCAL STAKEHOLDER MEETINGS</a:t>
            </a:r>
          </a:p>
        </p:txBody>
      </p:sp>
      <p:sp>
        <p:nvSpPr>
          <p:cNvPr id="4" name="Slide Number Placeholder 3">
            <a:extLst>
              <a:ext uri="{FF2B5EF4-FFF2-40B4-BE49-F238E27FC236}">
                <a16:creationId xmlns:a16="http://schemas.microsoft.com/office/drawing/2014/main" id="{529B75E0-12DE-D7B1-34CA-BA1F80580387}"/>
              </a:ext>
            </a:extLst>
          </p:cNvPr>
          <p:cNvSpPr>
            <a:spLocks noGrp="1"/>
          </p:cNvSpPr>
          <p:nvPr>
            <p:ph type="sldNum" sz="quarter" idx="12"/>
          </p:nvPr>
        </p:nvSpPr>
        <p:spPr/>
        <p:txBody>
          <a:bodyPr/>
          <a:lstStyle/>
          <a:p>
            <a:fld id="{2EF5B720-A4A1-FD49-AF98-E194DCD54D67}" type="slidenum">
              <a:rPr lang="en-US" smtClean="0"/>
              <a:t>16</a:t>
            </a:fld>
            <a:endParaRPr lang="en-US" dirty="0"/>
          </a:p>
        </p:txBody>
      </p:sp>
    </p:spTree>
    <p:extLst>
      <p:ext uri="{BB962C8B-B14F-4D97-AF65-F5344CB8AC3E}">
        <p14:creationId xmlns:p14="http://schemas.microsoft.com/office/powerpoint/2010/main" val="417135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9BCF11A-88A0-483A-5844-8B4B9948BA94}"/>
              </a:ext>
            </a:extLst>
          </p:cNvPr>
          <p:cNvSpPr>
            <a:spLocks noGrp="1"/>
          </p:cNvSpPr>
          <p:nvPr>
            <p:ph idx="1"/>
          </p:nvPr>
        </p:nvSpPr>
        <p:spPr>
          <a:xfrm>
            <a:off x="933691" y="2057400"/>
            <a:ext cx="6991109" cy="3984262"/>
          </a:xfrm>
        </p:spPr>
        <p:txBody>
          <a:bodyPr>
            <a:normAutofit fontScale="92500" lnSpcReduction="10000"/>
          </a:bodyPr>
          <a:lstStyle/>
          <a:p>
            <a:r>
              <a:rPr lang="en-US" dirty="0"/>
              <a:t>Introduction of new committee members</a:t>
            </a:r>
          </a:p>
          <a:p>
            <a:pPr lvl="1"/>
            <a:r>
              <a:rPr lang="en-US" dirty="0"/>
              <a:t>Julia Mahfouz, School of Education &amp; Human Development</a:t>
            </a:r>
          </a:p>
          <a:p>
            <a:pPr lvl="1"/>
            <a:r>
              <a:rPr lang="en-US" dirty="0"/>
              <a:t>Mark </a:t>
            </a:r>
            <a:r>
              <a:rPr lang="en-US" dirty="0" err="1"/>
              <a:t>Golkowski</a:t>
            </a:r>
            <a:r>
              <a:rPr lang="en-US" dirty="0"/>
              <a:t>, College of Engineering, Design and Computing</a:t>
            </a:r>
          </a:p>
          <a:p>
            <a:endParaRPr lang="en-US" dirty="0"/>
          </a:p>
          <a:p>
            <a:r>
              <a:rPr lang="en-US" dirty="0"/>
              <a:t>Who is your buddy?</a:t>
            </a:r>
          </a:p>
          <a:p>
            <a:pPr lvl="1"/>
            <a:r>
              <a:rPr lang="en-US" dirty="0"/>
              <a:t>Julien and Kelly</a:t>
            </a:r>
          </a:p>
          <a:p>
            <a:pPr lvl="1"/>
            <a:r>
              <a:rPr lang="en-US" dirty="0"/>
              <a:t>Anthony and Nathan</a:t>
            </a:r>
          </a:p>
          <a:p>
            <a:pPr lvl="1"/>
            <a:r>
              <a:rPr lang="en-US" dirty="0"/>
              <a:t>Lauren and Stephanie</a:t>
            </a:r>
          </a:p>
          <a:p>
            <a:pPr lvl="1"/>
            <a:r>
              <a:rPr lang="en-US" dirty="0"/>
              <a:t>Julia and Nikolas</a:t>
            </a:r>
          </a:p>
          <a:p>
            <a:pPr lvl="1"/>
            <a:r>
              <a:rPr lang="en-US" dirty="0"/>
              <a:t>Rich and Beth</a:t>
            </a:r>
          </a:p>
          <a:p>
            <a:pPr lvl="1"/>
            <a:r>
              <a:rPr lang="en-US" dirty="0"/>
              <a:t>Phillip and Mark</a:t>
            </a:r>
          </a:p>
          <a:p>
            <a:pPr lvl="1"/>
            <a:r>
              <a:rPr lang="en-US" dirty="0"/>
              <a:t>Margaret and Scott</a:t>
            </a:r>
          </a:p>
          <a:p>
            <a:pPr lvl="1"/>
            <a:r>
              <a:rPr lang="en-US" dirty="0"/>
              <a:t>Michael and ?</a:t>
            </a:r>
          </a:p>
        </p:txBody>
      </p:sp>
      <p:sp>
        <p:nvSpPr>
          <p:cNvPr id="18" name="Title 17">
            <a:extLst>
              <a:ext uri="{FF2B5EF4-FFF2-40B4-BE49-F238E27FC236}">
                <a16:creationId xmlns:a16="http://schemas.microsoft.com/office/drawing/2014/main" id="{916EEE64-841A-F226-AECD-A628A341097A}"/>
              </a:ext>
            </a:extLst>
          </p:cNvPr>
          <p:cNvSpPr>
            <a:spLocks noGrp="1"/>
          </p:cNvSpPr>
          <p:nvPr>
            <p:ph type="title"/>
          </p:nvPr>
        </p:nvSpPr>
        <p:spPr/>
        <p:txBody>
          <a:bodyPr/>
          <a:lstStyle/>
          <a:p>
            <a:r>
              <a:rPr lang="en-US" dirty="0"/>
              <a:t>WELCOME AND UPDATES</a:t>
            </a:r>
          </a:p>
        </p:txBody>
      </p:sp>
      <p:sp>
        <p:nvSpPr>
          <p:cNvPr id="3" name="Slide Number Placeholder 2">
            <a:extLst>
              <a:ext uri="{FF2B5EF4-FFF2-40B4-BE49-F238E27FC236}">
                <a16:creationId xmlns:a16="http://schemas.microsoft.com/office/drawing/2014/main" id="{139B50A8-0302-59E4-B8DE-BD7AC7315193}"/>
              </a:ext>
            </a:extLst>
          </p:cNvPr>
          <p:cNvSpPr>
            <a:spLocks noGrp="1"/>
          </p:cNvSpPr>
          <p:nvPr>
            <p:ph type="sldNum" sz="quarter" idx="12"/>
          </p:nvPr>
        </p:nvSpPr>
        <p:spPr/>
        <p:txBody>
          <a:bodyPr/>
          <a:lstStyle/>
          <a:p>
            <a:fld id="{2EF5B720-A4A1-FD49-AF98-E194DCD54D67}" type="slidenum">
              <a:rPr lang="en-US" smtClean="0"/>
              <a:pPr/>
              <a:t>2</a:t>
            </a:fld>
            <a:endParaRPr lang="en-US" dirty="0"/>
          </a:p>
        </p:txBody>
      </p:sp>
      <p:pic>
        <p:nvPicPr>
          <p:cNvPr id="23" name="Picture 22" descr="A child and child shaking hands&#10;&#10;Description automatically generated">
            <a:extLst>
              <a:ext uri="{FF2B5EF4-FFF2-40B4-BE49-F238E27FC236}">
                <a16:creationId xmlns:a16="http://schemas.microsoft.com/office/drawing/2014/main" id="{2B25A818-4336-1B8E-A8DA-91B41892788E}"/>
              </a:ext>
            </a:extLst>
          </p:cNvPr>
          <p:cNvPicPr>
            <a:picLocks noChangeAspect="1"/>
          </p:cNvPicPr>
          <p:nvPr/>
        </p:nvPicPr>
        <p:blipFill>
          <a:blip r:embed="rId2"/>
          <a:stretch>
            <a:fillRect/>
          </a:stretch>
        </p:blipFill>
        <p:spPr>
          <a:xfrm>
            <a:off x="7905509" y="2465569"/>
            <a:ext cx="3352800" cy="3352800"/>
          </a:xfrm>
          <a:prstGeom prst="rect">
            <a:avLst/>
          </a:prstGeom>
        </p:spPr>
      </p:pic>
    </p:spTree>
    <p:extLst>
      <p:ext uri="{BB962C8B-B14F-4D97-AF65-F5344CB8AC3E}">
        <p14:creationId xmlns:p14="http://schemas.microsoft.com/office/powerpoint/2010/main" val="24071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t>AGENDA</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3</a:t>
            </a:fld>
            <a:endParaRPr lang="en-US" dirty="0"/>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p:txBody>
          <a:bodyPr>
            <a:normAutofit/>
          </a:bodyPr>
          <a:lstStyle/>
          <a:p>
            <a:r>
              <a:rPr lang="en-US" sz="2400" dirty="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84917"/>
            <a:ext cx="8280599" cy="457200"/>
          </a:xfrm>
        </p:spPr>
        <p:txBody>
          <a:bodyPr>
            <a:noAutofit/>
          </a:bodyPr>
          <a:lstStyle/>
          <a:p>
            <a:r>
              <a:rPr lang="en-US" sz="2800" dirty="0"/>
              <a:t>Presenting Problems and Pain Points</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p:txBody>
          <a:bodyPr>
            <a:normAutofit/>
          </a:bodyPr>
          <a:lstStyle/>
          <a:p>
            <a:r>
              <a:rPr lang="en-US" sz="2400" dirty="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52" y="2514600"/>
            <a:ext cx="8280599" cy="457200"/>
          </a:xfrm>
        </p:spPr>
        <p:txBody>
          <a:bodyPr>
            <a:noAutofit/>
          </a:bodyPr>
          <a:lstStyle/>
          <a:p>
            <a:r>
              <a:rPr lang="en-US" sz="2800" dirty="0"/>
              <a:t>Myth Busters: Fact versus Fiction</a:t>
            </a:r>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p:txBody>
          <a:bodyPr>
            <a:normAutofit/>
          </a:bodyPr>
          <a:lstStyle/>
          <a:p>
            <a:r>
              <a:rPr lang="en-US" sz="2400" dirty="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p:txBody>
          <a:bodyPr>
            <a:noAutofit/>
          </a:bodyPr>
          <a:lstStyle/>
          <a:p>
            <a:r>
              <a:rPr lang="en-US" sz="2800" dirty="0"/>
              <a:t>Criteria to Assess Future Recommendations</a:t>
            </a:r>
          </a:p>
        </p:txBody>
      </p:sp>
      <p:sp>
        <p:nvSpPr>
          <p:cNvPr id="13" name="Text Placeholder 12">
            <a:extLst>
              <a:ext uri="{FF2B5EF4-FFF2-40B4-BE49-F238E27FC236}">
                <a16:creationId xmlns:a16="http://schemas.microsoft.com/office/drawing/2014/main" id="{79F7ABA9-8AD6-F8A8-EA79-C5C86D9E4069}"/>
              </a:ext>
            </a:extLst>
          </p:cNvPr>
          <p:cNvSpPr>
            <a:spLocks noGrp="1"/>
          </p:cNvSpPr>
          <p:nvPr>
            <p:ph type="body" sz="quarter" idx="19"/>
          </p:nvPr>
        </p:nvSpPr>
        <p:spPr/>
        <p:txBody>
          <a:bodyPr>
            <a:normAutofit/>
          </a:bodyPr>
          <a:lstStyle/>
          <a:p>
            <a:r>
              <a:rPr lang="en-US" sz="2400" dirty="0"/>
              <a:t>4.</a:t>
            </a:r>
          </a:p>
        </p:txBody>
      </p:sp>
      <p:sp>
        <p:nvSpPr>
          <p:cNvPr id="14" name="Text Placeholder 13">
            <a:extLst>
              <a:ext uri="{FF2B5EF4-FFF2-40B4-BE49-F238E27FC236}">
                <a16:creationId xmlns:a16="http://schemas.microsoft.com/office/drawing/2014/main" id="{40330B93-EF59-2A71-829F-2549199337BF}"/>
              </a:ext>
            </a:extLst>
          </p:cNvPr>
          <p:cNvSpPr>
            <a:spLocks noGrp="1"/>
          </p:cNvSpPr>
          <p:nvPr>
            <p:ph type="body" sz="quarter" idx="20"/>
          </p:nvPr>
        </p:nvSpPr>
        <p:spPr/>
        <p:txBody>
          <a:bodyPr>
            <a:noAutofit/>
          </a:bodyPr>
          <a:lstStyle/>
          <a:p>
            <a:r>
              <a:rPr lang="en-US" sz="2800" dirty="0"/>
              <a:t>Key Messages from Session #2</a:t>
            </a:r>
          </a:p>
        </p:txBody>
      </p:sp>
      <p:sp>
        <p:nvSpPr>
          <p:cNvPr id="15" name="Text Placeholder 14">
            <a:extLst>
              <a:ext uri="{FF2B5EF4-FFF2-40B4-BE49-F238E27FC236}">
                <a16:creationId xmlns:a16="http://schemas.microsoft.com/office/drawing/2014/main" id="{AE8740A3-409E-E094-209B-3A8B12E60E12}"/>
              </a:ext>
            </a:extLst>
          </p:cNvPr>
          <p:cNvSpPr>
            <a:spLocks noGrp="1"/>
          </p:cNvSpPr>
          <p:nvPr>
            <p:ph type="body" sz="quarter" idx="21"/>
          </p:nvPr>
        </p:nvSpPr>
        <p:spPr/>
        <p:txBody>
          <a:bodyPr>
            <a:normAutofit/>
          </a:bodyPr>
          <a:lstStyle/>
          <a:p>
            <a:r>
              <a:rPr lang="en-US" sz="2400" dirty="0"/>
              <a:t>5.</a:t>
            </a:r>
          </a:p>
        </p:txBody>
      </p:sp>
      <p:sp>
        <p:nvSpPr>
          <p:cNvPr id="16" name="Text Placeholder 15">
            <a:extLst>
              <a:ext uri="{FF2B5EF4-FFF2-40B4-BE49-F238E27FC236}">
                <a16:creationId xmlns:a16="http://schemas.microsoft.com/office/drawing/2014/main" id="{C4094AE2-201A-43A3-A001-BBCC858525CE}"/>
              </a:ext>
            </a:extLst>
          </p:cNvPr>
          <p:cNvSpPr>
            <a:spLocks noGrp="1"/>
          </p:cNvSpPr>
          <p:nvPr>
            <p:ph type="body" sz="quarter" idx="22"/>
          </p:nvPr>
        </p:nvSpPr>
        <p:spPr/>
        <p:txBody>
          <a:bodyPr>
            <a:noAutofit/>
          </a:bodyPr>
          <a:lstStyle/>
          <a:p>
            <a:r>
              <a:rPr lang="en-US" sz="2800" dirty="0"/>
              <a:t>Local Session Prep</a:t>
            </a:r>
          </a:p>
        </p:txBody>
      </p:sp>
    </p:spTree>
    <p:extLst>
      <p:ext uri="{BB962C8B-B14F-4D97-AF65-F5344CB8AC3E}">
        <p14:creationId xmlns:p14="http://schemas.microsoft.com/office/powerpoint/2010/main" val="287417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PRESENTING PROBLEMS AND PAIN POINTS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4</a:t>
            </a:fld>
            <a:endParaRPr lang="en-US" dirty="0"/>
          </a:p>
        </p:txBody>
      </p:sp>
    </p:spTree>
    <p:extLst>
      <p:ext uri="{BB962C8B-B14F-4D97-AF65-F5344CB8AC3E}">
        <p14:creationId xmlns:p14="http://schemas.microsoft.com/office/powerpoint/2010/main" val="2499647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990600" y="2025971"/>
            <a:ext cx="10058400" cy="838200"/>
          </a:xfrm>
        </p:spPr>
        <p:txBody>
          <a:bodyPr>
            <a:normAutofit/>
          </a:bodyPr>
          <a:lstStyle/>
          <a:p>
            <a:pPr marL="130175" indent="0">
              <a:buNone/>
            </a:pPr>
            <a:r>
              <a:rPr lang="en-US" sz="2400" b="1" dirty="0"/>
              <a:t>Below are some pain points we heard from Deans and Assistant Deans:</a:t>
            </a:r>
          </a:p>
          <a:p>
            <a:endParaRPr lang="en-US" sz="2400" b="1" dirty="0"/>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cap="all" dirty="0"/>
              <a:t>PRESENTING PROBLEMS AND PAIN POINTS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5</a:t>
            </a:fld>
            <a:endParaRPr lang="en-US" dirty="0"/>
          </a:p>
        </p:txBody>
      </p:sp>
      <p:pic>
        <p:nvPicPr>
          <p:cNvPr id="3" name="Picture 2" descr="A cartoon of a person with a headache&#10;&#10;Description automatically generated">
            <a:extLst>
              <a:ext uri="{FF2B5EF4-FFF2-40B4-BE49-F238E27FC236}">
                <a16:creationId xmlns:a16="http://schemas.microsoft.com/office/drawing/2014/main" id="{55D67E93-0FC1-116A-AA1D-5A58CADB59DC}"/>
              </a:ext>
            </a:extLst>
          </p:cNvPr>
          <p:cNvPicPr>
            <a:picLocks noChangeAspect="1"/>
          </p:cNvPicPr>
          <p:nvPr/>
        </p:nvPicPr>
        <p:blipFill>
          <a:blip r:embed="rId3"/>
          <a:srcRect r="-758" b="9295"/>
          <a:stretch/>
        </p:blipFill>
        <p:spPr>
          <a:xfrm>
            <a:off x="8458200" y="2654621"/>
            <a:ext cx="3327776" cy="3226205"/>
          </a:xfrm>
          <a:prstGeom prst="rect">
            <a:avLst/>
          </a:prstGeom>
        </p:spPr>
      </p:pic>
      <p:sp>
        <p:nvSpPr>
          <p:cNvPr id="2" name="Content Placeholder 21">
            <a:extLst>
              <a:ext uri="{FF2B5EF4-FFF2-40B4-BE49-F238E27FC236}">
                <a16:creationId xmlns:a16="http://schemas.microsoft.com/office/drawing/2014/main" id="{CE90D68D-113E-6EE0-C955-9788F265836B}"/>
              </a:ext>
            </a:extLst>
          </p:cNvPr>
          <p:cNvSpPr txBox="1">
            <a:spLocks/>
          </p:cNvSpPr>
          <p:nvPr/>
        </p:nvSpPr>
        <p:spPr>
          <a:xfrm>
            <a:off x="990600" y="2514600"/>
            <a:ext cx="7924800" cy="3226205"/>
          </a:xfrm>
          <a:prstGeom prst="rect">
            <a:avLst/>
          </a:prstGeom>
        </p:spPr>
        <p:txBody>
          <a:bodyPr vert="horz" lIns="91440" tIns="45720" rIns="91440" bIns="45720" rtlCol="0">
            <a:normAutofit fontScale="92500" lnSpcReduction="10000"/>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US" sz="2400" b="0" i="0" dirty="0">
                <a:solidFill>
                  <a:srgbClr val="000000"/>
                </a:solidFill>
                <a:effectLst/>
                <a:latin typeface="Helvetica Neue Light" panose="02000403000000020004"/>
              </a:rPr>
              <a:t>At the core, the budget model should strive to align resources and expenses.  Our challenge has been that we’ve had enrollment growth and associated expenses, while the allocation hasn’t kept up. </a:t>
            </a:r>
          </a:p>
          <a:p>
            <a:pPr algn="l" rtl="0" fontAlgn="base">
              <a:buFont typeface="Arial" panose="020B0604020202020204" pitchFamily="34" charset="0"/>
              <a:buChar char="•"/>
            </a:pPr>
            <a:r>
              <a:rPr lang="en-US" sz="2400" b="0" i="0" dirty="0">
                <a:solidFill>
                  <a:srgbClr val="000000"/>
                </a:solidFill>
                <a:effectLst/>
                <a:latin typeface="Helvetica Neue Light" panose="02000403000000020004"/>
              </a:rPr>
              <a:t>There’s a perception that the current model doesn’t encourage cross-disciplinary or cross-college programs. </a:t>
            </a:r>
          </a:p>
          <a:p>
            <a:pPr algn="l" rtl="0" fontAlgn="base">
              <a:buFont typeface="Arial" panose="020B0604020202020204" pitchFamily="34" charset="0"/>
              <a:buChar char="•"/>
            </a:pPr>
            <a:r>
              <a:rPr lang="en-US" sz="2400" b="0" i="0" dirty="0">
                <a:solidFill>
                  <a:srgbClr val="000000"/>
                </a:solidFill>
                <a:effectLst/>
                <a:latin typeface="Helvetica Neue Light" panose="02000403000000020004"/>
              </a:rPr>
              <a:t>We need to figure out a way to balance our missions of education and research.</a:t>
            </a:r>
          </a:p>
          <a:p>
            <a:pPr algn="l" rtl="0" fontAlgn="base">
              <a:buFont typeface="Arial" panose="020B0604020202020204" pitchFamily="34" charset="0"/>
              <a:buChar char="•"/>
            </a:pPr>
            <a:r>
              <a:rPr lang="en-US" sz="2400" b="0" i="0" dirty="0">
                <a:solidFill>
                  <a:srgbClr val="000000"/>
                </a:solidFill>
                <a:effectLst/>
                <a:latin typeface="Helvetica Neue Light" panose="02000403000000020004"/>
              </a:rPr>
              <a:t>Trying to incentivize growth is a challenge when you can’t hire faculty for growing programs. </a:t>
            </a:r>
          </a:p>
        </p:txBody>
      </p:sp>
    </p:spTree>
    <p:extLst>
      <p:ext uri="{BB962C8B-B14F-4D97-AF65-F5344CB8AC3E}">
        <p14:creationId xmlns:p14="http://schemas.microsoft.com/office/powerpoint/2010/main" val="255360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xEl>
                                              <p:pRg st="1" end="1"/>
                                            </p:txEl>
                                          </p:spTgt>
                                        </p:tgtEl>
                                      </p:cBhvr>
                                    </p:animEffect>
                                    <p:set>
                                      <p:cBhvr>
                                        <p:cTn id="2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2">
                                            <p:txEl>
                                              <p:pRg st="2" end="2"/>
                                            </p:txEl>
                                          </p:spTgt>
                                        </p:tgtEl>
                                      </p:cBhvr>
                                    </p:animEffect>
                                    <p:set>
                                      <p:cBhvr>
                                        <p:cTn id="32"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up)">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2">
                                            <p:txEl>
                                              <p:pRg st="3" end="3"/>
                                            </p:txEl>
                                          </p:spTgt>
                                        </p:tgtEl>
                                      </p:cBhvr>
                                    </p:animEffect>
                                    <p:set>
                                      <p:cBhvr>
                                        <p:cTn id="42"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990600" y="1794610"/>
            <a:ext cx="10058400" cy="838200"/>
          </a:xfrm>
        </p:spPr>
        <p:txBody>
          <a:bodyPr>
            <a:normAutofit/>
          </a:bodyPr>
          <a:lstStyle/>
          <a:p>
            <a:pPr marL="130175" indent="0">
              <a:buNone/>
            </a:pPr>
            <a:r>
              <a:rPr lang="en-US" sz="2400" b="1" dirty="0"/>
              <a:t>What presenting problems or pain points did you hear from your faculty and staff colleagues?</a:t>
            </a:r>
          </a:p>
          <a:p>
            <a:endParaRPr lang="en-US" sz="2400" b="1" dirty="0"/>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cap="all" dirty="0"/>
              <a:t>PRESENTING PROBLEMS AND PAIN POINTS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6</a:t>
            </a:fld>
            <a:endParaRPr lang="en-US" dirty="0"/>
          </a:p>
        </p:txBody>
      </p:sp>
      <p:pic>
        <p:nvPicPr>
          <p:cNvPr id="3" name="Picture 2" descr="A cartoon of a person with a headache&#10;&#10;Description automatically generated">
            <a:extLst>
              <a:ext uri="{FF2B5EF4-FFF2-40B4-BE49-F238E27FC236}">
                <a16:creationId xmlns:a16="http://schemas.microsoft.com/office/drawing/2014/main" id="{55D67E93-0FC1-116A-AA1D-5A58CADB59DC}"/>
              </a:ext>
            </a:extLst>
          </p:cNvPr>
          <p:cNvPicPr>
            <a:picLocks noChangeAspect="1"/>
          </p:cNvPicPr>
          <p:nvPr/>
        </p:nvPicPr>
        <p:blipFill>
          <a:blip r:embed="rId3"/>
          <a:srcRect r="-758" b="9295"/>
          <a:stretch/>
        </p:blipFill>
        <p:spPr>
          <a:xfrm>
            <a:off x="8864224" y="2632810"/>
            <a:ext cx="3327776" cy="3226205"/>
          </a:xfrm>
          <a:prstGeom prst="rect">
            <a:avLst/>
          </a:prstGeom>
        </p:spPr>
      </p:pic>
      <p:sp>
        <p:nvSpPr>
          <p:cNvPr id="2" name="Content Placeholder 21">
            <a:extLst>
              <a:ext uri="{FF2B5EF4-FFF2-40B4-BE49-F238E27FC236}">
                <a16:creationId xmlns:a16="http://schemas.microsoft.com/office/drawing/2014/main" id="{CE90D68D-113E-6EE0-C955-9788F265836B}"/>
              </a:ext>
            </a:extLst>
          </p:cNvPr>
          <p:cNvSpPr txBox="1">
            <a:spLocks/>
          </p:cNvSpPr>
          <p:nvPr/>
        </p:nvSpPr>
        <p:spPr>
          <a:xfrm>
            <a:off x="990600" y="2864171"/>
            <a:ext cx="7924800" cy="3226205"/>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sz="2400" b="0" i="0" dirty="0">
              <a:solidFill>
                <a:srgbClr val="000000"/>
              </a:solidFill>
              <a:effectLst/>
              <a:latin typeface="Helvetica Neue Light" panose="02000403000000020004"/>
            </a:endParaRPr>
          </a:p>
        </p:txBody>
      </p:sp>
      <p:sp>
        <p:nvSpPr>
          <p:cNvPr id="5" name="Content Placeholder 21">
            <a:extLst>
              <a:ext uri="{FF2B5EF4-FFF2-40B4-BE49-F238E27FC236}">
                <a16:creationId xmlns:a16="http://schemas.microsoft.com/office/drawing/2014/main" id="{48DC7D27-773C-1B38-A333-70B0EB0AEF6B}"/>
              </a:ext>
            </a:extLst>
          </p:cNvPr>
          <p:cNvSpPr txBox="1">
            <a:spLocks/>
          </p:cNvSpPr>
          <p:nvPr/>
        </p:nvSpPr>
        <p:spPr>
          <a:xfrm>
            <a:off x="1143000" y="2632810"/>
            <a:ext cx="8915400" cy="3501290"/>
          </a:xfrm>
          <a:prstGeom prst="rect">
            <a:avLst/>
          </a:prstGeom>
        </p:spPr>
        <p:txBody>
          <a:bodyPr vert="horz" lIns="91440" tIns="45720" rIns="91440" bIns="45720" rtlCol="0">
            <a:no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50" dirty="0"/>
              <a:t>What does “subvention” mean, and what is the impact on schools/colleges/units?  </a:t>
            </a:r>
          </a:p>
          <a:p>
            <a:r>
              <a:rPr lang="en-US" sz="1750" dirty="0"/>
              <a:t>What are the rules and issues associated with D2 and D3?  </a:t>
            </a:r>
          </a:p>
          <a:p>
            <a:r>
              <a:rPr lang="en-US" sz="1750" dirty="0"/>
              <a:t>How does the allocation process tie to our strategic plan?</a:t>
            </a:r>
          </a:p>
          <a:p>
            <a:r>
              <a:rPr lang="en-US" sz="1750" dirty="0"/>
              <a:t>Is one-time money, carry-forward funds, and cash all the same?</a:t>
            </a:r>
          </a:p>
          <a:p>
            <a:r>
              <a:rPr lang="en-US" sz="1750" dirty="0"/>
              <a:t>How can our model incentivize/encourage collaboration?  </a:t>
            </a:r>
          </a:p>
          <a:p>
            <a:r>
              <a:rPr lang="en-US" sz="1750" dirty="0"/>
              <a:t>How might we mitigate budget volatility &amp; plan more strategically long-term?</a:t>
            </a:r>
          </a:p>
          <a:p>
            <a:r>
              <a:rPr lang="en-US" sz="1750" dirty="0"/>
              <a:t>How can we encourage/support growth as our budgets get more constrained?</a:t>
            </a:r>
          </a:p>
          <a:p>
            <a:r>
              <a:rPr lang="en-US" sz="1750" dirty="0"/>
              <a:t>How does the model support ALL the university functions, even non-revenue-generating areas? </a:t>
            </a:r>
          </a:p>
          <a:p>
            <a:r>
              <a:rPr lang="en-US" sz="1750" dirty="0"/>
              <a:t> How do we best balance teaching, research, and student support goals?   </a:t>
            </a:r>
          </a:p>
        </p:txBody>
      </p:sp>
    </p:spTree>
    <p:extLst>
      <p:ext uri="{BB962C8B-B14F-4D97-AF65-F5344CB8AC3E}">
        <p14:creationId xmlns:p14="http://schemas.microsoft.com/office/powerpoint/2010/main" val="29968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nodePh="1">
                                  <p:stCondLst>
                                    <p:cond delay="0"/>
                                  </p:stCondLst>
                                  <p:endCondLst>
                                    <p:cond evt="begin" delay="0">
                                      <p:tn val="10"/>
                                    </p:cond>
                                  </p:endCondLst>
                                  <p:childTnLst>
                                    <p:animEffect transition="out" filter="wipe(down)">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up)">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up)">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up)">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wipe(up)">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wipe(up)">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wipe(up)">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5">
                                            <p:txEl>
                                              <p:pRg st="0" end="0"/>
                                            </p:txEl>
                                          </p:spTgt>
                                        </p:tgtEl>
                                      </p:cBhvr>
                                    </p:animEffect>
                                    <p:set>
                                      <p:cBhvr>
                                        <p:cTn id="62"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500"/>
                                        <p:tgtEl>
                                          <p:spTgt spid="5">
                                            <p:txEl>
                                              <p:pRg st="1" end="1"/>
                                            </p:txEl>
                                          </p:spTgt>
                                        </p:tgtEl>
                                      </p:cBhvr>
                                    </p:animEffect>
                                    <p:set>
                                      <p:cBhvr>
                                        <p:cTn id="67"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nodeType="clickEffect">
                                  <p:stCondLst>
                                    <p:cond delay="0"/>
                                  </p:stCondLst>
                                  <p:childTnLst>
                                    <p:animEffect transition="out" filter="wipe(down)">
                                      <p:cBhvr>
                                        <p:cTn id="71" dur="500"/>
                                        <p:tgtEl>
                                          <p:spTgt spid="5">
                                            <p:txEl>
                                              <p:pRg st="2" end="2"/>
                                            </p:txEl>
                                          </p:spTgt>
                                        </p:tgtEl>
                                      </p:cBhvr>
                                    </p:animEffect>
                                    <p:set>
                                      <p:cBhvr>
                                        <p:cTn id="72" dur="1" fill="hold">
                                          <p:stCondLst>
                                            <p:cond delay="499"/>
                                          </p:stCondLst>
                                        </p:cTn>
                                        <p:tgtEl>
                                          <p:spTgt spid="5">
                                            <p:txEl>
                                              <p:pRg st="2" end="2"/>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5">
                                            <p:txEl>
                                              <p:pRg st="3" end="3"/>
                                            </p:txEl>
                                          </p:spTgt>
                                        </p:tgtEl>
                                      </p:cBhvr>
                                    </p:animEffect>
                                    <p:set>
                                      <p:cBhvr>
                                        <p:cTn id="77"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5">
                                            <p:txEl>
                                              <p:pRg st="4" end="4"/>
                                            </p:txEl>
                                          </p:spTgt>
                                        </p:tgtEl>
                                      </p:cBhvr>
                                    </p:animEffect>
                                    <p:set>
                                      <p:cBhvr>
                                        <p:cTn id="82"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5">
                                            <p:txEl>
                                              <p:pRg st="5" end="5"/>
                                            </p:txEl>
                                          </p:spTgt>
                                        </p:tgtEl>
                                      </p:cBhvr>
                                    </p:animEffect>
                                    <p:set>
                                      <p:cBhvr>
                                        <p:cTn id="87" dur="1" fill="hold">
                                          <p:stCondLst>
                                            <p:cond delay="499"/>
                                          </p:stCondLst>
                                        </p:cTn>
                                        <p:tgtEl>
                                          <p:spTgt spid="5">
                                            <p:txEl>
                                              <p:pRg st="5" end="5"/>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nodeType="clickEffect">
                                  <p:stCondLst>
                                    <p:cond delay="0"/>
                                  </p:stCondLst>
                                  <p:childTnLst>
                                    <p:animEffect transition="out" filter="wipe(down)">
                                      <p:cBhvr>
                                        <p:cTn id="91" dur="500"/>
                                        <p:tgtEl>
                                          <p:spTgt spid="5">
                                            <p:txEl>
                                              <p:pRg st="6" end="6"/>
                                            </p:txEl>
                                          </p:spTgt>
                                        </p:tgtEl>
                                      </p:cBhvr>
                                    </p:animEffect>
                                    <p:set>
                                      <p:cBhvr>
                                        <p:cTn id="92" dur="1" fill="hold">
                                          <p:stCondLst>
                                            <p:cond delay="499"/>
                                          </p:stCondLst>
                                        </p:cTn>
                                        <p:tgtEl>
                                          <p:spTgt spid="5">
                                            <p:txEl>
                                              <p:pRg st="6" end="6"/>
                                            </p:txEl>
                                          </p:spTgt>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nodeType="clickEffect">
                                  <p:stCondLst>
                                    <p:cond delay="0"/>
                                  </p:stCondLst>
                                  <p:childTnLst>
                                    <p:animEffect transition="out" filter="wipe(down)">
                                      <p:cBhvr>
                                        <p:cTn id="96" dur="500"/>
                                        <p:tgtEl>
                                          <p:spTgt spid="5">
                                            <p:txEl>
                                              <p:pRg st="7" end="7"/>
                                            </p:txEl>
                                          </p:spTgt>
                                        </p:tgtEl>
                                      </p:cBhvr>
                                    </p:animEffect>
                                    <p:set>
                                      <p:cBhvr>
                                        <p:cTn id="97" dur="1" fill="hold">
                                          <p:stCondLst>
                                            <p:cond delay="499"/>
                                          </p:stCondLst>
                                        </p:cTn>
                                        <p:tgtEl>
                                          <p:spTgt spid="5">
                                            <p:txEl>
                                              <p:pRg st="7" end="7"/>
                                            </p:txEl>
                                          </p:spTgt>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nodeType="clickEffect">
                                  <p:stCondLst>
                                    <p:cond delay="0"/>
                                  </p:stCondLst>
                                  <p:childTnLst>
                                    <p:animEffect transition="out" filter="wipe(down)">
                                      <p:cBhvr>
                                        <p:cTn id="101" dur="500"/>
                                        <p:tgtEl>
                                          <p:spTgt spid="5">
                                            <p:txEl>
                                              <p:pRg st="8" end="8"/>
                                            </p:txEl>
                                          </p:spTgt>
                                        </p:tgtEl>
                                      </p:cBhvr>
                                    </p:animEffect>
                                    <p:set>
                                      <p:cBhvr>
                                        <p:cTn id="102" dur="1" fill="hold">
                                          <p:stCondLst>
                                            <p:cond delay="499"/>
                                          </p:stCondLst>
                                        </p:cTn>
                                        <p:tgtEl>
                                          <p:spTgt spid="5">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MYTH BUSTERS: </a:t>
            </a:r>
            <a:br>
              <a:rPr lang="en-US" dirty="0"/>
            </a:br>
            <a:r>
              <a:rPr lang="en-US" dirty="0"/>
              <a:t>FACT OR FICTION</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7</a:t>
            </a:fld>
            <a:endParaRPr lang="en-US" dirty="0"/>
          </a:p>
        </p:txBody>
      </p:sp>
    </p:spTree>
    <p:extLst>
      <p:ext uri="{BB962C8B-B14F-4D97-AF65-F5344CB8AC3E}">
        <p14:creationId xmlns:p14="http://schemas.microsoft.com/office/powerpoint/2010/main" val="342367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standing next to a sign&#10;&#10;Description automatically generated">
            <a:extLst>
              <a:ext uri="{FF2B5EF4-FFF2-40B4-BE49-F238E27FC236}">
                <a16:creationId xmlns:a16="http://schemas.microsoft.com/office/drawing/2014/main" id="{9507703A-409A-CF0D-2049-A4EB4240CB28}"/>
              </a:ext>
            </a:extLst>
          </p:cNvPr>
          <p:cNvPicPr>
            <a:picLocks noGrp="1" noChangeAspect="1"/>
          </p:cNvPicPr>
          <p:nvPr>
            <p:ph idx="1"/>
          </p:nvPr>
        </p:nvPicPr>
        <p:blipFill>
          <a:blip r:embed="rId3"/>
          <a:stretch>
            <a:fillRect/>
          </a:stretch>
        </p:blipFill>
        <p:spPr>
          <a:xfrm>
            <a:off x="7467600" y="2226439"/>
            <a:ext cx="4286250" cy="3219450"/>
          </a:xfrm>
        </p:spPr>
      </p:pic>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a:xfrm>
            <a:off x="414552" y="310125"/>
            <a:ext cx="11777448" cy="914400"/>
          </a:xfrm>
        </p:spPr>
        <p:txBody>
          <a:bodyPr/>
          <a:lstStyle/>
          <a:p>
            <a:r>
              <a:rPr lang="en-US" cap="all" dirty="0"/>
              <a:t>FACT OR MYTH?</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8</a:t>
            </a:fld>
            <a:endParaRPr lang="en-US" dirty="0"/>
          </a:p>
        </p:txBody>
      </p:sp>
      <p:sp>
        <p:nvSpPr>
          <p:cNvPr id="10" name="Content Placeholder 21">
            <a:extLst>
              <a:ext uri="{FF2B5EF4-FFF2-40B4-BE49-F238E27FC236}">
                <a16:creationId xmlns:a16="http://schemas.microsoft.com/office/drawing/2014/main" id="{C183D321-E180-0EF4-0A19-C26510EC1E9A}"/>
              </a:ext>
            </a:extLst>
          </p:cNvPr>
          <p:cNvSpPr txBox="1">
            <a:spLocks/>
          </p:cNvSpPr>
          <p:nvPr/>
        </p:nvSpPr>
        <p:spPr>
          <a:xfrm>
            <a:off x="762000" y="1447800"/>
            <a:ext cx="7848600" cy="4642576"/>
          </a:xfrm>
          <a:prstGeom prst="rect">
            <a:avLst/>
          </a:prstGeom>
        </p:spPr>
        <p:txBody>
          <a:bodyPr vert="horz" lIns="91440" tIns="45720" rIns="91440" bIns="45720" rtlCol="0">
            <a:no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7375" indent="-457200">
              <a:buFont typeface="+mj-lt"/>
              <a:buAutoNum type="arabicPeriod"/>
            </a:pPr>
            <a:r>
              <a:rPr lang="en-US" sz="1550" dirty="0"/>
              <a:t>There’s no incentive in our current budget model.</a:t>
            </a:r>
          </a:p>
          <a:p>
            <a:pPr marL="750888" lvl="1" indent="-457200">
              <a:buClr>
                <a:schemeClr val="tx1"/>
              </a:buClr>
            </a:pPr>
            <a:r>
              <a:rPr lang="en-US" sz="1550" dirty="0">
                <a:solidFill>
                  <a:srgbClr val="C00000"/>
                </a:solidFill>
              </a:rPr>
              <a:t>Myth</a:t>
            </a:r>
            <a:r>
              <a:rPr lang="en-US" sz="1550" dirty="0"/>
              <a:t> and </a:t>
            </a:r>
            <a:r>
              <a:rPr lang="en-US" sz="1550" dirty="0">
                <a:solidFill>
                  <a:schemeClr val="accent2">
                    <a:lumMod val="75000"/>
                  </a:schemeClr>
                </a:solidFill>
              </a:rPr>
              <a:t>Fact</a:t>
            </a:r>
            <a:r>
              <a:rPr lang="en-US" sz="1550" dirty="0"/>
              <a:t>.  The current model does incentivize student credit hours, which has been suspended.  Is this the right thing to incentivize?</a:t>
            </a:r>
          </a:p>
          <a:p>
            <a:pPr marL="587375" indent="-457200">
              <a:buFont typeface="+mj-lt"/>
              <a:buAutoNum type="arabicPeriod"/>
            </a:pPr>
            <a:r>
              <a:rPr lang="en-US" sz="1550" dirty="0"/>
              <a:t>Administration can just give out additional budget in a year.</a:t>
            </a:r>
          </a:p>
          <a:p>
            <a:pPr marL="750888" lvl="1" indent="-457200">
              <a:buClr>
                <a:schemeClr val="tx1"/>
              </a:buClr>
            </a:pPr>
            <a:r>
              <a:rPr lang="en-US" sz="1550" dirty="0">
                <a:solidFill>
                  <a:srgbClr val="C00000"/>
                </a:solidFill>
              </a:rPr>
              <a:t>Myth</a:t>
            </a:r>
            <a:r>
              <a:rPr lang="en-US" sz="1550" dirty="0"/>
              <a:t>.  The continuing budget is fully allocated at the beginning of the fiscal year.</a:t>
            </a:r>
          </a:p>
          <a:p>
            <a:pPr marL="587375" indent="-457200">
              <a:buFont typeface="+mj-lt"/>
              <a:buAutoNum type="arabicPeriod"/>
            </a:pPr>
            <a:r>
              <a:rPr lang="en-US" sz="1550" dirty="0"/>
              <a:t>Deans have discretion over allocations within their school/college.  </a:t>
            </a:r>
          </a:p>
          <a:p>
            <a:pPr marL="750888" lvl="1" indent="-457200">
              <a:buClr>
                <a:schemeClr val="tx1"/>
              </a:buClr>
            </a:pPr>
            <a:r>
              <a:rPr lang="en-US" sz="1550" dirty="0">
                <a:solidFill>
                  <a:schemeClr val="accent2">
                    <a:lumMod val="75000"/>
                  </a:schemeClr>
                </a:solidFill>
              </a:rPr>
              <a:t>Fact.</a:t>
            </a:r>
            <a:r>
              <a:rPr lang="en-US" sz="1550" dirty="0"/>
              <a:t>  But they have limited discretionary funding due to salary and benefit obligations.  This is the case in administration as well.</a:t>
            </a:r>
          </a:p>
          <a:p>
            <a:pPr marL="587375" indent="-457200">
              <a:buFont typeface="+mj-lt"/>
              <a:buAutoNum type="arabicPeriod"/>
            </a:pPr>
            <a:r>
              <a:rPr lang="en-US" sz="1550" dirty="0"/>
              <a:t>We HAVE to allocate budgets by student credit hours or majors. </a:t>
            </a:r>
          </a:p>
          <a:p>
            <a:pPr marL="750888" lvl="1" indent="-457200">
              <a:buClr>
                <a:schemeClr val="tx1"/>
              </a:buClr>
            </a:pPr>
            <a:r>
              <a:rPr lang="en-US" sz="1550" dirty="0">
                <a:solidFill>
                  <a:srgbClr val="C00000"/>
                </a:solidFill>
              </a:rPr>
              <a:t>Myth</a:t>
            </a:r>
            <a:r>
              <a:rPr lang="en-US" sz="1550" dirty="0"/>
              <a:t>.  Budgets can be allocated in a variety of ways.</a:t>
            </a:r>
          </a:p>
          <a:p>
            <a:pPr marL="587375" indent="-457200">
              <a:buFont typeface="+mj-lt"/>
              <a:buAutoNum type="arabicPeriod"/>
            </a:pPr>
            <a:r>
              <a:rPr lang="en-US" sz="1550" dirty="0"/>
              <a:t>The timing of the budgeted allocation lags enrollment growth or decline.</a:t>
            </a:r>
          </a:p>
          <a:p>
            <a:pPr marL="750888" lvl="1" indent="-457200">
              <a:buClr>
                <a:schemeClr val="tx1"/>
              </a:buClr>
            </a:pPr>
            <a:r>
              <a:rPr lang="en-US" sz="1550" dirty="0">
                <a:solidFill>
                  <a:schemeClr val="accent2">
                    <a:lumMod val="75000"/>
                  </a:schemeClr>
                </a:solidFill>
              </a:rPr>
              <a:t>Fact</a:t>
            </a:r>
            <a:r>
              <a:rPr lang="en-US" sz="1550" dirty="0"/>
              <a:t>.  The current model allocates a fiscal year budget using metrics from two years ago. </a:t>
            </a:r>
          </a:p>
          <a:p>
            <a:pPr marL="587375" indent="-457200">
              <a:buFont typeface="+mj-lt"/>
              <a:buAutoNum type="arabicPeriod"/>
            </a:pPr>
            <a:r>
              <a:rPr lang="en-US" sz="1550" dirty="0"/>
              <a:t>The campus can guarantee future outcomes if a college/school makes a new program. </a:t>
            </a:r>
          </a:p>
          <a:p>
            <a:pPr marL="750888" lvl="1" indent="-457200">
              <a:buClr>
                <a:schemeClr val="tx1"/>
              </a:buClr>
            </a:pPr>
            <a:r>
              <a:rPr lang="en-US" sz="1550" dirty="0">
                <a:solidFill>
                  <a:srgbClr val="C00000"/>
                </a:solidFill>
              </a:rPr>
              <a:t>Myth</a:t>
            </a:r>
            <a:r>
              <a:rPr lang="en-US" sz="1550" dirty="0"/>
              <a:t>. While the campus can sometimes provide temporary support for a potential start-up program, there is no guarantee.</a:t>
            </a:r>
          </a:p>
        </p:txBody>
      </p:sp>
    </p:spTree>
    <p:extLst>
      <p:ext uri="{BB962C8B-B14F-4D97-AF65-F5344CB8AC3E}">
        <p14:creationId xmlns:p14="http://schemas.microsoft.com/office/powerpoint/2010/main" val="17122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0">
                                            <p:txEl>
                                              <p:pRg st="1" end="1"/>
                                            </p:txEl>
                                          </p:spTgt>
                                        </p:tgtEl>
                                      </p:cBhvr>
                                    </p:animEffect>
                                    <p:set>
                                      <p:cBhvr>
                                        <p:cTn id="22"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up)">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up)">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10">
                                            <p:txEl>
                                              <p:pRg st="2" end="2"/>
                                            </p:txEl>
                                          </p:spTgt>
                                        </p:tgtEl>
                                      </p:cBhvr>
                                    </p:animEffect>
                                    <p:set>
                                      <p:cBhvr>
                                        <p:cTn id="3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10">
                                            <p:txEl>
                                              <p:pRg st="3" end="3"/>
                                            </p:txEl>
                                          </p:spTgt>
                                        </p:tgtEl>
                                      </p:cBhvr>
                                    </p:animEffect>
                                    <p:set>
                                      <p:cBhvr>
                                        <p:cTn id="42" dur="1" fill="hold">
                                          <p:stCondLst>
                                            <p:cond delay="499"/>
                                          </p:stCondLst>
                                        </p:cTn>
                                        <p:tgtEl>
                                          <p:spTgt spid="10">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wipe(up)">
                                      <p:cBhvr>
                                        <p:cTn id="47" dur="500"/>
                                        <p:tgtEl>
                                          <p:spTgt spid="1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wipe(up)">
                                      <p:cBhvr>
                                        <p:cTn id="52" dur="500"/>
                                        <p:tgtEl>
                                          <p:spTgt spid="10">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nodeType="clickEffect">
                                  <p:stCondLst>
                                    <p:cond delay="0"/>
                                  </p:stCondLst>
                                  <p:childTnLst>
                                    <p:animEffect transition="out" filter="wipe(down)">
                                      <p:cBhvr>
                                        <p:cTn id="56" dur="500"/>
                                        <p:tgtEl>
                                          <p:spTgt spid="10">
                                            <p:txEl>
                                              <p:pRg st="4" end="4"/>
                                            </p:txEl>
                                          </p:spTgt>
                                        </p:tgtEl>
                                      </p:cBhvr>
                                    </p:animEffect>
                                    <p:set>
                                      <p:cBhvr>
                                        <p:cTn id="57" dur="1" fill="hold">
                                          <p:stCondLst>
                                            <p:cond delay="499"/>
                                          </p:stCondLst>
                                        </p:cTn>
                                        <p:tgtEl>
                                          <p:spTgt spid="10">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10">
                                            <p:txEl>
                                              <p:pRg st="5" end="5"/>
                                            </p:txEl>
                                          </p:spTgt>
                                        </p:tgtEl>
                                      </p:cBhvr>
                                    </p:animEffect>
                                    <p:set>
                                      <p:cBhvr>
                                        <p:cTn id="62"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animEffect transition="in" filter="wipe(up)">
                                      <p:cBhvr>
                                        <p:cTn id="67" dur="500"/>
                                        <p:tgtEl>
                                          <p:spTgt spid="10">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Effect transition="in" filter="wipe(up)">
                                      <p:cBhvr>
                                        <p:cTn id="72" dur="500"/>
                                        <p:tgtEl>
                                          <p:spTgt spid="10">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10">
                                            <p:txEl>
                                              <p:pRg st="6" end="6"/>
                                            </p:txEl>
                                          </p:spTgt>
                                        </p:tgtEl>
                                      </p:cBhvr>
                                    </p:animEffect>
                                    <p:set>
                                      <p:cBhvr>
                                        <p:cTn id="77" dur="1" fill="hold">
                                          <p:stCondLst>
                                            <p:cond delay="499"/>
                                          </p:stCondLst>
                                        </p:cTn>
                                        <p:tgtEl>
                                          <p:spTgt spid="10">
                                            <p:txEl>
                                              <p:pRg st="6" end="6"/>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10">
                                            <p:txEl>
                                              <p:pRg st="7" end="7"/>
                                            </p:txEl>
                                          </p:spTgt>
                                        </p:tgtEl>
                                      </p:cBhvr>
                                    </p:animEffect>
                                    <p:set>
                                      <p:cBhvr>
                                        <p:cTn id="82" dur="1" fill="hold">
                                          <p:stCondLst>
                                            <p:cond delay="499"/>
                                          </p:stCondLst>
                                        </p:cTn>
                                        <p:tgtEl>
                                          <p:spTgt spid="10">
                                            <p:txEl>
                                              <p:pRg st="7" end="7"/>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animEffect transition="in" filter="wipe(up)">
                                      <p:cBhvr>
                                        <p:cTn id="87" dur="500"/>
                                        <p:tgtEl>
                                          <p:spTgt spid="10">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0">
                                            <p:txEl>
                                              <p:pRg st="9" end="9"/>
                                            </p:txEl>
                                          </p:spTgt>
                                        </p:tgtEl>
                                        <p:attrNameLst>
                                          <p:attrName>style.visibility</p:attrName>
                                        </p:attrNameLst>
                                      </p:cBhvr>
                                      <p:to>
                                        <p:strVal val="visible"/>
                                      </p:to>
                                    </p:set>
                                    <p:animEffect transition="in" filter="wipe(up)">
                                      <p:cBhvr>
                                        <p:cTn id="92" dur="500"/>
                                        <p:tgtEl>
                                          <p:spTgt spid="10">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nodeType="clickEffect">
                                  <p:stCondLst>
                                    <p:cond delay="0"/>
                                  </p:stCondLst>
                                  <p:childTnLst>
                                    <p:animEffect transition="out" filter="wipe(down)">
                                      <p:cBhvr>
                                        <p:cTn id="96" dur="500"/>
                                        <p:tgtEl>
                                          <p:spTgt spid="10">
                                            <p:txEl>
                                              <p:pRg st="8" end="8"/>
                                            </p:txEl>
                                          </p:spTgt>
                                        </p:tgtEl>
                                      </p:cBhvr>
                                    </p:animEffect>
                                    <p:set>
                                      <p:cBhvr>
                                        <p:cTn id="97" dur="1" fill="hold">
                                          <p:stCondLst>
                                            <p:cond delay="499"/>
                                          </p:stCondLst>
                                        </p:cTn>
                                        <p:tgtEl>
                                          <p:spTgt spid="10">
                                            <p:txEl>
                                              <p:pRg st="8" end="8"/>
                                            </p:txEl>
                                          </p:spTgt>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nodeType="clickEffect">
                                  <p:stCondLst>
                                    <p:cond delay="0"/>
                                  </p:stCondLst>
                                  <p:childTnLst>
                                    <p:animEffect transition="out" filter="wipe(down)">
                                      <p:cBhvr>
                                        <p:cTn id="101" dur="500"/>
                                        <p:tgtEl>
                                          <p:spTgt spid="10">
                                            <p:txEl>
                                              <p:pRg st="9" end="9"/>
                                            </p:txEl>
                                          </p:spTgt>
                                        </p:tgtEl>
                                      </p:cBhvr>
                                    </p:animEffect>
                                    <p:set>
                                      <p:cBhvr>
                                        <p:cTn id="102" dur="1" fill="hold">
                                          <p:stCondLst>
                                            <p:cond delay="499"/>
                                          </p:stCondLst>
                                        </p:cTn>
                                        <p:tgtEl>
                                          <p:spTgt spid="10">
                                            <p:txEl>
                                              <p:pRg st="9" end="9"/>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0">
                                            <p:txEl>
                                              <p:pRg st="10" end="10"/>
                                            </p:txEl>
                                          </p:spTgt>
                                        </p:tgtEl>
                                        <p:attrNameLst>
                                          <p:attrName>style.visibility</p:attrName>
                                        </p:attrNameLst>
                                      </p:cBhvr>
                                      <p:to>
                                        <p:strVal val="visible"/>
                                      </p:to>
                                    </p:set>
                                    <p:animEffect transition="in" filter="wipe(up)">
                                      <p:cBhvr>
                                        <p:cTn id="107" dur="500"/>
                                        <p:tgtEl>
                                          <p:spTgt spid="10">
                                            <p:txEl>
                                              <p:pRg st="10" end="1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10">
                                            <p:txEl>
                                              <p:pRg st="11" end="11"/>
                                            </p:txEl>
                                          </p:spTgt>
                                        </p:tgtEl>
                                        <p:attrNameLst>
                                          <p:attrName>style.visibility</p:attrName>
                                        </p:attrNameLst>
                                      </p:cBhvr>
                                      <p:to>
                                        <p:strVal val="visible"/>
                                      </p:to>
                                    </p:set>
                                    <p:animEffect transition="in" filter="wipe(up)">
                                      <p:cBhvr>
                                        <p:cTn id="112" dur="500"/>
                                        <p:tgtEl>
                                          <p:spTgt spid="10">
                                            <p:txEl>
                                              <p:pRg st="11" end="1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xit" presetSubtype="4" fill="hold" nodeType="clickEffect">
                                  <p:stCondLst>
                                    <p:cond delay="0"/>
                                  </p:stCondLst>
                                  <p:childTnLst>
                                    <p:animEffect transition="out" filter="wipe(down)">
                                      <p:cBhvr>
                                        <p:cTn id="116" dur="500"/>
                                        <p:tgtEl>
                                          <p:spTgt spid="10">
                                            <p:txEl>
                                              <p:pRg st="10" end="10"/>
                                            </p:txEl>
                                          </p:spTgt>
                                        </p:tgtEl>
                                      </p:cBhvr>
                                    </p:animEffect>
                                    <p:set>
                                      <p:cBhvr>
                                        <p:cTn id="117" dur="1" fill="hold">
                                          <p:stCondLst>
                                            <p:cond delay="499"/>
                                          </p:stCondLst>
                                        </p:cTn>
                                        <p:tgtEl>
                                          <p:spTgt spid="10">
                                            <p:txEl>
                                              <p:pRg st="10" end="10"/>
                                            </p:txEl>
                                          </p:spTgt>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4" fill="hold" nodeType="clickEffect">
                                  <p:stCondLst>
                                    <p:cond delay="0"/>
                                  </p:stCondLst>
                                  <p:childTnLst>
                                    <p:animEffect transition="out" filter="wipe(down)">
                                      <p:cBhvr>
                                        <p:cTn id="121" dur="500"/>
                                        <p:tgtEl>
                                          <p:spTgt spid="10">
                                            <p:txEl>
                                              <p:pRg st="11" end="11"/>
                                            </p:txEl>
                                          </p:spTgt>
                                        </p:tgtEl>
                                      </p:cBhvr>
                                    </p:animEffect>
                                    <p:set>
                                      <p:cBhvr>
                                        <p:cTn id="122" dur="1" fill="hold">
                                          <p:stCondLst>
                                            <p:cond delay="499"/>
                                          </p:stCondLst>
                                        </p:cTn>
                                        <p:tgtEl>
                                          <p:spTgt spid="10">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EXPECTED OUTCOMES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9</a:t>
            </a:fld>
            <a:endParaRPr lang="en-US" dirty="0"/>
          </a:p>
        </p:txBody>
      </p:sp>
    </p:spTree>
    <p:extLst>
      <p:ext uri="{BB962C8B-B14F-4D97-AF65-F5344CB8AC3E}">
        <p14:creationId xmlns:p14="http://schemas.microsoft.com/office/powerpoint/2010/main" val="922950805"/>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45A2DD1371F849A8C8ABE14AB9238E" ma:contentTypeVersion="4" ma:contentTypeDescription="Create a new document." ma:contentTypeScope="" ma:versionID="f919785fa1e42c316aeff4a85fa1f1f2">
  <xsd:schema xmlns:xsd="http://www.w3.org/2001/XMLSchema" xmlns:xs="http://www.w3.org/2001/XMLSchema" xmlns:p="http://schemas.microsoft.com/office/2006/metadata/properties" xmlns:ns2="a9a34739-04ae-4d20-8dc7-74d807100199" targetNamespace="http://schemas.microsoft.com/office/2006/metadata/properties" ma:root="true" ma:fieldsID="5a4ae3bc0a86a008a22b2ab173486044" ns2:_="">
    <xsd:import namespace="a9a34739-04ae-4d20-8dc7-74d8071001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34739-04ae-4d20-8dc7-74d8071001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193D2E-E0B7-45D2-B277-863B7A48542C}">
  <ds:schemaRefs>
    <ds:schemaRef ds:uri="http://schemas.microsoft.com/sharepoint/v3/contenttype/forms"/>
  </ds:schemaRefs>
</ds:datastoreItem>
</file>

<file path=customXml/itemProps2.xml><?xml version="1.0" encoding="utf-8"?>
<ds:datastoreItem xmlns:ds="http://schemas.openxmlformats.org/officeDocument/2006/customXml" ds:itemID="{61A31BE3-453A-468D-8A93-C17CDF838B3E}">
  <ds:schemaRefs>
    <ds:schemaRef ds:uri="http://purl.org/dc/elements/1.1/"/>
    <ds:schemaRef ds:uri="http://schemas.microsoft.com/office/2006/documentManagement/types"/>
    <ds:schemaRef ds:uri="a9a34739-04ae-4d20-8dc7-74d807100199"/>
    <ds:schemaRef ds:uri="http://www.w3.org/XML/1998/namespace"/>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028B1B10-B219-470D-8150-FB0262AA7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a34739-04ae-4d20-8dc7-74d8071001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14449</TotalTime>
  <Words>1234</Words>
  <Application>Microsoft Office PowerPoint</Application>
  <PresentationFormat>Widescreen</PresentationFormat>
  <Paragraphs>141</Paragraphs>
  <Slides>16</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Calibri</vt:lpstr>
      <vt:lpstr>Calibri Light</vt:lpstr>
      <vt:lpstr>Helvetica Neue</vt:lpstr>
      <vt:lpstr>HELVETICA NEUE CONDENSED</vt:lpstr>
      <vt:lpstr>Helvetica Neue Condensed Black</vt:lpstr>
      <vt:lpstr>Helvetica Neue Light</vt:lpstr>
      <vt:lpstr>Symbol</vt:lpstr>
      <vt:lpstr>Wingdings</vt:lpstr>
      <vt:lpstr>CU Denver Moments PPT Templates</vt:lpstr>
      <vt:lpstr>Office Theme</vt:lpstr>
      <vt:lpstr>PowerPoint Presentation</vt:lpstr>
      <vt:lpstr>WELCOME AND UPDATES</vt:lpstr>
      <vt:lpstr>AGENDA</vt:lpstr>
      <vt:lpstr>PRESENTING PROBLEMS AND PAIN POINTS</vt:lpstr>
      <vt:lpstr>PRESENTING PROBLEMS AND PAIN POINTS</vt:lpstr>
      <vt:lpstr>PRESENTING PROBLEMS AND PAIN POINTS</vt:lpstr>
      <vt:lpstr>MYTH BUSTERS:  FACT OR FICTION</vt:lpstr>
      <vt:lpstr>FACT OR MYTH?</vt:lpstr>
      <vt:lpstr>EXPECTED OUTCOMES</vt:lpstr>
      <vt:lpstr>A REMINDER OF OUR COMMITTEE’S MISSION AND PURPOSE  </vt:lpstr>
      <vt:lpstr>PowerPoint Presentation</vt:lpstr>
      <vt:lpstr>SUCCESS CRITERIA IDENTIFIED BY SUB-GROUPS</vt:lpstr>
      <vt:lpstr>KEY MESSAGES FROM SESSION #2</vt:lpstr>
      <vt:lpstr>WHAT ARE THE KEY MESSAGES FROM THIS SESSION?  </vt:lpstr>
      <vt:lpstr>LOCAL SESSION PREP</vt:lpstr>
      <vt:lpstr>LOCAL STAKEHOLDER MEETINGS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St Peter, Jennifer</cp:lastModifiedBy>
  <cp:revision>26</cp:revision>
  <dcterms:created xsi:type="dcterms:W3CDTF">2024-02-08T16:17:30Z</dcterms:created>
  <dcterms:modified xsi:type="dcterms:W3CDTF">2024-09-20T21:08:06Z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0x0101007A45A2DD1371F849A8C8ABE14AB9238E</vt:lpwstr>
  </property>
</Properties>
</file>