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  <p:sldMasterId id="2147483660" r:id="rId5"/>
  </p:sldMasterIdLst>
  <p:notesMasterIdLst>
    <p:notesMasterId r:id="rId22"/>
  </p:notesMasterIdLst>
  <p:handoutMasterIdLst>
    <p:handoutMasterId r:id="rId23"/>
  </p:handoutMasterIdLst>
  <p:sldIdLst>
    <p:sldId id="312" r:id="rId6"/>
    <p:sldId id="307" r:id="rId7"/>
    <p:sldId id="309" r:id="rId8"/>
    <p:sldId id="320" r:id="rId9"/>
    <p:sldId id="321" r:id="rId10"/>
    <p:sldId id="314" r:id="rId11"/>
    <p:sldId id="315" r:id="rId12"/>
    <p:sldId id="325" r:id="rId13"/>
    <p:sldId id="323" r:id="rId14"/>
    <p:sldId id="353" r:id="rId15"/>
    <p:sldId id="346" r:id="rId16"/>
    <p:sldId id="352" r:id="rId17"/>
    <p:sldId id="318" r:id="rId18"/>
    <p:sldId id="336" r:id="rId19"/>
    <p:sldId id="316" r:id="rId20"/>
    <p:sldId id="31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8CA80B-8303-458D-75BD-D1DF0C29A243}" name="Guest User" initials="GU" userId="S::urn:spo:anon#edb7cc879f076d1003628460b6d46260b18998b6c56517b08cfafc63ef8a15ff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46F902-602A-408B-A244-02826C3026A6}" v="21" dt="2024-09-26T18:04:48.1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47" autoAdjust="0"/>
    <p:restoredTop sz="96327"/>
  </p:normalViewPr>
  <p:slideViewPr>
    <p:cSldViewPr>
      <p:cViewPr varScale="1">
        <p:scale>
          <a:sx n="112" d="100"/>
          <a:sy n="112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FD87DB-6F85-4C19-ACF3-585A5942278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847C78-6EB3-48BC-ABA2-F0DA03250555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>
              <a:solidFill>
                <a:schemeClr val="bg1">
                  <a:lumMod val="95000"/>
                </a:schemeClr>
              </a:solidFill>
              <a:latin typeface="Helvetica Neue Light" panose="02000403000000020004"/>
            </a:rPr>
            <a:t>Main Campus Tuition </a:t>
          </a:r>
        </a:p>
      </dgm:t>
    </dgm:pt>
    <dgm:pt modelId="{9895478D-38B3-4374-A189-BEB03B16E8F5}" type="parTrans" cxnId="{BA5F1076-C2F1-47C4-AD64-E31191F154C0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03A28E76-6B26-4F53-8696-A6369691598A}" type="sibTrans" cxnId="{BA5F1076-C2F1-47C4-AD64-E31191F154C0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DCF8656B-312B-4F88-A3DB-FECF8B6AB965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>
              <a:latin typeface="Helvetica Neue Light" panose="02000403000000020004"/>
            </a:rPr>
            <a:t>State Appropriations</a:t>
          </a:r>
        </a:p>
      </dgm:t>
    </dgm:pt>
    <dgm:pt modelId="{98B1884A-4687-4F13-81AD-59F00D7B4019}" type="parTrans" cxnId="{6600AFCB-BA6E-4C67-8D52-7D929FCCED97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39980803-D36B-4920-99F9-D9F200BACA5D}" type="sibTrans" cxnId="{6600AFCB-BA6E-4C67-8D52-7D929FCCED97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68AD782C-FE4A-46A7-8E46-1D0DE295816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Helvetica Neue Light" panose="02000403000000020004"/>
            </a:rPr>
            <a:t>Differential Tuition</a:t>
          </a:r>
        </a:p>
      </dgm:t>
    </dgm:pt>
    <dgm:pt modelId="{BA12E01E-39C5-428B-8820-90946A336AF7}" type="parTrans" cxnId="{D055E99A-9438-436F-94CE-FA96BBDA765B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F1D832EC-3044-49C0-A953-81184E3B96CF}" type="sibTrans" cxnId="{D055E99A-9438-436F-94CE-FA96BBDA765B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C99EAFB3-3615-40C4-BC51-40322146EDCA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Helvetica Neue Light" panose="02000403000000020004"/>
            </a:rPr>
            <a:t>Gifts</a:t>
          </a:r>
        </a:p>
      </dgm:t>
    </dgm:pt>
    <dgm:pt modelId="{8736BE25-CACD-4D70-A0CB-A4C6B8CA7870}" type="parTrans" cxnId="{32DB58EF-3B78-4B1B-B03C-DABA499BC930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D031F987-3A42-4457-AB86-8A81AE28C555}" type="sibTrans" cxnId="{32DB58EF-3B78-4B1B-B03C-DABA499BC930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BEA12FBE-42FF-4E9B-BCF3-B4A3C7C79CE1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Helvetica Neue Light" panose="02000403000000020004"/>
            </a:rPr>
            <a:t>Extended Studies</a:t>
          </a:r>
        </a:p>
      </dgm:t>
    </dgm:pt>
    <dgm:pt modelId="{4BAE4A9E-2357-4AFC-B397-AAD36076F6FF}" type="parTrans" cxnId="{905E204D-8F1E-42DB-9E80-46B6CA76055A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FAA73825-6880-4366-8BCD-3FD056940FF7}" type="sibTrans" cxnId="{905E204D-8F1E-42DB-9E80-46B6CA76055A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9B92C915-F769-4AEC-9698-79FBFB97515E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Helvetica Neue Light" panose="02000403000000020004"/>
            </a:rPr>
            <a:t>Auxiliary Activities</a:t>
          </a:r>
        </a:p>
      </dgm:t>
    </dgm:pt>
    <dgm:pt modelId="{7DDC3BE2-F3D3-43BC-946B-B84818669B0D}" type="parTrans" cxnId="{24AC91F0-64D4-4032-967B-3A89D2FF22B5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19DE859F-11A2-4E2D-A409-2D1DE50B9CBA}" type="sibTrans" cxnId="{24AC91F0-64D4-4032-967B-3A89D2FF22B5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9AA4BDF1-1302-422E-A981-405228F96BA8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Helvetica Neue Light" panose="02000403000000020004"/>
            </a:rPr>
            <a:t>Indirect Cost Recovery (F&amp;A)</a:t>
          </a:r>
        </a:p>
      </dgm:t>
    </dgm:pt>
    <dgm:pt modelId="{F22D5724-A4B3-4E6D-B399-EB9D3B4F0F2E}" type="parTrans" cxnId="{1D4A0326-818B-4D57-89B6-7DF9973CFEA8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F543DD6B-3986-4BED-98BA-558979B9C609}" type="sibTrans" cxnId="{1D4A0326-818B-4D57-89B6-7DF9973CFEA8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622C820C-2E7C-4DDC-9424-77DC7B621E25}" type="pres">
      <dgm:prSet presAssocID="{08FD87DB-6F85-4C19-ACF3-585A59422787}" presName="diagram" presStyleCnt="0">
        <dgm:presLayoutVars>
          <dgm:dir/>
          <dgm:resizeHandles val="exact"/>
        </dgm:presLayoutVars>
      </dgm:prSet>
      <dgm:spPr/>
    </dgm:pt>
    <dgm:pt modelId="{AEAAA4EE-ADD3-4A99-A9B3-5CD70D2C7B8F}" type="pres">
      <dgm:prSet presAssocID="{C1847C78-6EB3-48BC-ABA2-F0DA03250555}" presName="node" presStyleLbl="node1" presStyleIdx="0" presStyleCnt="7" custScaleY="73678">
        <dgm:presLayoutVars>
          <dgm:bulletEnabled val="1"/>
        </dgm:presLayoutVars>
      </dgm:prSet>
      <dgm:spPr/>
    </dgm:pt>
    <dgm:pt modelId="{68F022B0-96A6-437B-9E47-1E57721CE010}" type="pres">
      <dgm:prSet presAssocID="{03A28E76-6B26-4F53-8696-A6369691598A}" presName="sibTrans" presStyleCnt="0"/>
      <dgm:spPr/>
    </dgm:pt>
    <dgm:pt modelId="{40DD1C53-931F-4EBF-9146-37CCA30E6032}" type="pres">
      <dgm:prSet presAssocID="{DCF8656B-312B-4F88-A3DB-FECF8B6AB965}" presName="node" presStyleLbl="node1" presStyleIdx="1" presStyleCnt="7" custScaleY="73678">
        <dgm:presLayoutVars>
          <dgm:bulletEnabled val="1"/>
        </dgm:presLayoutVars>
      </dgm:prSet>
      <dgm:spPr/>
    </dgm:pt>
    <dgm:pt modelId="{FD6A01BD-B434-48E8-96C7-E8C4E32A0355}" type="pres">
      <dgm:prSet presAssocID="{39980803-D36B-4920-99F9-D9F200BACA5D}" presName="sibTrans" presStyleCnt="0"/>
      <dgm:spPr/>
    </dgm:pt>
    <dgm:pt modelId="{14716350-520A-48AC-A6FD-FFF54AA1EB18}" type="pres">
      <dgm:prSet presAssocID="{68AD782C-FE4A-46A7-8E46-1D0DE2958164}" presName="node" presStyleLbl="node1" presStyleIdx="2" presStyleCnt="7" custScaleY="73678">
        <dgm:presLayoutVars>
          <dgm:bulletEnabled val="1"/>
        </dgm:presLayoutVars>
      </dgm:prSet>
      <dgm:spPr/>
    </dgm:pt>
    <dgm:pt modelId="{D417E4CA-B57E-44CD-9AA3-6CE8F7578009}" type="pres">
      <dgm:prSet presAssocID="{F1D832EC-3044-49C0-A953-81184E3B96CF}" presName="sibTrans" presStyleCnt="0"/>
      <dgm:spPr/>
    </dgm:pt>
    <dgm:pt modelId="{9F7C4BC1-F4C7-47B6-92E1-3DC1FE6EDC3C}" type="pres">
      <dgm:prSet presAssocID="{9AA4BDF1-1302-422E-A981-405228F96BA8}" presName="node" presStyleLbl="node1" presStyleIdx="3" presStyleCnt="7" custScaleY="73678">
        <dgm:presLayoutVars>
          <dgm:bulletEnabled val="1"/>
        </dgm:presLayoutVars>
      </dgm:prSet>
      <dgm:spPr/>
    </dgm:pt>
    <dgm:pt modelId="{0FB2F937-C6EE-4CF4-AA10-FCCBD0309B20}" type="pres">
      <dgm:prSet presAssocID="{F543DD6B-3986-4BED-98BA-558979B9C609}" presName="sibTrans" presStyleCnt="0"/>
      <dgm:spPr/>
    </dgm:pt>
    <dgm:pt modelId="{9AF7347F-4087-46BD-AA73-5BDCCB4DAD63}" type="pres">
      <dgm:prSet presAssocID="{BEA12FBE-42FF-4E9B-BCF3-B4A3C7C79CE1}" presName="node" presStyleLbl="node1" presStyleIdx="4" presStyleCnt="7" custScaleY="73678">
        <dgm:presLayoutVars>
          <dgm:bulletEnabled val="1"/>
        </dgm:presLayoutVars>
      </dgm:prSet>
      <dgm:spPr/>
    </dgm:pt>
    <dgm:pt modelId="{E0D992FC-AE8C-4496-82AD-70FDD0BBECE9}" type="pres">
      <dgm:prSet presAssocID="{FAA73825-6880-4366-8BCD-3FD056940FF7}" presName="sibTrans" presStyleCnt="0"/>
      <dgm:spPr/>
    </dgm:pt>
    <dgm:pt modelId="{0D6A0FFB-940C-47FB-A921-982210BB6E8A}" type="pres">
      <dgm:prSet presAssocID="{9B92C915-F769-4AEC-9698-79FBFB97515E}" presName="node" presStyleLbl="node1" presStyleIdx="5" presStyleCnt="7" custScaleY="73678">
        <dgm:presLayoutVars>
          <dgm:bulletEnabled val="1"/>
        </dgm:presLayoutVars>
      </dgm:prSet>
      <dgm:spPr/>
    </dgm:pt>
    <dgm:pt modelId="{5B64ED0E-228E-4792-9C53-8C443445CFC8}" type="pres">
      <dgm:prSet presAssocID="{19DE859F-11A2-4E2D-A409-2D1DE50B9CBA}" presName="sibTrans" presStyleCnt="0"/>
      <dgm:spPr/>
    </dgm:pt>
    <dgm:pt modelId="{5F1A9287-95A3-4451-A504-17621DFD5187}" type="pres">
      <dgm:prSet presAssocID="{C99EAFB3-3615-40C4-BC51-40322146EDCA}" presName="node" presStyleLbl="node1" presStyleIdx="6" presStyleCnt="7" custScaleY="73678">
        <dgm:presLayoutVars>
          <dgm:bulletEnabled val="1"/>
        </dgm:presLayoutVars>
      </dgm:prSet>
      <dgm:spPr/>
    </dgm:pt>
  </dgm:ptLst>
  <dgm:cxnLst>
    <dgm:cxn modelId="{A5ABCB1D-A03F-4FC9-8F4B-871DDDD4A49E}" type="presOf" srcId="{9B92C915-F769-4AEC-9698-79FBFB97515E}" destId="{0D6A0FFB-940C-47FB-A921-982210BB6E8A}" srcOrd="0" destOrd="0" presId="urn:microsoft.com/office/officeart/2005/8/layout/default"/>
    <dgm:cxn modelId="{1D4A0326-818B-4D57-89B6-7DF9973CFEA8}" srcId="{08FD87DB-6F85-4C19-ACF3-585A59422787}" destId="{9AA4BDF1-1302-422E-A981-405228F96BA8}" srcOrd="3" destOrd="0" parTransId="{F22D5724-A4B3-4E6D-B399-EB9D3B4F0F2E}" sibTransId="{F543DD6B-3986-4BED-98BA-558979B9C609}"/>
    <dgm:cxn modelId="{DA8B8327-45AA-4642-8405-CEAAC47F957E}" type="presOf" srcId="{C1847C78-6EB3-48BC-ABA2-F0DA03250555}" destId="{AEAAA4EE-ADD3-4A99-A9B3-5CD70D2C7B8F}" srcOrd="0" destOrd="0" presId="urn:microsoft.com/office/officeart/2005/8/layout/default"/>
    <dgm:cxn modelId="{7F35552D-BFB6-4B58-86E1-B1368BC38812}" type="presOf" srcId="{DCF8656B-312B-4F88-A3DB-FECF8B6AB965}" destId="{40DD1C53-931F-4EBF-9146-37CCA30E6032}" srcOrd="0" destOrd="0" presId="urn:microsoft.com/office/officeart/2005/8/layout/default"/>
    <dgm:cxn modelId="{2D60A12E-622A-4A81-BD5D-59D840278363}" type="presOf" srcId="{68AD782C-FE4A-46A7-8E46-1D0DE2958164}" destId="{14716350-520A-48AC-A6FD-FFF54AA1EB18}" srcOrd="0" destOrd="0" presId="urn:microsoft.com/office/officeart/2005/8/layout/default"/>
    <dgm:cxn modelId="{44C37649-1A87-44A3-9D73-33E7E204E843}" type="presOf" srcId="{9AA4BDF1-1302-422E-A981-405228F96BA8}" destId="{9F7C4BC1-F4C7-47B6-92E1-3DC1FE6EDC3C}" srcOrd="0" destOrd="0" presId="urn:microsoft.com/office/officeart/2005/8/layout/default"/>
    <dgm:cxn modelId="{905E204D-8F1E-42DB-9E80-46B6CA76055A}" srcId="{08FD87DB-6F85-4C19-ACF3-585A59422787}" destId="{BEA12FBE-42FF-4E9B-BCF3-B4A3C7C79CE1}" srcOrd="4" destOrd="0" parTransId="{4BAE4A9E-2357-4AFC-B397-AAD36076F6FF}" sibTransId="{FAA73825-6880-4366-8BCD-3FD056940FF7}"/>
    <dgm:cxn modelId="{BA5F1076-C2F1-47C4-AD64-E31191F154C0}" srcId="{08FD87DB-6F85-4C19-ACF3-585A59422787}" destId="{C1847C78-6EB3-48BC-ABA2-F0DA03250555}" srcOrd="0" destOrd="0" parTransId="{9895478D-38B3-4374-A189-BEB03B16E8F5}" sibTransId="{03A28E76-6B26-4F53-8696-A6369691598A}"/>
    <dgm:cxn modelId="{D055E99A-9438-436F-94CE-FA96BBDA765B}" srcId="{08FD87DB-6F85-4C19-ACF3-585A59422787}" destId="{68AD782C-FE4A-46A7-8E46-1D0DE2958164}" srcOrd="2" destOrd="0" parTransId="{BA12E01E-39C5-428B-8820-90946A336AF7}" sibTransId="{F1D832EC-3044-49C0-A953-81184E3B96CF}"/>
    <dgm:cxn modelId="{2CF3D4A0-7A7C-4C7E-BF28-A7F2C4CD17EE}" type="presOf" srcId="{BEA12FBE-42FF-4E9B-BCF3-B4A3C7C79CE1}" destId="{9AF7347F-4087-46BD-AA73-5BDCCB4DAD63}" srcOrd="0" destOrd="0" presId="urn:microsoft.com/office/officeart/2005/8/layout/default"/>
    <dgm:cxn modelId="{7635C1BE-724E-45D4-9C7E-B2E0EEDEAD99}" type="presOf" srcId="{C99EAFB3-3615-40C4-BC51-40322146EDCA}" destId="{5F1A9287-95A3-4451-A504-17621DFD5187}" srcOrd="0" destOrd="0" presId="urn:microsoft.com/office/officeart/2005/8/layout/default"/>
    <dgm:cxn modelId="{6600AFCB-BA6E-4C67-8D52-7D929FCCED97}" srcId="{08FD87DB-6F85-4C19-ACF3-585A59422787}" destId="{DCF8656B-312B-4F88-A3DB-FECF8B6AB965}" srcOrd="1" destOrd="0" parTransId="{98B1884A-4687-4F13-81AD-59F00D7B4019}" sibTransId="{39980803-D36B-4920-99F9-D9F200BACA5D}"/>
    <dgm:cxn modelId="{81E964D0-F9A4-4401-B67A-1A5FC434385D}" type="presOf" srcId="{08FD87DB-6F85-4C19-ACF3-585A59422787}" destId="{622C820C-2E7C-4DDC-9424-77DC7B621E25}" srcOrd="0" destOrd="0" presId="urn:microsoft.com/office/officeart/2005/8/layout/default"/>
    <dgm:cxn modelId="{32DB58EF-3B78-4B1B-B03C-DABA499BC930}" srcId="{08FD87DB-6F85-4C19-ACF3-585A59422787}" destId="{C99EAFB3-3615-40C4-BC51-40322146EDCA}" srcOrd="6" destOrd="0" parTransId="{8736BE25-CACD-4D70-A0CB-A4C6B8CA7870}" sibTransId="{D031F987-3A42-4457-AB86-8A81AE28C555}"/>
    <dgm:cxn modelId="{24AC91F0-64D4-4032-967B-3A89D2FF22B5}" srcId="{08FD87DB-6F85-4C19-ACF3-585A59422787}" destId="{9B92C915-F769-4AEC-9698-79FBFB97515E}" srcOrd="5" destOrd="0" parTransId="{7DDC3BE2-F3D3-43BC-946B-B84818669B0D}" sibTransId="{19DE859F-11A2-4E2D-A409-2D1DE50B9CBA}"/>
    <dgm:cxn modelId="{78E7B4F3-FF94-4547-B027-D3B708190E98}" type="presParOf" srcId="{622C820C-2E7C-4DDC-9424-77DC7B621E25}" destId="{AEAAA4EE-ADD3-4A99-A9B3-5CD70D2C7B8F}" srcOrd="0" destOrd="0" presId="urn:microsoft.com/office/officeart/2005/8/layout/default"/>
    <dgm:cxn modelId="{315E8D97-DBA4-4AD8-B398-1AD5E52A54E8}" type="presParOf" srcId="{622C820C-2E7C-4DDC-9424-77DC7B621E25}" destId="{68F022B0-96A6-437B-9E47-1E57721CE010}" srcOrd="1" destOrd="0" presId="urn:microsoft.com/office/officeart/2005/8/layout/default"/>
    <dgm:cxn modelId="{DD9A949B-010D-452E-9CFB-7E7C84E4F27C}" type="presParOf" srcId="{622C820C-2E7C-4DDC-9424-77DC7B621E25}" destId="{40DD1C53-931F-4EBF-9146-37CCA30E6032}" srcOrd="2" destOrd="0" presId="urn:microsoft.com/office/officeart/2005/8/layout/default"/>
    <dgm:cxn modelId="{1D4F9181-1883-4980-89BE-E8F32439EAC6}" type="presParOf" srcId="{622C820C-2E7C-4DDC-9424-77DC7B621E25}" destId="{FD6A01BD-B434-48E8-96C7-E8C4E32A0355}" srcOrd="3" destOrd="0" presId="urn:microsoft.com/office/officeart/2005/8/layout/default"/>
    <dgm:cxn modelId="{552DE575-A5B5-4814-AC87-4A33BD3CFC79}" type="presParOf" srcId="{622C820C-2E7C-4DDC-9424-77DC7B621E25}" destId="{14716350-520A-48AC-A6FD-FFF54AA1EB18}" srcOrd="4" destOrd="0" presId="urn:microsoft.com/office/officeart/2005/8/layout/default"/>
    <dgm:cxn modelId="{99EA45E0-72C7-41D0-A2F2-0BEC89F3978E}" type="presParOf" srcId="{622C820C-2E7C-4DDC-9424-77DC7B621E25}" destId="{D417E4CA-B57E-44CD-9AA3-6CE8F7578009}" srcOrd="5" destOrd="0" presId="urn:microsoft.com/office/officeart/2005/8/layout/default"/>
    <dgm:cxn modelId="{9BF38579-819D-4B79-8082-5E281D26E7D1}" type="presParOf" srcId="{622C820C-2E7C-4DDC-9424-77DC7B621E25}" destId="{9F7C4BC1-F4C7-47B6-92E1-3DC1FE6EDC3C}" srcOrd="6" destOrd="0" presId="urn:microsoft.com/office/officeart/2005/8/layout/default"/>
    <dgm:cxn modelId="{36A32663-3394-4A1F-95FD-5900F64A1B74}" type="presParOf" srcId="{622C820C-2E7C-4DDC-9424-77DC7B621E25}" destId="{0FB2F937-C6EE-4CF4-AA10-FCCBD0309B20}" srcOrd="7" destOrd="0" presId="urn:microsoft.com/office/officeart/2005/8/layout/default"/>
    <dgm:cxn modelId="{4AE27289-5D68-4339-A2FF-DE9D02A31ED7}" type="presParOf" srcId="{622C820C-2E7C-4DDC-9424-77DC7B621E25}" destId="{9AF7347F-4087-46BD-AA73-5BDCCB4DAD63}" srcOrd="8" destOrd="0" presId="urn:microsoft.com/office/officeart/2005/8/layout/default"/>
    <dgm:cxn modelId="{C1117AE6-1A22-406B-A831-56F4980B7F59}" type="presParOf" srcId="{622C820C-2E7C-4DDC-9424-77DC7B621E25}" destId="{E0D992FC-AE8C-4496-82AD-70FDD0BBECE9}" srcOrd="9" destOrd="0" presId="urn:microsoft.com/office/officeart/2005/8/layout/default"/>
    <dgm:cxn modelId="{A9FF38A7-3B03-4DBD-A559-31C13C5DCA8E}" type="presParOf" srcId="{622C820C-2E7C-4DDC-9424-77DC7B621E25}" destId="{0D6A0FFB-940C-47FB-A921-982210BB6E8A}" srcOrd="10" destOrd="0" presId="urn:microsoft.com/office/officeart/2005/8/layout/default"/>
    <dgm:cxn modelId="{8A85D7CA-AA7A-40D8-9B7F-143435DC8605}" type="presParOf" srcId="{622C820C-2E7C-4DDC-9424-77DC7B621E25}" destId="{5B64ED0E-228E-4792-9C53-8C443445CFC8}" srcOrd="11" destOrd="0" presId="urn:microsoft.com/office/officeart/2005/8/layout/default"/>
    <dgm:cxn modelId="{0BCB74D8-5A82-4118-BAAF-BE013DB35D66}" type="presParOf" srcId="{622C820C-2E7C-4DDC-9424-77DC7B621E25}" destId="{5F1A9287-95A3-4451-A504-17621DFD5187}" srcOrd="12" destOrd="0" presId="urn:microsoft.com/office/officeart/2005/8/layout/defaul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FD87DB-6F85-4C19-ACF3-585A5942278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847C78-6EB3-48BC-ABA2-F0DA0325055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 dirty="0">
              <a:latin typeface="Helvetica Neue Light" panose="02000403000000020004"/>
            </a:rPr>
            <a:t>Central Support Unit Allocations</a:t>
          </a:r>
        </a:p>
      </dgm:t>
    </dgm:pt>
    <dgm:pt modelId="{9895478D-38B3-4374-A189-BEB03B16E8F5}" type="parTrans" cxnId="{BA5F1076-C2F1-47C4-AD64-E31191F154C0}">
      <dgm:prSet/>
      <dgm:spPr/>
      <dgm:t>
        <a:bodyPr/>
        <a:lstStyle/>
        <a:p>
          <a:endParaRPr lang="en-US" sz="1800">
            <a:latin typeface="Helvetica Neue Light" panose="02000403000000020004"/>
          </a:endParaRPr>
        </a:p>
      </dgm:t>
    </dgm:pt>
    <dgm:pt modelId="{03A28E76-6B26-4F53-8696-A6369691598A}" type="sibTrans" cxnId="{BA5F1076-C2F1-47C4-AD64-E31191F154C0}">
      <dgm:prSet/>
      <dgm:spPr/>
      <dgm:t>
        <a:bodyPr/>
        <a:lstStyle/>
        <a:p>
          <a:endParaRPr lang="en-US" sz="1800">
            <a:latin typeface="Helvetica Neue Light" panose="02000403000000020004"/>
          </a:endParaRPr>
        </a:p>
      </dgm:t>
    </dgm:pt>
    <dgm:pt modelId="{622C820C-2E7C-4DDC-9424-77DC7B621E25}" type="pres">
      <dgm:prSet presAssocID="{08FD87DB-6F85-4C19-ACF3-585A59422787}" presName="diagram" presStyleCnt="0">
        <dgm:presLayoutVars>
          <dgm:dir/>
          <dgm:resizeHandles val="exact"/>
        </dgm:presLayoutVars>
      </dgm:prSet>
      <dgm:spPr/>
    </dgm:pt>
    <dgm:pt modelId="{AEAAA4EE-ADD3-4A99-A9B3-5CD70D2C7B8F}" type="pres">
      <dgm:prSet presAssocID="{C1847C78-6EB3-48BC-ABA2-F0DA03250555}" presName="node" presStyleLbl="node1" presStyleIdx="0" presStyleCnt="1" custScaleX="229846" custScaleY="93585" custLinFactNeighborX="-4201" custLinFactNeighborY="5702">
        <dgm:presLayoutVars>
          <dgm:bulletEnabled val="1"/>
        </dgm:presLayoutVars>
      </dgm:prSet>
      <dgm:spPr/>
    </dgm:pt>
  </dgm:ptLst>
  <dgm:cxnLst>
    <dgm:cxn modelId="{DA8B8327-45AA-4642-8405-CEAAC47F957E}" type="presOf" srcId="{C1847C78-6EB3-48BC-ABA2-F0DA03250555}" destId="{AEAAA4EE-ADD3-4A99-A9B3-5CD70D2C7B8F}" srcOrd="0" destOrd="0" presId="urn:microsoft.com/office/officeart/2005/8/layout/default"/>
    <dgm:cxn modelId="{BA5F1076-C2F1-47C4-AD64-E31191F154C0}" srcId="{08FD87DB-6F85-4C19-ACF3-585A59422787}" destId="{C1847C78-6EB3-48BC-ABA2-F0DA03250555}" srcOrd="0" destOrd="0" parTransId="{9895478D-38B3-4374-A189-BEB03B16E8F5}" sibTransId="{03A28E76-6B26-4F53-8696-A6369691598A}"/>
    <dgm:cxn modelId="{81E964D0-F9A4-4401-B67A-1A5FC434385D}" type="presOf" srcId="{08FD87DB-6F85-4C19-ACF3-585A59422787}" destId="{622C820C-2E7C-4DDC-9424-77DC7B621E25}" srcOrd="0" destOrd="0" presId="urn:microsoft.com/office/officeart/2005/8/layout/default"/>
    <dgm:cxn modelId="{78E7B4F3-FF94-4547-B027-D3B708190E98}" type="presParOf" srcId="{622C820C-2E7C-4DDC-9424-77DC7B621E25}" destId="{AEAAA4EE-ADD3-4A99-A9B3-5CD70D2C7B8F}" srcOrd="0" destOrd="0" presId="urn:microsoft.com/office/officeart/2005/8/layout/defaul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FD87DB-6F85-4C19-ACF3-585A5942278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847C78-6EB3-48BC-ABA2-F0DA03250555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400" dirty="0">
              <a:solidFill>
                <a:schemeClr val="tx1"/>
              </a:solidFill>
              <a:latin typeface="Helvetica Neue Light" panose="02000403000000020004"/>
            </a:rPr>
            <a:t>Subvention (to schools/colleges</a:t>
          </a:r>
          <a:r>
            <a:rPr lang="en-US" sz="1400" dirty="0">
              <a:latin typeface="Helvetica Neue Light" panose="02000403000000020004"/>
            </a:rPr>
            <a:t>)</a:t>
          </a:r>
        </a:p>
      </dgm:t>
    </dgm:pt>
    <dgm:pt modelId="{9895478D-38B3-4374-A189-BEB03B16E8F5}" type="parTrans" cxnId="{BA5F1076-C2F1-47C4-AD64-E31191F154C0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03A28E76-6B26-4F53-8696-A6369691598A}" type="sibTrans" cxnId="{BA5F1076-C2F1-47C4-AD64-E31191F154C0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C99EAFB3-3615-40C4-BC51-40322146EDCA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400" dirty="0">
              <a:latin typeface="Helvetica Neue Light" panose="02000403000000020004"/>
            </a:rPr>
            <a:t>Initiatives Pool</a:t>
          </a:r>
        </a:p>
      </dgm:t>
    </dgm:pt>
    <dgm:pt modelId="{8736BE25-CACD-4D70-A0CB-A4C6B8CA7870}" type="parTrans" cxnId="{32DB58EF-3B78-4B1B-B03C-DABA499BC930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D031F987-3A42-4457-AB86-8A81AE28C555}" type="sibTrans" cxnId="{32DB58EF-3B78-4B1B-B03C-DABA499BC930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622C820C-2E7C-4DDC-9424-77DC7B621E25}" type="pres">
      <dgm:prSet presAssocID="{08FD87DB-6F85-4C19-ACF3-585A59422787}" presName="diagram" presStyleCnt="0">
        <dgm:presLayoutVars>
          <dgm:dir/>
          <dgm:resizeHandles val="exact"/>
        </dgm:presLayoutVars>
      </dgm:prSet>
      <dgm:spPr/>
    </dgm:pt>
    <dgm:pt modelId="{AEAAA4EE-ADD3-4A99-A9B3-5CD70D2C7B8F}" type="pres">
      <dgm:prSet presAssocID="{C1847C78-6EB3-48BC-ABA2-F0DA03250555}" presName="node" presStyleLbl="node1" presStyleIdx="0" presStyleCnt="2" custScaleX="362489" custLinFactNeighborX="26185" custLinFactNeighborY="-6830">
        <dgm:presLayoutVars>
          <dgm:bulletEnabled val="1"/>
        </dgm:presLayoutVars>
      </dgm:prSet>
      <dgm:spPr/>
    </dgm:pt>
    <dgm:pt modelId="{68F022B0-96A6-437B-9E47-1E57721CE010}" type="pres">
      <dgm:prSet presAssocID="{03A28E76-6B26-4F53-8696-A6369691598A}" presName="sibTrans" presStyleCnt="0"/>
      <dgm:spPr/>
    </dgm:pt>
    <dgm:pt modelId="{5F1A9287-95A3-4451-A504-17621DFD5187}" type="pres">
      <dgm:prSet presAssocID="{C99EAFB3-3615-40C4-BC51-40322146EDCA}" presName="node" presStyleLbl="node1" presStyleIdx="1" presStyleCnt="2" custScaleX="167773" custLinFactX="35244" custLinFactNeighborX="100000" custLinFactNeighborY="-6213">
        <dgm:presLayoutVars>
          <dgm:bulletEnabled val="1"/>
        </dgm:presLayoutVars>
      </dgm:prSet>
      <dgm:spPr/>
    </dgm:pt>
  </dgm:ptLst>
  <dgm:cxnLst>
    <dgm:cxn modelId="{DA8B8327-45AA-4642-8405-CEAAC47F957E}" type="presOf" srcId="{C1847C78-6EB3-48BC-ABA2-F0DA03250555}" destId="{AEAAA4EE-ADD3-4A99-A9B3-5CD70D2C7B8F}" srcOrd="0" destOrd="0" presId="urn:microsoft.com/office/officeart/2005/8/layout/default"/>
    <dgm:cxn modelId="{BA5F1076-C2F1-47C4-AD64-E31191F154C0}" srcId="{08FD87DB-6F85-4C19-ACF3-585A59422787}" destId="{C1847C78-6EB3-48BC-ABA2-F0DA03250555}" srcOrd="0" destOrd="0" parTransId="{9895478D-38B3-4374-A189-BEB03B16E8F5}" sibTransId="{03A28E76-6B26-4F53-8696-A6369691598A}"/>
    <dgm:cxn modelId="{7635C1BE-724E-45D4-9C7E-B2E0EEDEAD99}" type="presOf" srcId="{C99EAFB3-3615-40C4-BC51-40322146EDCA}" destId="{5F1A9287-95A3-4451-A504-17621DFD5187}" srcOrd="0" destOrd="0" presId="urn:microsoft.com/office/officeart/2005/8/layout/default"/>
    <dgm:cxn modelId="{81E964D0-F9A4-4401-B67A-1A5FC434385D}" type="presOf" srcId="{08FD87DB-6F85-4C19-ACF3-585A59422787}" destId="{622C820C-2E7C-4DDC-9424-77DC7B621E25}" srcOrd="0" destOrd="0" presId="urn:microsoft.com/office/officeart/2005/8/layout/default"/>
    <dgm:cxn modelId="{32DB58EF-3B78-4B1B-B03C-DABA499BC930}" srcId="{08FD87DB-6F85-4C19-ACF3-585A59422787}" destId="{C99EAFB3-3615-40C4-BC51-40322146EDCA}" srcOrd="1" destOrd="0" parTransId="{8736BE25-CACD-4D70-A0CB-A4C6B8CA7870}" sibTransId="{D031F987-3A42-4457-AB86-8A81AE28C555}"/>
    <dgm:cxn modelId="{78E7B4F3-FF94-4547-B027-D3B708190E98}" type="presParOf" srcId="{622C820C-2E7C-4DDC-9424-77DC7B621E25}" destId="{AEAAA4EE-ADD3-4A99-A9B3-5CD70D2C7B8F}" srcOrd="0" destOrd="0" presId="urn:microsoft.com/office/officeart/2005/8/layout/default"/>
    <dgm:cxn modelId="{315E8D97-DBA4-4AD8-B398-1AD5E52A54E8}" type="presParOf" srcId="{622C820C-2E7C-4DDC-9424-77DC7B621E25}" destId="{68F022B0-96A6-437B-9E47-1E57721CE010}" srcOrd="1" destOrd="0" presId="urn:microsoft.com/office/officeart/2005/8/layout/default"/>
    <dgm:cxn modelId="{0BCB74D8-5A82-4118-BAAF-BE013DB35D66}" type="presParOf" srcId="{622C820C-2E7C-4DDC-9424-77DC7B621E25}" destId="{5F1A9287-95A3-4451-A504-17621DFD5187}" srcOrd="2" destOrd="0" presId="urn:microsoft.com/office/officeart/2005/8/layout/defaul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AAA4EE-ADD3-4A99-A9B3-5CD70D2C7B8F}">
      <dsp:nvSpPr>
        <dsp:cNvPr id="0" name=""/>
        <dsp:cNvSpPr/>
      </dsp:nvSpPr>
      <dsp:spPr>
        <a:xfrm>
          <a:off x="8304" y="139635"/>
          <a:ext cx="1241077" cy="548640"/>
        </a:xfrm>
        <a:prstGeom prst="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>
                  <a:lumMod val="95000"/>
                </a:schemeClr>
              </a:solidFill>
              <a:latin typeface="Helvetica Neue Light" panose="02000403000000020004"/>
            </a:rPr>
            <a:t>Main Campus Tuition </a:t>
          </a:r>
        </a:p>
      </dsp:txBody>
      <dsp:txXfrm>
        <a:off x="8304" y="139635"/>
        <a:ext cx="1241077" cy="548640"/>
      </dsp:txXfrm>
    </dsp:sp>
    <dsp:sp modelId="{40DD1C53-931F-4EBF-9146-37CCA30E6032}">
      <dsp:nvSpPr>
        <dsp:cNvPr id="0" name=""/>
        <dsp:cNvSpPr/>
      </dsp:nvSpPr>
      <dsp:spPr>
        <a:xfrm>
          <a:off x="1373490" y="139635"/>
          <a:ext cx="1241077" cy="548640"/>
        </a:xfrm>
        <a:prstGeom prst="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Helvetica Neue Light" panose="02000403000000020004"/>
            </a:rPr>
            <a:t>State Appropriations</a:t>
          </a:r>
        </a:p>
      </dsp:txBody>
      <dsp:txXfrm>
        <a:off x="1373490" y="139635"/>
        <a:ext cx="1241077" cy="548640"/>
      </dsp:txXfrm>
    </dsp:sp>
    <dsp:sp modelId="{14716350-520A-48AC-A6FD-FFF54AA1EB18}">
      <dsp:nvSpPr>
        <dsp:cNvPr id="0" name=""/>
        <dsp:cNvSpPr/>
      </dsp:nvSpPr>
      <dsp:spPr>
        <a:xfrm>
          <a:off x="2738675" y="139635"/>
          <a:ext cx="1241077" cy="5486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tx1"/>
              </a:solidFill>
              <a:latin typeface="Helvetica Neue Light" panose="02000403000000020004"/>
            </a:rPr>
            <a:t>Differential Tuition</a:t>
          </a:r>
        </a:p>
      </dsp:txBody>
      <dsp:txXfrm>
        <a:off x="2738675" y="139635"/>
        <a:ext cx="1241077" cy="548640"/>
      </dsp:txXfrm>
    </dsp:sp>
    <dsp:sp modelId="{9F7C4BC1-F4C7-47B6-92E1-3DC1FE6EDC3C}">
      <dsp:nvSpPr>
        <dsp:cNvPr id="0" name=""/>
        <dsp:cNvSpPr/>
      </dsp:nvSpPr>
      <dsp:spPr>
        <a:xfrm>
          <a:off x="4103861" y="139635"/>
          <a:ext cx="1241077" cy="5486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tx1"/>
              </a:solidFill>
              <a:latin typeface="Helvetica Neue Light" panose="02000403000000020004"/>
            </a:rPr>
            <a:t>Indirect Cost Recovery (F&amp;A)</a:t>
          </a:r>
        </a:p>
      </dsp:txBody>
      <dsp:txXfrm>
        <a:off x="4103861" y="139635"/>
        <a:ext cx="1241077" cy="548640"/>
      </dsp:txXfrm>
    </dsp:sp>
    <dsp:sp modelId="{9AF7347F-4087-46BD-AA73-5BDCCB4DAD63}">
      <dsp:nvSpPr>
        <dsp:cNvPr id="0" name=""/>
        <dsp:cNvSpPr/>
      </dsp:nvSpPr>
      <dsp:spPr>
        <a:xfrm>
          <a:off x="5469046" y="139635"/>
          <a:ext cx="1241077" cy="5486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tx1"/>
              </a:solidFill>
              <a:latin typeface="Helvetica Neue Light" panose="02000403000000020004"/>
            </a:rPr>
            <a:t>Extended Studies</a:t>
          </a:r>
        </a:p>
      </dsp:txBody>
      <dsp:txXfrm>
        <a:off x="5469046" y="139635"/>
        <a:ext cx="1241077" cy="548640"/>
      </dsp:txXfrm>
    </dsp:sp>
    <dsp:sp modelId="{0D6A0FFB-940C-47FB-A921-982210BB6E8A}">
      <dsp:nvSpPr>
        <dsp:cNvPr id="0" name=""/>
        <dsp:cNvSpPr/>
      </dsp:nvSpPr>
      <dsp:spPr>
        <a:xfrm>
          <a:off x="6834232" y="139635"/>
          <a:ext cx="1241077" cy="5486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tx1"/>
              </a:solidFill>
              <a:latin typeface="Helvetica Neue Light" panose="02000403000000020004"/>
            </a:rPr>
            <a:t>Auxiliary Activities</a:t>
          </a:r>
        </a:p>
      </dsp:txBody>
      <dsp:txXfrm>
        <a:off x="6834232" y="139635"/>
        <a:ext cx="1241077" cy="548640"/>
      </dsp:txXfrm>
    </dsp:sp>
    <dsp:sp modelId="{5F1A9287-95A3-4451-A504-17621DFD5187}">
      <dsp:nvSpPr>
        <dsp:cNvPr id="0" name=""/>
        <dsp:cNvSpPr/>
      </dsp:nvSpPr>
      <dsp:spPr>
        <a:xfrm>
          <a:off x="8199417" y="139635"/>
          <a:ext cx="1241077" cy="5486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tx1"/>
              </a:solidFill>
              <a:latin typeface="Helvetica Neue Light" panose="02000403000000020004"/>
            </a:rPr>
            <a:t>Gifts</a:t>
          </a:r>
        </a:p>
      </dsp:txBody>
      <dsp:txXfrm>
        <a:off x="8199417" y="139635"/>
        <a:ext cx="1241077" cy="5486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AAA4EE-ADD3-4A99-A9B3-5CD70D2C7B8F}">
      <dsp:nvSpPr>
        <dsp:cNvPr id="0" name=""/>
        <dsp:cNvSpPr/>
      </dsp:nvSpPr>
      <dsp:spPr>
        <a:xfrm>
          <a:off x="1159124" y="496"/>
          <a:ext cx="2243745" cy="548143"/>
        </a:xfrm>
        <a:prstGeom prst="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Helvetica Neue Light" panose="02000403000000020004"/>
            </a:rPr>
            <a:t>Central Support Unit Allocations</a:t>
          </a:r>
        </a:p>
      </dsp:txBody>
      <dsp:txXfrm>
        <a:off x="1159124" y="496"/>
        <a:ext cx="2243745" cy="5481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AAA4EE-ADD3-4A99-A9B3-5CD70D2C7B8F}">
      <dsp:nvSpPr>
        <dsp:cNvPr id="0" name=""/>
        <dsp:cNvSpPr/>
      </dsp:nvSpPr>
      <dsp:spPr>
        <a:xfrm>
          <a:off x="1403892" y="0"/>
          <a:ext cx="3310450" cy="547953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</a:rPr>
            <a:t>Subvention (to schools/colleges</a:t>
          </a:r>
          <a:r>
            <a:rPr lang="en-US" sz="1400" kern="1200" dirty="0">
              <a:latin typeface="Helvetica Neue Light" panose="02000403000000020004"/>
            </a:rPr>
            <a:t>)</a:t>
          </a:r>
        </a:p>
      </dsp:txBody>
      <dsp:txXfrm>
        <a:off x="1403892" y="0"/>
        <a:ext cx="3310450" cy="547953"/>
      </dsp:txXfrm>
    </dsp:sp>
    <dsp:sp modelId="{5F1A9287-95A3-4451-A504-17621DFD5187}">
      <dsp:nvSpPr>
        <dsp:cNvPr id="0" name=""/>
        <dsp:cNvSpPr/>
      </dsp:nvSpPr>
      <dsp:spPr>
        <a:xfrm>
          <a:off x="5731288" y="0"/>
          <a:ext cx="1532196" cy="547953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 Neue Light" panose="02000403000000020004"/>
            </a:rPr>
            <a:t>Initiatives Pool</a:t>
          </a:r>
        </a:p>
      </dsp:txBody>
      <dsp:txXfrm>
        <a:off x="5731288" y="0"/>
        <a:ext cx="1532196" cy="5479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3896D9-52AF-C91F-167E-2A4D73099C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97323-CFC9-DF77-BD8F-C12A77962D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BFFE3-34F9-2549-88A1-3B2E5D1B5BC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1D72C4-B91A-EA6A-B1A8-819E39491A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95DDC7-E4BD-423D-BF8B-8F84FCBCE9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B3AF2-122C-1F46-BDB8-6BF77E93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3933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21457-9F60-0E48-BF0C-64CA63EFC66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70E8D-5F17-2A4E-AB1B-A57F9FCFE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3477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We have no continuing funds to support part-time instruction in the summer.  We keep positions open to fund summer courses.   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25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All budgets have been declining since COVID. </a:t>
            </a:r>
          </a:p>
          <a:p>
            <a:r>
              <a:rPr lang="en-US" sz="1200" dirty="0"/>
              <a:t>Our tuition increase and increased state support have eased our budget crisis.  </a:t>
            </a:r>
          </a:p>
          <a:p>
            <a:r>
              <a:rPr lang="en-US" sz="1200" dirty="0"/>
              <a:t>Other items found during discovery phase.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92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jpe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- Teal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3C5AE800-2588-AD92-1E60-F497F60A0CAD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9372599" cy="1884362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32 PT HELVETICA NEUE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58979"/>
            <a:ext cx="9448799" cy="3070021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  <a:gd name="connsiteX0" fmla="*/ 4604 w 9072177"/>
              <a:gd name="connsiteY0" fmla="*/ 1851025 h 1851025"/>
              <a:gd name="connsiteX1" fmla="*/ 0 w 9072177"/>
              <a:gd name="connsiteY1" fmla="*/ 0 h 1851025"/>
              <a:gd name="connsiteX2" fmla="*/ 9072177 w 9072177"/>
              <a:gd name="connsiteY2" fmla="*/ 10886 h 1851025"/>
              <a:gd name="connsiteX3" fmla="*/ 9066621 w 9072177"/>
              <a:gd name="connsiteY3" fmla="*/ 1851025 h 1851025"/>
              <a:gd name="connsiteX4" fmla="*/ 4604 w 9072177"/>
              <a:gd name="connsiteY4" fmla="*/ 1851025 h 1851025"/>
              <a:gd name="connsiteX0" fmla="*/ 184 w 9067757"/>
              <a:gd name="connsiteY0" fmla="*/ 1861185 h 1861185"/>
              <a:gd name="connsiteX1" fmla="*/ 5740 w 9067757"/>
              <a:gd name="connsiteY1" fmla="*/ 0 h 1861185"/>
              <a:gd name="connsiteX2" fmla="*/ 9067757 w 9067757"/>
              <a:gd name="connsiteY2" fmla="*/ 21046 h 1861185"/>
              <a:gd name="connsiteX3" fmla="*/ 9062201 w 9067757"/>
              <a:gd name="connsiteY3" fmla="*/ 1861185 h 1861185"/>
              <a:gd name="connsiteX4" fmla="*/ 184 w 9067757"/>
              <a:gd name="connsiteY4" fmla="*/ 1861185 h 186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757" h="1861185">
                <a:moveTo>
                  <a:pt x="184" y="1861185"/>
                </a:moveTo>
                <a:cubicBezTo>
                  <a:pt x="-1351" y="1244177"/>
                  <a:pt x="7275" y="617008"/>
                  <a:pt x="5740" y="0"/>
                </a:cubicBezTo>
                <a:lnTo>
                  <a:pt x="9067757" y="21046"/>
                </a:lnTo>
                <a:lnTo>
                  <a:pt x="9062201" y="1861185"/>
                </a:lnTo>
                <a:lnTo>
                  <a:pt x="184" y="1861185"/>
                </a:lnTo>
                <a:close/>
              </a:path>
            </a:pathLst>
          </a:cu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83175" y="0"/>
            <a:ext cx="2408825" cy="686452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8825"/>
              <a:gd name="connsiteY0" fmla="*/ 0 h 6864524"/>
              <a:gd name="connsiteX1" fmla="*/ 2408825 w 2408825"/>
              <a:gd name="connsiteY1" fmla="*/ 6524 h 6864524"/>
              <a:gd name="connsiteX2" fmla="*/ 2408825 w 2408825"/>
              <a:gd name="connsiteY2" fmla="*/ 6864524 h 6864524"/>
              <a:gd name="connsiteX3" fmla="*/ 1891604 w 2408825"/>
              <a:gd name="connsiteY3" fmla="*/ 6864524 h 6864524"/>
              <a:gd name="connsiteX4" fmla="*/ 0 w 2408825"/>
              <a:gd name="connsiteY4" fmla="*/ 0 h 686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8825" h="6864524">
                <a:moveTo>
                  <a:pt x="0" y="0"/>
                </a:moveTo>
                <a:lnTo>
                  <a:pt x="2408825" y="6524"/>
                </a:lnTo>
                <a:lnTo>
                  <a:pt x="2408825" y="6864524"/>
                </a:lnTo>
                <a:lnTo>
                  <a:pt x="1891604" y="68645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0181D0-C57E-9C73-7B0B-7FC8CFB1681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838200" y="6108191"/>
            <a:ext cx="4114800" cy="4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Name of School/Unit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4093F-0A08-D53C-9860-F75E6FA1BB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E11D685-A964-951D-8626-04D3F1EEF1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037958"/>
            <a:ext cx="1496291" cy="457200"/>
          </a:xfrm>
          <a:prstGeom prst="rect">
            <a:avLst/>
          </a:prstGeom>
        </p:spPr>
      </p:pic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AC4F959-F204-874F-5E74-C1B3F5457A41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8200" y="5038725"/>
            <a:ext cx="4114800" cy="600075"/>
          </a:xfrm>
          <a:solidFill>
            <a:schemeClr val="bg1"/>
          </a:solidFill>
          <a:ln>
            <a:noFill/>
          </a:ln>
        </p:spPr>
        <p:txBody>
          <a:bodyPr lIns="0" tIns="0" rIns="0" bIns="0">
            <a:normAutofit/>
          </a:bodyPr>
          <a:lstStyle>
            <a:lvl1pPr marL="130175" indent="0">
              <a:buNone/>
              <a:defRPr sz="1400"/>
            </a:lvl1pPr>
          </a:lstStyle>
          <a:p>
            <a:r>
              <a:rPr lang="en-US" dirty="0"/>
              <a:t>Click here to insert your school/unit logo here or delete this box for the standard CU Denver logo</a:t>
            </a:r>
          </a:p>
        </p:txBody>
      </p:sp>
    </p:spTree>
    <p:extLst>
      <p:ext uri="{BB962C8B-B14F-4D97-AF65-F5344CB8AC3E}">
        <p14:creationId xmlns:p14="http://schemas.microsoft.com/office/powerpoint/2010/main" val="875172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Dark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7CB3CE-56AD-A3F1-D2EB-10D27CEFA8C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1508E-57B0-1B3E-CFAB-9534333390C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3B556A0-4F22-267A-4F1C-20A5E257C2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52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- Teal_Custom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71800" y="0"/>
            <a:ext cx="9233480" cy="68580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                           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 userDrawn="1"/>
        </p:nvSpPr>
        <p:spPr>
          <a:xfrm rot="10800000">
            <a:off x="0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A8920B-4A72-CB98-399A-723B3F07D2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2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421963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White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245038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5038" h="6868274">
                <a:moveTo>
                  <a:pt x="1284" y="6868274"/>
                </a:moveTo>
                <a:lnTo>
                  <a:pt x="0" y="0"/>
                </a:lnTo>
                <a:lnTo>
                  <a:pt x="9245038" y="0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89B6B1E7-D92D-BFA5-49CE-89170C8366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6096000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30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A378C30-DD3D-2736-52E1-5E927FEC0407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342911-BBA1-C5A5-9265-BC0D80CFEF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99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74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1E6BC06-5DED-8EB3-9CA2-F29DF4BC15FA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23E9E3-38F6-62FE-530D-CA5450556F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37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A9918-E728-7046-EBEB-B84CD723EE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4" y="6096000"/>
            <a:ext cx="1490594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81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9B0837F-9232-B43A-49AC-D5BCE37160D4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FB27C1-D41A-9F7C-4D0A-5F1E6CC005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65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A2CC5E-40B2-D609-898F-7739E36AEA9D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26B61-3B40-2FDB-79EE-869F10FC2C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16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2">
            <a:extLst>
              <a:ext uri="{FF2B5EF4-FFF2-40B4-BE49-F238E27FC236}">
                <a16:creationId xmlns:a16="http://schemas.microsoft.com/office/drawing/2014/main" id="{2A0DC607-7DFE-4054-0052-95EDED72B0A7}"/>
              </a:ext>
            </a:extLst>
          </p:cNvPr>
          <p:cNvSpPr>
            <a:spLocks/>
          </p:cNvSpPr>
          <p:nvPr userDrawn="1"/>
        </p:nvSpPr>
        <p:spPr>
          <a:xfrm flipV="1">
            <a:off x="10757396" y="0"/>
            <a:ext cx="1434604" cy="111473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BCCBD543-5F87-767D-C757-9207D263FD96}"/>
              </a:ext>
            </a:extLst>
          </p:cNvPr>
          <p:cNvSpPr>
            <a:spLocks/>
          </p:cNvSpPr>
          <p:nvPr userDrawn="1"/>
        </p:nvSpPr>
        <p:spPr>
          <a:xfrm flipV="1">
            <a:off x="10418064" y="-4399"/>
            <a:ext cx="1781152" cy="6886836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62016"/>
              <a:gd name="connsiteY0" fmla="*/ 0 h 6903769"/>
              <a:gd name="connsiteX1" fmla="*/ 2053662 w 2062016"/>
              <a:gd name="connsiteY1" fmla="*/ 5400 h 6903769"/>
              <a:gd name="connsiteX2" fmla="*/ 2062016 w 2062016"/>
              <a:gd name="connsiteY2" fmla="*/ 6903769 h 6903769"/>
              <a:gd name="connsiteX3" fmla="*/ 1891604 w 2062016"/>
              <a:gd name="connsiteY3" fmla="*/ 6899358 h 6903769"/>
              <a:gd name="connsiteX4" fmla="*/ 0 w 2062016"/>
              <a:gd name="connsiteY4" fmla="*/ 0 h 690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2016" h="6903769">
                <a:moveTo>
                  <a:pt x="0" y="0"/>
                </a:moveTo>
                <a:lnTo>
                  <a:pt x="2053662" y="5400"/>
                </a:lnTo>
                <a:cubicBezTo>
                  <a:pt x="2053662" y="2287897"/>
                  <a:pt x="2062016" y="4621272"/>
                  <a:pt x="2062016" y="6903769"/>
                </a:cubicBezTo>
                <a:lnTo>
                  <a:pt x="1891604" y="68993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C27E07-8B41-CB2F-B67A-0FF70456B396}"/>
              </a:ext>
            </a:extLst>
          </p:cNvPr>
          <p:cNvSpPr/>
          <p:nvPr userDrawn="1"/>
        </p:nvSpPr>
        <p:spPr>
          <a:xfrm>
            <a:off x="0" y="5486399"/>
            <a:ext cx="2247900" cy="133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ABFB1-8A2D-1AF6-B5AF-43D4F57D1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1638301"/>
            <a:ext cx="8496300" cy="2247900"/>
          </a:xfrm>
          <a:prstGeom prst="rect">
            <a:avLst/>
          </a:prstGeom>
          <a:noFill/>
        </p:spPr>
        <p:txBody>
          <a:bodyPr lIns="45720" rIns="45720" anchor="b">
            <a:noAutofit/>
          </a:bodyPr>
          <a:lstStyle>
            <a:lvl1pPr algn="ctr">
              <a:defRPr sz="5400"/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BDE8C-085A-23E2-37B1-7AA133F51F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66900" y="3886201"/>
            <a:ext cx="84963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32PT HELVETICA NEUE BOLD CONDENSED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F65DF-5549-368C-117A-3088FBC9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CF0EE936-3175-9F87-F00D-2D0054EBCB98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5463" y="5784787"/>
            <a:ext cx="1434604" cy="111473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B54BBAB5-87FF-FD8B-50DE-D531D5BF5AD5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866" y="0"/>
            <a:ext cx="1774802" cy="690879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10321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0321 h 6893958"/>
              <a:gd name="connsiteX0" fmla="*/ 0 w 2054665"/>
              <a:gd name="connsiteY0" fmla="*/ 10321 h 6911100"/>
              <a:gd name="connsiteX1" fmla="*/ 2053662 w 2054665"/>
              <a:gd name="connsiteY1" fmla="*/ 0 h 6911100"/>
              <a:gd name="connsiteX2" fmla="*/ 2054665 w 2054665"/>
              <a:gd name="connsiteY2" fmla="*/ 6911100 h 6911100"/>
              <a:gd name="connsiteX3" fmla="*/ 1891604 w 2054665"/>
              <a:gd name="connsiteY3" fmla="*/ 6893958 h 6911100"/>
              <a:gd name="connsiteX4" fmla="*/ 0 w 2054665"/>
              <a:gd name="connsiteY4" fmla="*/ 10321 h 6911100"/>
              <a:gd name="connsiteX0" fmla="*/ 0 w 2054665"/>
              <a:gd name="connsiteY0" fmla="*/ 10321 h 6925786"/>
              <a:gd name="connsiteX1" fmla="*/ 2053662 w 2054665"/>
              <a:gd name="connsiteY1" fmla="*/ 0 h 6925786"/>
              <a:gd name="connsiteX2" fmla="*/ 2054665 w 2054665"/>
              <a:gd name="connsiteY2" fmla="*/ 6911100 h 6925786"/>
              <a:gd name="connsiteX3" fmla="*/ 1906306 w 2054665"/>
              <a:gd name="connsiteY3" fmla="*/ 6925786 h 6925786"/>
              <a:gd name="connsiteX4" fmla="*/ 0 w 2054665"/>
              <a:gd name="connsiteY4" fmla="*/ 10321 h 692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665" h="6925786">
                <a:moveTo>
                  <a:pt x="0" y="10321"/>
                </a:moveTo>
                <a:lnTo>
                  <a:pt x="2053662" y="0"/>
                </a:lnTo>
                <a:cubicBezTo>
                  <a:pt x="2053662" y="2282497"/>
                  <a:pt x="2054665" y="4628603"/>
                  <a:pt x="2054665" y="6911100"/>
                </a:cubicBezTo>
                <a:lnTo>
                  <a:pt x="1906306" y="6925786"/>
                </a:lnTo>
                <a:lnTo>
                  <a:pt x="0" y="10321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5" b="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36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6125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3451" y="6090377"/>
            <a:ext cx="4114800" cy="462824"/>
          </a:xfrm>
        </p:spPr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0574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7799" y="20574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12" y="25146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7811" y="25146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653" y="29718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652" y="29718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653" y="345459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7652" y="345459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653" y="393738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7652" y="393738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653" y="441754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7652" y="441754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653" y="4896196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7652" y="4896196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356649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- Gold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B6852F7C-98BC-B46E-192D-2D2F109126AA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9372599" cy="1884362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32 PT HELVETICA NEUE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58979"/>
            <a:ext cx="9448799" cy="3070021"/>
          </a:xfrm>
          <a:prstGeom prst="rect">
            <a:avLst/>
          </a:pr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79639" y="0"/>
            <a:ext cx="2402078" cy="685817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2476"/>
              <a:gd name="connsiteY0" fmla="*/ 0 h 6858174"/>
              <a:gd name="connsiteX1" fmla="*/ 2402476 w 2402476"/>
              <a:gd name="connsiteY1" fmla="*/ 174 h 6858174"/>
              <a:gd name="connsiteX2" fmla="*/ 2402476 w 2402476"/>
              <a:gd name="connsiteY2" fmla="*/ 6858174 h 6858174"/>
              <a:gd name="connsiteX3" fmla="*/ 1885255 w 2402476"/>
              <a:gd name="connsiteY3" fmla="*/ 6858174 h 6858174"/>
              <a:gd name="connsiteX4" fmla="*/ 0 w 2402476"/>
              <a:gd name="connsiteY4" fmla="*/ 0 h 685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2476" h="6858174">
                <a:moveTo>
                  <a:pt x="0" y="0"/>
                </a:moveTo>
                <a:lnTo>
                  <a:pt x="2402476" y="174"/>
                </a:lnTo>
                <a:lnTo>
                  <a:pt x="2402476" y="6858174"/>
                </a:lnTo>
                <a:lnTo>
                  <a:pt x="1885255" y="68581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8B8C7-F44E-2F32-00B6-A60380B2CB4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838200" y="6108191"/>
            <a:ext cx="4114800" cy="4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EA13B-F68A-5C62-C220-67BBAF2177B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4712C076-73D2-1D7B-B0F4-A13B35C9D1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037958"/>
            <a:ext cx="1496291" cy="457200"/>
          </a:xfrm>
          <a:prstGeom prst="rect">
            <a:avLst/>
          </a:prstGeom>
        </p:spPr>
      </p:pic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CEC767A8-355D-354F-49A2-169D4D3CE597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8200" y="5038725"/>
            <a:ext cx="4114800" cy="600075"/>
          </a:xfrm>
          <a:solidFill>
            <a:schemeClr val="bg1"/>
          </a:solidFill>
          <a:ln>
            <a:noFill/>
          </a:ln>
        </p:spPr>
        <p:txBody>
          <a:bodyPr lIns="0" tIns="0" rIns="0" bIns="0">
            <a:normAutofit/>
          </a:bodyPr>
          <a:lstStyle>
            <a:lvl1pPr marL="130175" indent="0">
              <a:buNone/>
              <a:defRPr sz="1400"/>
            </a:lvl1pPr>
          </a:lstStyle>
          <a:p>
            <a:r>
              <a:rPr lang="en-US" dirty="0"/>
              <a:t>Click here to insert your school/unit logo here or delete this box for the standard CU Denver logo</a:t>
            </a:r>
          </a:p>
        </p:txBody>
      </p:sp>
    </p:spTree>
    <p:extLst>
      <p:ext uri="{BB962C8B-B14F-4D97-AF65-F5344CB8AC3E}">
        <p14:creationId xmlns:p14="http://schemas.microsoft.com/office/powerpoint/2010/main" val="1881569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5728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3599" y="6090377"/>
            <a:ext cx="4114800" cy="462824"/>
          </a:xfrm>
        </p:spPr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0574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7799" y="20574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12" y="25146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7811" y="25146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653" y="29718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652" y="29718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653" y="345459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7652" y="345459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653" y="393738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7652" y="393738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653" y="441754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7652" y="441754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653" y="4896196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7652" y="4896196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315647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6125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2057400"/>
            <a:ext cx="8890051" cy="45720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199" y="2514600"/>
            <a:ext cx="8890211" cy="29718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School/College</a:t>
            </a:r>
          </a:p>
          <a:p>
            <a:pPr lvl="0"/>
            <a:r>
              <a:rPr lang="en-US" dirty="0"/>
              <a:t>Address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Website</a:t>
            </a:r>
          </a:p>
          <a:p>
            <a:pPr lvl="0"/>
            <a:r>
              <a:rPr lang="en-US" dirty="0"/>
              <a:t>Social Handles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B73FC1A-15C8-6BEB-2217-8EB443B1C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3599" y="6090377"/>
            <a:ext cx="4114800" cy="462824"/>
          </a:xfrm>
        </p:spPr>
        <p:txBody>
          <a:bodyPr/>
          <a:lstStyle/>
          <a:p>
            <a:r>
              <a:rPr lang="en-US" dirty="0"/>
              <a:t>Name of School/Unit</a:t>
            </a:r>
          </a:p>
        </p:txBody>
      </p:sp>
    </p:spTree>
    <p:extLst>
      <p:ext uri="{BB962C8B-B14F-4D97-AF65-F5344CB8AC3E}">
        <p14:creationId xmlns:p14="http://schemas.microsoft.com/office/powerpoint/2010/main" val="1290832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5728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805" y="2057400"/>
            <a:ext cx="8890446" cy="45720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514600"/>
            <a:ext cx="8890210" cy="29718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School/College</a:t>
            </a:r>
          </a:p>
          <a:p>
            <a:pPr lvl="0"/>
            <a:r>
              <a:rPr lang="en-US" dirty="0"/>
              <a:t>Address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Website</a:t>
            </a:r>
          </a:p>
          <a:p>
            <a:pPr lvl="0"/>
            <a:r>
              <a:rPr lang="en-US" dirty="0"/>
              <a:t>Social Handles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FC8884-CA12-F09C-CE7F-A3691837B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3599" y="6090377"/>
            <a:ext cx="4114800" cy="462824"/>
          </a:xfrm>
        </p:spPr>
        <p:txBody>
          <a:bodyPr/>
          <a:lstStyle/>
          <a:p>
            <a:r>
              <a:rPr lang="en-US" dirty="0"/>
              <a:t>Name of School/Unit</a:t>
            </a:r>
          </a:p>
        </p:txBody>
      </p:sp>
    </p:spTree>
    <p:extLst>
      <p:ext uri="{BB962C8B-B14F-4D97-AF65-F5344CB8AC3E}">
        <p14:creationId xmlns:p14="http://schemas.microsoft.com/office/powerpoint/2010/main" val="2221581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429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89664" cy="91440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7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06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981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981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37A6F-EA9D-59BB-83B8-ABB31C54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23900"/>
            <a:ext cx="11811000" cy="91440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2717637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2">
            <a:extLst>
              <a:ext uri="{FF2B5EF4-FFF2-40B4-BE49-F238E27FC236}">
                <a16:creationId xmlns:a16="http://schemas.microsoft.com/office/drawing/2014/main" id="{EC82AEDF-F261-91FF-549C-4408004ABD32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0" y="2628"/>
            <a:ext cx="1193800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429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05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86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06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3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>
            <a:extLst>
              <a:ext uri="{FF2B5EF4-FFF2-40B4-BE49-F238E27FC236}">
                <a16:creationId xmlns:a16="http://schemas.microsoft.com/office/drawing/2014/main" id="{BF82C916-B058-7E32-B05E-BDA56D9F84CB}"/>
              </a:ext>
            </a:extLst>
          </p:cNvPr>
          <p:cNvSpPr>
            <a:spLocks/>
          </p:cNvSpPr>
          <p:nvPr userDrawn="1"/>
        </p:nvSpPr>
        <p:spPr>
          <a:xfrm rot="10800000">
            <a:off x="2966467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 userDrawn="1"/>
        </p:nvSpPr>
        <p:spPr>
          <a:xfrm rot="10800000">
            <a:off x="0" y="1016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3602038"/>
            <a:ext cx="7090557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</a:t>
            </a:r>
            <a:br>
              <a:rPr lang="en-US" dirty="0"/>
            </a:br>
            <a:r>
              <a:rPr lang="en-US" dirty="0"/>
              <a:t>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85102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843064-F371-BEB9-4C67-CEA2EBCC500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A13A3-B800-E476-45C1-4C5972EC952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F39EE8F3-2AF2-21AE-5162-32C3C0E0B7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92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05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791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0" y="0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18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37A6F-EA9D-59BB-83B8-ABB31C54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3351373"/>
            <a:ext cx="4114800" cy="365125"/>
          </a:xfrm>
        </p:spPr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356461"/>
            <a:ext cx="5157787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908883"/>
            <a:ext cx="5157787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356461"/>
            <a:ext cx="5183188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908883"/>
            <a:ext cx="5183188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45958"/>
            <a:ext cx="12191402" cy="591849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C2679DE-7109-5D02-66EA-02EA50F139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3138363"/>
            <a:ext cx="12191402" cy="265283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43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E3CCD20B-4E2D-D643-224B-EFA8F15A3A36}"/>
              </a:ext>
            </a:extLst>
          </p:cNvPr>
          <p:cNvSpPr txBox="1">
            <a:spLocks/>
          </p:cNvSpPr>
          <p:nvPr userDrawn="1"/>
        </p:nvSpPr>
        <p:spPr>
          <a:xfrm>
            <a:off x="7239000" y="6108191"/>
            <a:ext cx="4114800" cy="45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Name of School/Unit</a:t>
            </a:r>
          </a:p>
        </p:txBody>
      </p:sp>
    </p:spTree>
    <p:extLst>
      <p:ext uri="{BB962C8B-B14F-4D97-AF65-F5344CB8AC3E}">
        <p14:creationId xmlns:p14="http://schemas.microsoft.com/office/powerpoint/2010/main" val="2075334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2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356461"/>
            <a:ext cx="10512424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IN ALL-CAPS AND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908883"/>
            <a:ext cx="10512424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F9023-A130-5F57-CF25-2D799222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1" y="6096000"/>
            <a:ext cx="3657600" cy="4513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431490"/>
            <a:ext cx="7010400" cy="442651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57800" y="2431490"/>
            <a:ext cx="6946181" cy="4427517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75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3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007"/>
            <a:ext cx="7010400" cy="442651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57800" y="0"/>
            <a:ext cx="6946181" cy="4427517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5105400"/>
            <a:ext cx="10512424" cy="103518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80803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F8996-D05F-2A2D-9E7F-D91BB056D9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27517"/>
            <a:ext cx="12191402" cy="591849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ABBA9-C215-B544-BF7A-25485A01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108191"/>
            <a:ext cx="4114800" cy="457200"/>
          </a:xfrm>
        </p:spPr>
        <p:txBody>
          <a:bodyPr/>
          <a:lstStyle/>
          <a:p>
            <a:r>
              <a:rPr lang="en-US" dirty="0"/>
              <a:t>Name of School/Unit</a:t>
            </a:r>
          </a:p>
        </p:txBody>
      </p:sp>
    </p:spTree>
    <p:extLst>
      <p:ext uri="{BB962C8B-B14F-4D97-AF65-F5344CB8AC3E}">
        <p14:creationId xmlns:p14="http://schemas.microsoft.com/office/powerpoint/2010/main" val="8645802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57747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" t="-9379" r="31" b="-937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1A909-FE77-F0F1-AEC9-AE7CF74C0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303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7467600" cy="57747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1A909-FE77-F0F1-AEC9-AE7CF74C0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227D999-7108-CE79-68CE-AEEB56FD5D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34001" y="0"/>
            <a:ext cx="6870728" cy="580171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8159375"/>
              <a:gd name="connsiteY0" fmla="*/ 6858000 h 6877490"/>
              <a:gd name="connsiteX1" fmla="*/ 1689786 w 8159375"/>
              <a:gd name="connsiteY1" fmla="*/ 0 h 6877490"/>
              <a:gd name="connsiteX2" fmla="*/ 8159374 w 8159375"/>
              <a:gd name="connsiteY2" fmla="*/ 12481 h 6877490"/>
              <a:gd name="connsiteX3" fmla="*/ 6923109 w 8159375"/>
              <a:gd name="connsiteY3" fmla="*/ 6877490 h 6877490"/>
              <a:gd name="connsiteX4" fmla="*/ 0 w 8159375"/>
              <a:gd name="connsiteY4" fmla="*/ 6858000 h 6877490"/>
              <a:gd name="connsiteX0" fmla="*/ 0 w 8159512"/>
              <a:gd name="connsiteY0" fmla="*/ 6858000 h 6889971"/>
              <a:gd name="connsiteX1" fmla="*/ 1689786 w 8159512"/>
              <a:gd name="connsiteY1" fmla="*/ 0 h 6889971"/>
              <a:gd name="connsiteX2" fmla="*/ 8159374 w 8159512"/>
              <a:gd name="connsiteY2" fmla="*/ 12481 h 6889971"/>
              <a:gd name="connsiteX3" fmla="*/ 8146328 w 8159512"/>
              <a:gd name="connsiteY3" fmla="*/ 6889971 h 6889971"/>
              <a:gd name="connsiteX4" fmla="*/ 0 w 8159512"/>
              <a:gd name="connsiteY4" fmla="*/ 6858000 h 688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9512" h="6889971">
                <a:moveTo>
                  <a:pt x="0" y="6858000"/>
                </a:moveTo>
                <a:lnTo>
                  <a:pt x="1689786" y="0"/>
                </a:lnTo>
                <a:lnTo>
                  <a:pt x="8159374" y="12481"/>
                </a:lnTo>
                <a:cubicBezTo>
                  <a:pt x="8161188" y="2294852"/>
                  <a:pt x="8144514" y="4607600"/>
                  <a:pt x="8146328" y="6889971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03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1 -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4B9CFA-BF0F-0ED5-F14D-6A9B59C3B01D}"/>
              </a:ext>
            </a:extLst>
          </p:cNvPr>
          <p:cNvSpPr/>
          <p:nvPr userDrawn="1"/>
        </p:nvSpPr>
        <p:spPr>
          <a:xfrm>
            <a:off x="0" y="0"/>
            <a:ext cx="5910136" cy="6867144"/>
          </a:xfrm>
          <a:custGeom>
            <a:avLst/>
            <a:gdLst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5910136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4196950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0136" h="6858000">
                <a:moveTo>
                  <a:pt x="0" y="0"/>
                </a:moveTo>
                <a:lnTo>
                  <a:pt x="5910136" y="0"/>
                </a:lnTo>
                <a:lnTo>
                  <a:pt x="41969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19052"/>
            <a:ext cx="4346576" cy="1185948"/>
          </a:xfrm>
          <a:prstGeom prst="rect">
            <a:avLst/>
          </a:prstGeom>
          <a:noFill/>
        </p:spPr>
        <p:txBody>
          <a:bodyPr lIns="0" tIns="0" rIns="0" bIns="0" anchor="b"/>
          <a:lstStyle>
            <a:lvl1pPr>
              <a:defRPr sz="3200"/>
            </a:lvl1pPr>
          </a:lstStyle>
          <a:p>
            <a:pPr lvl="0"/>
            <a:r>
              <a:rPr lang="en-US" dirty="0"/>
              <a:t>32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25A9A-937A-371D-8A70-FD8627F43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87425"/>
            <a:ext cx="5259388" cy="44989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429000"/>
          </a:xfrm>
        </p:spPr>
        <p:txBody>
          <a:bodyPr lIns="0">
            <a:normAutofit/>
          </a:bodyPr>
          <a:lstStyle>
            <a:lvl1pPr marL="0" indent="0">
              <a:buNone/>
              <a:defRPr sz="1800" b="1" i="0" spc="3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18 PT HELVETICA NEUE BOLD IN ALL-CAPS AND LOOSE SPACING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725DE-DC0D-CF44-ECF9-9DA535CF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5A7FB1-0771-00E7-AEC3-0A6459A7D3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39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431760"/>
            <a:ext cx="11358222" cy="4054640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0232F57-2B5D-A9FF-4B87-CF03DAD7C8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6E072F-CC82-FC4B-293B-5372791CA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51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2">
            <a:extLst>
              <a:ext uri="{FF2B5EF4-FFF2-40B4-BE49-F238E27FC236}">
                <a16:creationId xmlns:a16="http://schemas.microsoft.com/office/drawing/2014/main" id="{16BF4FFD-E8A0-B6F7-1F71-FC86A2A5C4D6}"/>
              </a:ext>
            </a:extLst>
          </p:cNvPr>
          <p:cNvSpPr>
            <a:spLocks/>
          </p:cNvSpPr>
          <p:nvPr userDrawn="1"/>
        </p:nvSpPr>
        <p:spPr>
          <a:xfrm rot="10800000">
            <a:off x="2987062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Rectangle 22">
            <a:extLst>
              <a:ext uri="{FF2B5EF4-FFF2-40B4-BE49-F238E27FC236}">
                <a16:creationId xmlns:a16="http://schemas.microsoft.com/office/drawing/2014/main" id="{A55F24DD-4807-03F8-179A-E0933805C55A}"/>
              </a:ext>
            </a:extLst>
          </p:cNvPr>
          <p:cNvSpPr>
            <a:spLocks/>
          </p:cNvSpPr>
          <p:nvPr userDrawn="1"/>
        </p:nvSpPr>
        <p:spPr>
          <a:xfrm rot="16200000">
            <a:off x="-1076759" y="1071608"/>
            <a:ext cx="6888217" cy="4744998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  <a:gd name="connsiteX0" fmla="*/ 0 w 6876153"/>
              <a:gd name="connsiteY0" fmla="*/ 642739 h 6858000"/>
              <a:gd name="connsiteX1" fmla="*/ 6876153 w 6876153"/>
              <a:gd name="connsiteY1" fmla="*/ 0 h 6858000"/>
              <a:gd name="connsiteX2" fmla="*/ 6876153 w 6876153"/>
              <a:gd name="connsiteY2" fmla="*/ 6858000 h 6858000"/>
              <a:gd name="connsiteX3" fmla="*/ 2152746 w 6876153"/>
              <a:gd name="connsiteY3" fmla="*/ 6858000 h 6858000"/>
              <a:gd name="connsiteX4" fmla="*/ 0 w 6876153"/>
              <a:gd name="connsiteY4" fmla="*/ 642739 h 6858000"/>
              <a:gd name="connsiteX0" fmla="*/ 0 w 6876153"/>
              <a:gd name="connsiteY0" fmla="*/ 188 h 6215449"/>
              <a:gd name="connsiteX1" fmla="*/ 6876153 w 6876153"/>
              <a:gd name="connsiteY1" fmla="*/ 0 h 6215449"/>
              <a:gd name="connsiteX2" fmla="*/ 6876153 w 6876153"/>
              <a:gd name="connsiteY2" fmla="*/ 6215449 h 6215449"/>
              <a:gd name="connsiteX3" fmla="*/ 2152746 w 6876153"/>
              <a:gd name="connsiteY3" fmla="*/ 6215449 h 6215449"/>
              <a:gd name="connsiteX4" fmla="*/ 0 w 6876153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5288695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596717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744998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345 w 6876154"/>
              <a:gd name="connsiteY3" fmla="*/ 3212757 h 4744998"/>
              <a:gd name="connsiteX4" fmla="*/ 0 w 6876154"/>
              <a:gd name="connsiteY4" fmla="*/ 188 h 4744998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12716 w 6876154"/>
              <a:gd name="connsiteY3" fmla="*/ 3027404 h 4744998"/>
              <a:gd name="connsiteX4" fmla="*/ 0 w 6876154"/>
              <a:gd name="connsiteY4" fmla="*/ 188 h 4744998"/>
              <a:gd name="connsiteX0" fmla="*/ 13274 w 6889428"/>
              <a:gd name="connsiteY0" fmla="*/ 188 h 4744998"/>
              <a:gd name="connsiteX1" fmla="*/ 6889427 w 6889428"/>
              <a:gd name="connsiteY1" fmla="*/ 0 h 4744998"/>
              <a:gd name="connsiteX2" fmla="*/ 6889428 w 6889428"/>
              <a:gd name="connsiteY2" fmla="*/ 4744998 h 4744998"/>
              <a:gd name="connsiteX3" fmla="*/ 563 w 6889428"/>
              <a:gd name="connsiteY3" fmla="*/ 3014704 h 4744998"/>
              <a:gd name="connsiteX4" fmla="*/ 13274 w 6889428"/>
              <a:gd name="connsiteY4" fmla="*/ 188 h 4744998"/>
              <a:gd name="connsiteX0" fmla="*/ 19513 w 6895667"/>
              <a:gd name="connsiteY0" fmla="*/ 188 h 4744998"/>
              <a:gd name="connsiteX1" fmla="*/ 6895666 w 6895667"/>
              <a:gd name="connsiteY1" fmla="*/ 0 h 4744998"/>
              <a:gd name="connsiteX2" fmla="*/ 6895667 w 6895667"/>
              <a:gd name="connsiteY2" fmla="*/ 4744998 h 4744998"/>
              <a:gd name="connsiteX3" fmla="*/ 445 w 6895667"/>
              <a:gd name="connsiteY3" fmla="*/ 3021054 h 4744998"/>
              <a:gd name="connsiteX4" fmla="*/ 19513 w 6895667"/>
              <a:gd name="connsiteY4" fmla="*/ 188 h 474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5667" h="4744998">
                <a:moveTo>
                  <a:pt x="19513" y="188"/>
                </a:moveTo>
                <a:lnTo>
                  <a:pt x="6895666" y="0"/>
                </a:lnTo>
                <a:cubicBezTo>
                  <a:pt x="6895666" y="1762898"/>
                  <a:pt x="6895667" y="2982100"/>
                  <a:pt x="6895667" y="4744998"/>
                </a:cubicBezTo>
                <a:lnTo>
                  <a:pt x="445" y="3021054"/>
                </a:lnTo>
                <a:cubicBezTo>
                  <a:pt x="-3794" y="2011982"/>
                  <a:pt x="23752" y="1009260"/>
                  <a:pt x="19513" y="188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3602038"/>
            <a:ext cx="7090557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</a:t>
            </a:r>
            <a:br>
              <a:rPr lang="en-US" dirty="0"/>
            </a:br>
            <a:r>
              <a:rPr lang="en-US" dirty="0"/>
              <a:t>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85102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accent5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70926B-A0D9-2E83-488F-FD683EAA1E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42D71-5138-BC72-B97C-5FA465742E8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F34E7033-CB8F-A6C1-9E8B-A1BBBA801D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787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8902E2E-92DA-B47B-658F-130B90F460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71800" y="0"/>
            <a:ext cx="9233480" cy="68580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1F90245-0B77-1557-A17C-C10693D5AD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A61A70-92A5-C9D3-4C92-8317ECEF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633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A05CA3-9048-BA27-48B2-40C31E43C0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22">
            <a:extLst>
              <a:ext uri="{FF2B5EF4-FFF2-40B4-BE49-F238E27FC236}">
                <a16:creationId xmlns:a16="http://schemas.microsoft.com/office/drawing/2014/main" id="{DAAC7D50-DA2D-54DC-DB4F-B04B9A034D78}"/>
              </a:ext>
            </a:extLst>
          </p:cNvPr>
          <p:cNvSpPr>
            <a:spLocks/>
          </p:cNvSpPr>
          <p:nvPr userDrawn="1"/>
        </p:nvSpPr>
        <p:spPr>
          <a:xfrm rot="10800000">
            <a:off x="6713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19332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519332 w 4723407"/>
              <a:gd name="connsiteY4" fmla="*/ 0 h 6868323"/>
              <a:gd name="connsiteX0" fmla="*/ 1529855 w 4723407"/>
              <a:gd name="connsiteY0" fmla="*/ 187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29855 w 4723407"/>
              <a:gd name="connsiteY4" fmla="*/ 1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29855" y="187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29855" y="18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B25DE-528C-F33F-8660-6392E9EA09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8EA00-813D-6DC8-560E-F4C4BF1FE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5489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Gold and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76D6B-A77B-77BA-975B-4F5B2CD757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22">
            <a:extLst>
              <a:ext uri="{FF2B5EF4-FFF2-40B4-BE49-F238E27FC236}">
                <a16:creationId xmlns:a16="http://schemas.microsoft.com/office/drawing/2014/main" id="{0723F5EA-8B91-B44D-6E0A-19A5C53DB205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4F2AB5-D2ED-33D6-4898-AC044A5C7C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3904CF-B86A-405C-937E-BA81B6A07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668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24465C97-9CDE-B977-1A90-E3BBEA1D1D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22">
            <a:extLst>
              <a:ext uri="{FF2B5EF4-FFF2-40B4-BE49-F238E27FC236}">
                <a16:creationId xmlns:a16="http://schemas.microsoft.com/office/drawing/2014/main" id="{6BCAF467-9104-1514-AD83-A840A8A04148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83CB36D-A7B3-DF3F-F901-9EAEFEA93C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ECD19-F474-F896-7C09-235E434B7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342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9FBCFA9-259C-C8DD-755B-7122B8D583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10800000" flipH="1" flipV="1">
            <a:off x="6541600" y="-10274"/>
            <a:ext cx="5650400" cy="6878548"/>
          </a:xfrm>
          <a:custGeom>
            <a:avLst/>
            <a:gdLst>
              <a:gd name="connsiteX0" fmla="*/ 0 w 5599767"/>
              <a:gd name="connsiteY0" fmla="*/ 0 h 6878548"/>
              <a:gd name="connsiteX1" fmla="*/ 5599767 w 5599767"/>
              <a:gd name="connsiteY1" fmla="*/ 0 h 6878548"/>
              <a:gd name="connsiteX2" fmla="*/ 5599767 w 5599767"/>
              <a:gd name="connsiteY2" fmla="*/ 6878548 h 6878548"/>
              <a:gd name="connsiteX3" fmla="*/ 0 w 5599767"/>
              <a:gd name="connsiteY3" fmla="*/ 6878548 h 6878548"/>
              <a:gd name="connsiteX4" fmla="*/ 0 w 5599767"/>
              <a:gd name="connsiteY4" fmla="*/ 0 h 6878548"/>
              <a:gd name="connsiteX0" fmla="*/ 0 w 5599767"/>
              <a:gd name="connsiteY0" fmla="*/ 0 h 6899569"/>
              <a:gd name="connsiteX1" fmla="*/ 5599767 w 5599767"/>
              <a:gd name="connsiteY1" fmla="*/ 0 h 6899569"/>
              <a:gd name="connsiteX2" fmla="*/ 5599767 w 5599767"/>
              <a:gd name="connsiteY2" fmla="*/ 6878548 h 6899569"/>
              <a:gd name="connsiteX3" fmla="*/ 1723697 w 5599767"/>
              <a:gd name="connsiteY3" fmla="*/ 6899569 h 6899569"/>
              <a:gd name="connsiteX4" fmla="*/ 0 w 5599767"/>
              <a:gd name="connsiteY4" fmla="*/ 0 h 6899569"/>
              <a:gd name="connsiteX0" fmla="*/ 50019 w 3876070"/>
              <a:gd name="connsiteY0" fmla="*/ 11017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0019 w 3876070"/>
              <a:gd name="connsiteY4" fmla="*/ 11017 h 6899569"/>
              <a:gd name="connsiteX0" fmla="*/ 16969 w 3876070"/>
              <a:gd name="connsiteY0" fmla="*/ 33051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16969 w 3876070"/>
              <a:gd name="connsiteY4" fmla="*/ 33051 h 6899569"/>
              <a:gd name="connsiteX0" fmla="*/ 5952 w 3876070"/>
              <a:gd name="connsiteY0" fmla="*/ 22034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952 w 3876070"/>
              <a:gd name="connsiteY4" fmla="*/ 22034 h 6899569"/>
              <a:gd name="connsiteX0" fmla="*/ 1757634 w 5627752"/>
              <a:gd name="connsiteY0" fmla="*/ 22034 h 6878548"/>
              <a:gd name="connsiteX1" fmla="*/ 5627752 w 5627752"/>
              <a:gd name="connsiteY1" fmla="*/ 0 h 6878548"/>
              <a:gd name="connsiteX2" fmla="*/ 5627752 w 5627752"/>
              <a:gd name="connsiteY2" fmla="*/ 6878548 h 6878548"/>
              <a:gd name="connsiteX3" fmla="*/ 0 w 5627752"/>
              <a:gd name="connsiteY3" fmla="*/ 6877536 h 6878548"/>
              <a:gd name="connsiteX4" fmla="*/ 1757634 w 5627752"/>
              <a:gd name="connsiteY4" fmla="*/ 22034 h 6878548"/>
              <a:gd name="connsiteX0" fmla="*/ 1758243 w 5628361"/>
              <a:gd name="connsiteY0" fmla="*/ 22034 h 6878548"/>
              <a:gd name="connsiteX1" fmla="*/ 5628361 w 5628361"/>
              <a:gd name="connsiteY1" fmla="*/ 0 h 6878548"/>
              <a:gd name="connsiteX2" fmla="*/ 5628361 w 5628361"/>
              <a:gd name="connsiteY2" fmla="*/ 6878548 h 6878548"/>
              <a:gd name="connsiteX3" fmla="*/ 609 w 5628361"/>
              <a:gd name="connsiteY3" fmla="*/ 6877536 h 6878548"/>
              <a:gd name="connsiteX4" fmla="*/ 1758243 w 5628361"/>
              <a:gd name="connsiteY4" fmla="*/ 22034 h 6878548"/>
              <a:gd name="connsiteX0" fmla="*/ 1758254 w 5628372"/>
              <a:gd name="connsiteY0" fmla="*/ 22034 h 6878548"/>
              <a:gd name="connsiteX1" fmla="*/ 5628372 w 5628372"/>
              <a:gd name="connsiteY1" fmla="*/ 0 h 6878548"/>
              <a:gd name="connsiteX2" fmla="*/ 5628372 w 5628372"/>
              <a:gd name="connsiteY2" fmla="*/ 6878548 h 6878548"/>
              <a:gd name="connsiteX3" fmla="*/ 620 w 5628372"/>
              <a:gd name="connsiteY3" fmla="*/ 6877536 h 6878548"/>
              <a:gd name="connsiteX4" fmla="*/ 1758254 w 5628372"/>
              <a:gd name="connsiteY4" fmla="*/ 22034 h 6878548"/>
              <a:gd name="connsiteX0" fmla="*/ 1747241 w 5628376"/>
              <a:gd name="connsiteY0" fmla="*/ 11017 h 6878548"/>
              <a:gd name="connsiteX1" fmla="*/ 5628376 w 5628376"/>
              <a:gd name="connsiteY1" fmla="*/ 0 h 6878548"/>
              <a:gd name="connsiteX2" fmla="*/ 5628376 w 5628376"/>
              <a:gd name="connsiteY2" fmla="*/ 6878548 h 6878548"/>
              <a:gd name="connsiteX3" fmla="*/ 624 w 5628376"/>
              <a:gd name="connsiteY3" fmla="*/ 6877536 h 6878548"/>
              <a:gd name="connsiteX4" fmla="*/ 1747241 w 5628376"/>
              <a:gd name="connsiteY4" fmla="*/ 11017 h 6878548"/>
              <a:gd name="connsiteX0" fmla="*/ 1769267 w 5650402"/>
              <a:gd name="connsiteY0" fmla="*/ 11017 h 6878548"/>
              <a:gd name="connsiteX1" fmla="*/ 5650402 w 5650402"/>
              <a:gd name="connsiteY1" fmla="*/ 0 h 6878548"/>
              <a:gd name="connsiteX2" fmla="*/ 5650402 w 5650402"/>
              <a:gd name="connsiteY2" fmla="*/ 6878548 h 6878548"/>
              <a:gd name="connsiteX3" fmla="*/ 616 w 5650402"/>
              <a:gd name="connsiteY3" fmla="*/ 6877536 h 6878548"/>
              <a:gd name="connsiteX4" fmla="*/ 1769267 w 5650402"/>
              <a:gd name="connsiteY4" fmla="*/ 11017 h 6878548"/>
              <a:gd name="connsiteX0" fmla="*/ 1780282 w 5650400"/>
              <a:gd name="connsiteY0" fmla="*/ 1 h 6878548"/>
              <a:gd name="connsiteX1" fmla="*/ 5650400 w 5650400"/>
              <a:gd name="connsiteY1" fmla="*/ 0 h 6878548"/>
              <a:gd name="connsiteX2" fmla="*/ 5650400 w 5650400"/>
              <a:gd name="connsiteY2" fmla="*/ 6878548 h 6878548"/>
              <a:gd name="connsiteX3" fmla="*/ 614 w 5650400"/>
              <a:gd name="connsiteY3" fmla="*/ 6877536 h 6878548"/>
              <a:gd name="connsiteX4" fmla="*/ 1780282 w 5650400"/>
              <a:gd name="connsiteY4" fmla="*/ 1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0400" h="6878548">
                <a:moveTo>
                  <a:pt x="1780282" y="1"/>
                </a:moveTo>
                <a:lnTo>
                  <a:pt x="5650400" y="0"/>
                </a:lnTo>
                <a:lnTo>
                  <a:pt x="5650400" y="6878548"/>
                </a:lnTo>
                <a:lnTo>
                  <a:pt x="614" y="6877536"/>
                </a:lnTo>
                <a:cubicBezTo>
                  <a:pt x="-37798" y="6902239"/>
                  <a:pt x="1741575" y="-2668"/>
                  <a:pt x="1780282" y="1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50" b="15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3008" y="1866900"/>
            <a:ext cx="4346576" cy="19812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A good way to highlight a pull quote along side someone’s picture.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03009" y="4115680"/>
            <a:ext cx="4346575" cy="468143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—First and Last Name,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725DE-DC0D-CF44-ECF9-9DA535CF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 userDrawn="1"/>
        </p:nvSpPr>
        <p:spPr>
          <a:xfrm>
            <a:off x="838200" y="1447800"/>
            <a:ext cx="5276193" cy="38481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 userDrawn="1"/>
        </p:nvSpPr>
        <p:spPr>
          <a:xfrm>
            <a:off x="360357" y="2955233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none" lIns="0" tIns="365760" rIns="0" bIns="0" rtlCol="0" anchor="ctr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 userDrawn="1"/>
        </p:nvSpPr>
        <p:spPr>
          <a:xfrm rot="10800000">
            <a:off x="5636550" y="2955234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561088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08" y="1866900"/>
            <a:ext cx="7515550" cy="19812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Full screen pull quote option for when you have a little more text and don’t need to include a picture.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31709" y="4115680"/>
            <a:ext cx="7515548" cy="468143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—First and Last Name,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725DE-DC0D-CF44-ECF9-9DA535CF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 userDrawn="1"/>
        </p:nvSpPr>
        <p:spPr>
          <a:xfrm>
            <a:off x="1866900" y="1447800"/>
            <a:ext cx="8420100" cy="38481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 userDrawn="1"/>
        </p:nvSpPr>
        <p:spPr>
          <a:xfrm>
            <a:off x="1389057" y="2955233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 userDrawn="1"/>
        </p:nvSpPr>
        <p:spPr>
          <a:xfrm rot="10800000">
            <a:off x="9847258" y="2955234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132832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2190-BE22-C2DB-5F64-B2CE3262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BC636-7471-7D1A-441C-56DAEEBAB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D711E-4F80-05E4-AED5-ECAC364B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39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DFA03-55B0-900B-CE87-2603675ABA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04DD6-2664-6F7D-F624-8B1A35820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8045D-A57D-5A4A-C3B0-8A57189A5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DA44-0DFA-E70B-C488-830C3EFB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24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11C95-15BC-E6C2-23C2-4681BA55107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9CE3A-F251-2649-79A9-FB747A2D0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0BE5A-3E59-B0BA-344C-3A52F03F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C0F85-65E0-1DF2-6BD7-93BED861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05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CE47-5D51-3B96-87BF-7059D9521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E5388-7350-F27C-B321-EE9DE5CDC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66ECB-912E-ACBF-696E-A6050929F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C73E9-03AD-8041-5F6B-95F9E319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61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7CC8277-46C9-3369-EE3B-8934B3F551C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163932F-68CD-5A67-8643-FC64C39701D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9FAE10D9-406C-D9D3-EFB1-D0B6AFF6CA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95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72C7A-DCD8-A5EB-C4E1-2BA45C40C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858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BFB1-8A2D-1AF6-B5AF-43D4F57D1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BDE8C-085A-23E2-37B1-7AA133F51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15F36-2AA1-D028-2E80-3985F2915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4F6A4-E30D-55E9-C639-AFAC83C29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F65DF-5549-368C-117A-3088FBC9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456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7FCAD-040C-EB45-F31D-1594E461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810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F9023-A130-5F57-CF25-2D799222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37A6F-EA9D-59BB-83B8-ABB31C54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122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2190-BE22-C2DB-5F64-B2CE32627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6E914F-1D78-EA87-5D21-039CD060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BC636-7471-7D1A-441C-56DAEEBAB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D711E-4F80-05E4-AED5-ECAC364B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251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D4AEA9-1DB0-A0E8-13A2-C3A2EA15E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1A909-FE77-F0F1-AEC9-AE7CF74C0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889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25A9A-937A-371D-8A70-FD8627F43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FB4A8-D51D-5105-9168-EA7D9D77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725DE-DC0D-CF44-ECF9-9DA535CF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660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5BCB5-070F-DCD3-B6CE-84AEE27AE8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59A6C-B247-CACF-972F-EBA951BC3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459A65-C691-45EA-3E0F-8357E1834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70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DFA03-55B0-900B-CE87-2603675AB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04DD6-2664-6F7D-F624-8B1A35820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D25DB-C7F2-641B-9B6C-87EEE40F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8045D-A57D-5A4A-C3B0-8A57189A5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DA44-0DFA-E70B-C488-830C3EFB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820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11C95-15BC-E6C2-23C2-4681BA5510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9CE3A-F251-2649-79A9-FB747A2D0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E322C-4F96-516D-C002-9D61D883B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0BE5A-3E59-B0BA-344C-3A52F03F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C0F85-65E0-1DF2-6BD7-93BED861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33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CC2856-097F-D113-A4AA-9EA672EFAA9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4CF81-7CF0-AB2E-A1EF-E1AA2411CD6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6699F172-AF85-5ED0-794D-FF9E1FF1E0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74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34398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90D2A-5CAA-D425-64B5-4C025D85224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A439E-0CCC-4E5A-5145-A82764B8364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0CDB349-7967-3104-713C-9932F0E727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41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2B2621-4973-52C3-D2B1-49C0150E11D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88424-8447-A111-D043-AC0D110EB08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0CA66110-2274-BE62-B3E2-599981655D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88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410DDE-5E14-EBF1-1AAD-B7F41B1B10C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125D7-87A7-6506-F43A-208ED8A6F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24D66BF-6D25-1CD4-2E3B-323224A3C9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26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723900"/>
            <a:ext cx="11795138" cy="917575"/>
          </a:xfrm>
          <a:custGeom>
            <a:avLst/>
            <a:gdLst>
              <a:gd name="connsiteX0" fmla="*/ 0 w 11755677"/>
              <a:gd name="connsiteY0" fmla="*/ 914400 h 914400"/>
              <a:gd name="connsiteX1" fmla="*/ 228600 w 11755677"/>
              <a:gd name="connsiteY1" fmla="*/ 0 h 914400"/>
              <a:gd name="connsiteX2" fmla="*/ 11755677 w 11755677"/>
              <a:gd name="connsiteY2" fmla="*/ 0 h 914400"/>
              <a:gd name="connsiteX3" fmla="*/ 11527077 w 11755677"/>
              <a:gd name="connsiteY3" fmla="*/ 914400 h 914400"/>
              <a:gd name="connsiteX4" fmla="*/ 0 w 11755677"/>
              <a:gd name="connsiteY4" fmla="*/ 914400 h 914400"/>
              <a:gd name="connsiteX0" fmla="*/ 0 w 11755677"/>
              <a:gd name="connsiteY0" fmla="*/ 914400 h 925286"/>
              <a:gd name="connsiteX1" fmla="*/ 228600 w 11755677"/>
              <a:gd name="connsiteY1" fmla="*/ 0 h 925286"/>
              <a:gd name="connsiteX2" fmla="*/ 11755677 w 11755677"/>
              <a:gd name="connsiteY2" fmla="*/ 0 h 925286"/>
              <a:gd name="connsiteX3" fmla="*/ 11723020 w 11755677"/>
              <a:gd name="connsiteY3" fmla="*/ 925286 h 925286"/>
              <a:gd name="connsiteX4" fmla="*/ 0 w 11755677"/>
              <a:gd name="connsiteY4" fmla="*/ 914400 h 925286"/>
              <a:gd name="connsiteX0" fmla="*/ 0 w 11723020"/>
              <a:gd name="connsiteY0" fmla="*/ 914400 h 925286"/>
              <a:gd name="connsiteX1" fmla="*/ 228600 w 11723020"/>
              <a:gd name="connsiteY1" fmla="*/ 0 h 925286"/>
              <a:gd name="connsiteX2" fmla="*/ 11723020 w 11723020"/>
              <a:gd name="connsiteY2" fmla="*/ 10886 h 925286"/>
              <a:gd name="connsiteX3" fmla="*/ 11723020 w 11723020"/>
              <a:gd name="connsiteY3" fmla="*/ 925286 h 925286"/>
              <a:gd name="connsiteX4" fmla="*/ 0 w 11723020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21772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10887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14400"/>
              <a:gd name="connsiteX1" fmla="*/ 228600 w 11777448"/>
              <a:gd name="connsiteY1" fmla="*/ 0 h 914400"/>
              <a:gd name="connsiteX2" fmla="*/ 11777448 w 11777448"/>
              <a:gd name="connsiteY2" fmla="*/ 10887 h 914400"/>
              <a:gd name="connsiteX3" fmla="*/ 11766563 w 11777448"/>
              <a:gd name="connsiteY3" fmla="*/ 914400 h 914400"/>
              <a:gd name="connsiteX4" fmla="*/ 0 w 11777448"/>
              <a:gd name="connsiteY4" fmla="*/ 914400 h 914400"/>
              <a:gd name="connsiteX0" fmla="*/ 0 w 11793323"/>
              <a:gd name="connsiteY0" fmla="*/ 914400 h 914400"/>
              <a:gd name="connsiteX1" fmla="*/ 228600 w 11793323"/>
              <a:gd name="connsiteY1" fmla="*/ 0 h 914400"/>
              <a:gd name="connsiteX2" fmla="*/ 11793323 w 11793323"/>
              <a:gd name="connsiteY2" fmla="*/ 7712 h 914400"/>
              <a:gd name="connsiteX3" fmla="*/ 11766563 w 11793323"/>
              <a:gd name="connsiteY3" fmla="*/ 914400 h 914400"/>
              <a:gd name="connsiteX4" fmla="*/ 0 w 11793323"/>
              <a:gd name="connsiteY4" fmla="*/ 914400 h 914400"/>
              <a:gd name="connsiteX0" fmla="*/ 0 w 11798313"/>
              <a:gd name="connsiteY0" fmla="*/ 914400 h 914400"/>
              <a:gd name="connsiteX1" fmla="*/ 228600 w 11798313"/>
              <a:gd name="connsiteY1" fmla="*/ 0 h 914400"/>
              <a:gd name="connsiteX2" fmla="*/ 11793323 w 11798313"/>
              <a:gd name="connsiteY2" fmla="*/ 7712 h 914400"/>
              <a:gd name="connsiteX3" fmla="*/ 11798313 w 11798313"/>
              <a:gd name="connsiteY3" fmla="*/ 914400 h 914400"/>
              <a:gd name="connsiteX4" fmla="*/ 0 w 11798313"/>
              <a:gd name="connsiteY4" fmla="*/ 914400 h 914400"/>
              <a:gd name="connsiteX0" fmla="*/ 0 w 11795138"/>
              <a:gd name="connsiteY0" fmla="*/ 914400 h 917575"/>
              <a:gd name="connsiteX1" fmla="*/ 228600 w 11795138"/>
              <a:gd name="connsiteY1" fmla="*/ 0 h 917575"/>
              <a:gd name="connsiteX2" fmla="*/ 11793323 w 11795138"/>
              <a:gd name="connsiteY2" fmla="*/ 7712 h 917575"/>
              <a:gd name="connsiteX3" fmla="*/ 11795138 w 11795138"/>
              <a:gd name="connsiteY3" fmla="*/ 917575 h 917575"/>
              <a:gd name="connsiteX4" fmla="*/ 0 w 11795138"/>
              <a:gd name="connsiteY4" fmla="*/ 914400 h 91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5138" h="917575">
                <a:moveTo>
                  <a:pt x="0" y="914400"/>
                </a:moveTo>
                <a:lnTo>
                  <a:pt x="228600" y="0"/>
                </a:lnTo>
                <a:lnTo>
                  <a:pt x="11793323" y="7712"/>
                </a:lnTo>
                <a:cubicBezTo>
                  <a:pt x="11794986" y="309941"/>
                  <a:pt x="11793475" y="615346"/>
                  <a:pt x="11795138" y="917575"/>
                </a:cubicBezTo>
                <a:lnTo>
                  <a:pt x="0" y="91440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457200" tIns="45720" rIns="91440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57400"/>
            <a:ext cx="105156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1355F5F-3748-DDF0-ED2B-BFBF34187F61}"/>
              </a:ext>
            </a:extLst>
          </p:cNvPr>
          <p:cNvSpPr txBox="1">
            <a:spLocks/>
          </p:cNvSpPr>
          <p:nvPr userDrawn="1"/>
        </p:nvSpPr>
        <p:spPr>
          <a:xfrm>
            <a:off x="11430000" y="6090376"/>
            <a:ext cx="204591" cy="41060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/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722D2E-292B-5448-07AB-45DA96660082}"/>
              </a:ext>
            </a:extLst>
          </p:cNvPr>
          <p:cNvSpPr/>
          <p:nvPr userDrawn="1"/>
        </p:nvSpPr>
        <p:spPr>
          <a:xfrm>
            <a:off x="0" y="5803392"/>
            <a:ext cx="12192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630" y="6090376"/>
            <a:ext cx="775570" cy="4574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 i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1D00E2DA-285D-4EDD-AF8E-95DDE287B050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108192"/>
            <a:ext cx="1496291" cy="4572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54946-D1E5-2793-0FAD-7117052D5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108191"/>
            <a:ext cx="4114800" cy="45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Name of School/Unit</a:t>
            </a:r>
          </a:p>
        </p:txBody>
      </p:sp>
    </p:spTree>
    <p:extLst>
      <p:ext uri="{BB962C8B-B14F-4D97-AF65-F5344CB8AC3E}">
        <p14:creationId xmlns:p14="http://schemas.microsoft.com/office/powerpoint/2010/main" val="197253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5" r:id="rId18"/>
    <p:sldLayoutId id="2147483762" r:id="rId19"/>
    <p:sldLayoutId id="2147483763" r:id="rId20"/>
    <p:sldLayoutId id="2147483765" r:id="rId21"/>
    <p:sldLayoutId id="2147483766" r:id="rId22"/>
    <p:sldLayoutId id="2147483738" r:id="rId23"/>
    <p:sldLayoutId id="2147483736" r:id="rId24"/>
    <p:sldLayoutId id="2147483737" r:id="rId25"/>
    <p:sldLayoutId id="2147483761" r:id="rId26"/>
    <p:sldLayoutId id="2147483739" r:id="rId27"/>
    <p:sldLayoutId id="2147483740" r:id="rId28"/>
    <p:sldLayoutId id="2147483741" r:id="rId29"/>
    <p:sldLayoutId id="2147483742" r:id="rId30"/>
    <p:sldLayoutId id="2147483764" r:id="rId31"/>
    <p:sldLayoutId id="2147483743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5" r:id="rId38"/>
    <p:sldLayoutId id="2147483750" r:id="rId39"/>
    <p:sldLayoutId id="2147483751" r:id="rId40"/>
    <p:sldLayoutId id="2147483752" r:id="rId41"/>
    <p:sldLayoutId id="2147483753" r:id="rId42"/>
    <p:sldLayoutId id="2147483754" r:id="rId43"/>
    <p:sldLayoutId id="2147483756" r:id="rId44"/>
    <p:sldLayoutId id="2147483757" r:id="rId45"/>
    <p:sldLayoutId id="2147483758" r:id="rId46"/>
    <p:sldLayoutId id="2147483759" r:id="rId47"/>
    <p:sldLayoutId id="2147483760" r:id="rId48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2800" b="0" i="1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295275" indent="-1651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1pPr>
      <a:lvl2pPr marL="458788" indent="-1857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2pPr>
      <a:lvl3pPr marL="63500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3pPr>
      <a:lvl4pPr marL="80803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4pPr>
      <a:lvl5pPr marL="982663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2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orient="horz" pos="1296" userDrawn="1">
          <p15:clr>
            <a:srgbClr val="F26B43"/>
          </p15:clr>
        </p15:guide>
        <p15:guide id="4" pos="192" userDrawn="1">
          <p15:clr>
            <a:srgbClr val="F26B43"/>
          </p15:clr>
        </p15:guide>
        <p15:guide id="5" orient="horz" pos="3456" userDrawn="1">
          <p15:clr>
            <a:srgbClr val="F26B43"/>
          </p15:clr>
        </p15:guide>
        <p15:guide id="6" pos="528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4128" userDrawn="1">
          <p15:clr>
            <a:srgbClr val="F26B43"/>
          </p15:clr>
        </p15:guide>
        <p15:guide id="9" orient="horz" pos="3840" userDrawn="1">
          <p15:clr>
            <a:srgbClr val="F26B43"/>
          </p15:clr>
        </p15:guide>
        <p15:guide id="10" orient="horz" pos="456" userDrawn="1">
          <p15:clr>
            <a:srgbClr val="F26B43"/>
          </p15:clr>
        </p15:guide>
        <p15:guide id="11" orient="horz" pos="1032" userDrawn="1">
          <p15:clr>
            <a:srgbClr val="F26B43"/>
          </p15:clr>
        </p15:guide>
        <p15:guide id="12" pos="1416" userDrawn="1">
          <p15:clr>
            <a:srgbClr val="F26B43"/>
          </p15:clr>
        </p15:guide>
        <p15:guide id="13" pos="11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03A01-EEE2-9A22-A66F-3B67F2D88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54946-D1E5-2793-0FAD-7117052D5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2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s://www.ucdenver.edu/offices/budget/budget-process/2024-budget-model-revision-process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Jennifer.stpeter@ucdenver.edu" TargetMode="External"/><Relationship Id="rId2" Type="http://schemas.openxmlformats.org/officeDocument/2006/relationships/hyperlink" Target="mailto:ann.sherman@ucdenver.edu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CB059C7-EAD5-5EC4-9F78-B47654384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3262394"/>
            <a:ext cx="8967060" cy="18843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September 23-October 7, 2024</a:t>
            </a:r>
          </a:p>
          <a:p>
            <a:r>
              <a:rPr lang="en-US" sz="2400" dirty="0"/>
              <a:t>Ann M. Sherman, Executive Vice Chancellor</a:t>
            </a:r>
          </a:p>
          <a:p>
            <a:r>
              <a:rPr lang="en-US" sz="2400" dirty="0"/>
              <a:t>Finance &amp; Administration</a:t>
            </a:r>
          </a:p>
          <a:p>
            <a:r>
              <a:rPr lang="en-US" sz="2400" dirty="0"/>
              <a:t>Jen St. Peter, AVC Budget &amp; Financial Planning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3343F-4939-39A3-AAF3-E50CB1E349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2000" y="358979"/>
            <a:ext cx="9448799" cy="2896983"/>
          </a:xfrm>
        </p:spPr>
        <p:txBody>
          <a:bodyPr/>
          <a:lstStyle/>
          <a:p>
            <a:r>
              <a:rPr lang="en-US" dirty="0"/>
              <a:t>Budget Allocation Review Committee (BARC)</a:t>
            </a:r>
          </a:p>
        </p:txBody>
      </p:sp>
      <p:pic>
        <p:nvPicPr>
          <p:cNvPr id="5" name="Picture 4" descr="A dog on a surfboard in the water&#10;&#10;Description automatically generated">
            <a:extLst>
              <a:ext uri="{FF2B5EF4-FFF2-40B4-BE49-F238E27FC236}">
                <a16:creationId xmlns:a16="http://schemas.microsoft.com/office/drawing/2014/main" id="{24FC772C-CCBE-4D5E-306B-37D462436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2438400"/>
            <a:ext cx="3124200" cy="416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10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D603D41F-4F66-BFD4-601D-D26501175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025970"/>
            <a:ext cx="10744200" cy="4064405"/>
          </a:xfrm>
        </p:spPr>
        <p:txBody>
          <a:bodyPr>
            <a:normAutofit fontScale="92500" lnSpcReduction="20000"/>
          </a:bodyPr>
          <a:lstStyle/>
          <a:p>
            <a:pPr marL="130175" indent="0">
              <a:buNone/>
            </a:pPr>
            <a:r>
              <a:rPr lang="en-US" sz="2400" b="1" dirty="0"/>
              <a:t>What presenting problems or pain points did you hear from your faculty and staff colleagues?</a:t>
            </a:r>
          </a:p>
          <a:p>
            <a:r>
              <a:rPr lang="en-US" sz="2400" b="1" dirty="0"/>
              <a:t>What does “subvention” mean, and what is the impact on schools/colleges/units?  </a:t>
            </a:r>
          </a:p>
          <a:p>
            <a:r>
              <a:rPr lang="en-US" sz="2400" b="1" dirty="0"/>
              <a:t>What are the rules and issues associated with D2 and D3?  </a:t>
            </a:r>
          </a:p>
          <a:p>
            <a:r>
              <a:rPr lang="en-US" sz="2400" b="1" dirty="0"/>
              <a:t>How does the allocation process tie to our strategic plan?</a:t>
            </a:r>
          </a:p>
          <a:p>
            <a:r>
              <a:rPr lang="en-US" sz="2400" b="1" dirty="0"/>
              <a:t>Is one-time money, carry-forward funds, and cash all the same?</a:t>
            </a:r>
          </a:p>
          <a:p>
            <a:r>
              <a:rPr lang="en-US" sz="2400" b="1" dirty="0"/>
              <a:t>How can our model incentivize/encourage collaboration?  </a:t>
            </a:r>
          </a:p>
          <a:p>
            <a:r>
              <a:rPr lang="en-US" sz="2400" b="1" dirty="0"/>
              <a:t>How might we mitigate budget volatility &amp; plan more strategically long-term?</a:t>
            </a:r>
          </a:p>
          <a:p>
            <a:r>
              <a:rPr lang="en-US" sz="2400" b="1" dirty="0"/>
              <a:t>How can we encourage/support growth as our budgets get more constrained?</a:t>
            </a:r>
          </a:p>
          <a:p>
            <a:r>
              <a:rPr lang="en-US" sz="2400" b="1" dirty="0"/>
              <a:t>How does the model support ALL the university functions, even non-revenue-generating areas? </a:t>
            </a:r>
          </a:p>
          <a:p>
            <a:r>
              <a:rPr lang="en-US" sz="2400" b="1" dirty="0"/>
              <a:t> How do we best balance teaching, research, and student support goals?   </a:t>
            </a:r>
          </a:p>
          <a:p>
            <a:pPr marL="130175" indent="0">
              <a:buNone/>
            </a:pPr>
            <a:endParaRPr lang="en-US" sz="2400" b="1" dirty="0"/>
          </a:p>
          <a:p>
            <a:endParaRPr lang="en-US" sz="2400" b="1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F83A7AC-45DE-B444-1C63-4EC2FE2F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PRESENTING PROBLEMS AND PAIN 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AC91B-AF50-C97B-CEF6-1BD46966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 descr="A cartoon of a person with a headache&#10;&#10;Description automatically generated">
            <a:extLst>
              <a:ext uri="{FF2B5EF4-FFF2-40B4-BE49-F238E27FC236}">
                <a16:creationId xmlns:a16="http://schemas.microsoft.com/office/drawing/2014/main" id="{55D67E93-0FC1-116A-AA1D-5A58CADB59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758" b="9295"/>
          <a:stretch/>
        </p:blipFill>
        <p:spPr>
          <a:xfrm>
            <a:off x="9144000" y="336230"/>
            <a:ext cx="1725857" cy="1219200"/>
          </a:xfrm>
          <a:prstGeom prst="rect">
            <a:avLst/>
          </a:prstGeom>
        </p:spPr>
      </p:pic>
      <p:sp>
        <p:nvSpPr>
          <p:cNvPr id="2" name="Content Placeholder 21">
            <a:extLst>
              <a:ext uri="{FF2B5EF4-FFF2-40B4-BE49-F238E27FC236}">
                <a16:creationId xmlns:a16="http://schemas.microsoft.com/office/drawing/2014/main" id="{CE90D68D-113E-6EE0-C955-9788F265836B}"/>
              </a:ext>
            </a:extLst>
          </p:cNvPr>
          <p:cNvSpPr txBox="1">
            <a:spLocks/>
          </p:cNvSpPr>
          <p:nvPr/>
        </p:nvSpPr>
        <p:spPr>
          <a:xfrm>
            <a:off x="990600" y="2864171"/>
            <a:ext cx="7924800" cy="3226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5275" indent="-1651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000000"/>
              </a:solidFill>
              <a:effectLst/>
              <a:latin typeface="Helvetica Neue Light" panose="020004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299681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erson standing next to a sign&#10;&#10;Description automatically generated">
            <a:extLst>
              <a:ext uri="{FF2B5EF4-FFF2-40B4-BE49-F238E27FC236}">
                <a16:creationId xmlns:a16="http://schemas.microsoft.com/office/drawing/2014/main" id="{9507703A-409A-CF0D-2049-A4EB4240C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67600" y="2226439"/>
            <a:ext cx="4286250" cy="3219450"/>
          </a:xfr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5F83A7AC-45DE-B444-1C63-4EC2FE2F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52" y="310125"/>
            <a:ext cx="11777448" cy="914400"/>
          </a:xfrm>
        </p:spPr>
        <p:txBody>
          <a:bodyPr/>
          <a:lstStyle/>
          <a:p>
            <a:r>
              <a:rPr lang="en-US" cap="all" dirty="0"/>
              <a:t>FACT OR MYTH?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AC91B-AF50-C97B-CEF6-1BD46966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Content Placeholder 21">
            <a:extLst>
              <a:ext uri="{FF2B5EF4-FFF2-40B4-BE49-F238E27FC236}">
                <a16:creationId xmlns:a16="http://schemas.microsoft.com/office/drawing/2014/main" id="{C183D321-E180-0EF4-0A19-C26510EC1E9A}"/>
              </a:ext>
            </a:extLst>
          </p:cNvPr>
          <p:cNvSpPr txBox="1">
            <a:spLocks/>
          </p:cNvSpPr>
          <p:nvPr/>
        </p:nvSpPr>
        <p:spPr>
          <a:xfrm>
            <a:off x="762000" y="1447800"/>
            <a:ext cx="7848600" cy="46425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1651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5" indent="-457200">
              <a:buFont typeface="+mj-lt"/>
              <a:buAutoNum type="arabicPeriod"/>
            </a:pPr>
            <a:r>
              <a:rPr lang="en-US" sz="1550" dirty="0"/>
              <a:t>There’s no incentive in our current budget model.</a:t>
            </a:r>
          </a:p>
          <a:p>
            <a:pPr marL="750888" lvl="1" indent="-457200">
              <a:buClr>
                <a:schemeClr val="tx1"/>
              </a:buClr>
            </a:pPr>
            <a:r>
              <a:rPr lang="en-US" sz="1550" dirty="0">
                <a:solidFill>
                  <a:srgbClr val="C00000"/>
                </a:solidFill>
              </a:rPr>
              <a:t>Myth</a:t>
            </a:r>
            <a:r>
              <a:rPr lang="en-US" sz="1550" dirty="0"/>
              <a:t> and </a:t>
            </a:r>
            <a:r>
              <a:rPr lang="en-US" sz="1550" dirty="0">
                <a:solidFill>
                  <a:schemeClr val="accent2">
                    <a:lumMod val="75000"/>
                  </a:schemeClr>
                </a:solidFill>
              </a:rPr>
              <a:t>Fact</a:t>
            </a:r>
            <a:r>
              <a:rPr lang="en-US" sz="1550" dirty="0"/>
              <a:t>.  The current model does incentivize student credit hours, which has been suspended.  Is this the right thing to incentivize?</a:t>
            </a:r>
          </a:p>
          <a:p>
            <a:pPr marL="587375" indent="-457200">
              <a:buFont typeface="+mj-lt"/>
              <a:buAutoNum type="arabicPeriod"/>
            </a:pPr>
            <a:r>
              <a:rPr lang="en-US" sz="1550" dirty="0"/>
              <a:t>Administration can just give out additional budget in a year.</a:t>
            </a:r>
          </a:p>
          <a:p>
            <a:pPr marL="750888" lvl="1" indent="-457200">
              <a:buClr>
                <a:schemeClr val="tx1"/>
              </a:buClr>
            </a:pPr>
            <a:r>
              <a:rPr lang="en-US" sz="1550" dirty="0">
                <a:solidFill>
                  <a:srgbClr val="C00000"/>
                </a:solidFill>
              </a:rPr>
              <a:t>Myth</a:t>
            </a:r>
            <a:r>
              <a:rPr lang="en-US" sz="1550" dirty="0"/>
              <a:t>.  The continuing budget is fully allocated at the beginning of the fiscal year.</a:t>
            </a:r>
          </a:p>
          <a:p>
            <a:pPr marL="587375" indent="-457200">
              <a:buFont typeface="+mj-lt"/>
              <a:buAutoNum type="arabicPeriod"/>
            </a:pPr>
            <a:r>
              <a:rPr lang="en-US" sz="1550" dirty="0"/>
              <a:t>Deans have discretion over allocations within their school/college.  </a:t>
            </a:r>
          </a:p>
          <a:p>
            <a:pPr marL="750888" lvl="1" indent="-457200">
              <a:buClr>
                <a:schemeClr val="tx1"/>
              </a:buClr>
            </a:pPr>
            <a:r>
              <a:rPr lang="en-US" sz="1550" dirty="0">
                <a:solidFill>
                  <a:schemeClr val="accent2">
                    <a:lumMod val="75000"/>
                  </a:schemeClr>
                </a:solidFill>
              </a:rPr>
              <a:t>Fact.</a:t>
            </a:r>
            <a:r>
              <a:rPr lang="en-US" sz="1550" dirty="0"/>
              <a:t>  But they have limited discretionary funding due to salary and benefit obligations.  This is the case in administration as well.</a:t>
            </a:r>
          </a:p>
          <a:p>
            <a:pPr marL="587375" indent="-457200">
              <a:buFont typeface="+mj-lt"/>
              <a:buAutoNum type="arabicPeriod"/>
            </a:pPr>
            <a:r>
              <a:rPr lang="en-US" sz="1550" dirty="0"/>
              <a:t>We HAVE to allocate budgets by student credit hours or majors. </a:t>
            </a:r>
          </a:p>
          <a:p>
            <a:pPr marL="750888" lvl="1" indent="-457200">
              <a:buClr>
                <a:schemeClr val="tx1"/>
              </a:buClr>
            </a:pPr>
            <a:r>
              <a:rPr lang="en-US" sz="1550" dirty="0">
                <a:solidFill>
                  <a:srgbClr val="C00000"/>
                </a:solidFill>
              </a:rPr>
              <a:t>Myth</a:t>
            </a:r>
            <a:r>
              <a:rPr lang="en-US" sz="1550" dirty="0"/>
              <a:t>.  Budgets can be allocated in a variety of ways.</a:t>
            </a:r>
          </a:p>
          <a:p>
            <a:pPr marL="587375" indent="-457200">
              <a:buFont typeface="+mj-lt"/>
              <a:buAutoNum type="arabicPeriod"/>
            </a:pPr>
            <a:r>
              <a:rPr lang="en-US" sz="1550" dirty="0"/>
              <a:t>The timing of the budgeted allocation lags enrollment growth or decline.</a:t>
            </a:r>
          </a:p>
          <a:p>
            <a:pPr marL="750888" lvl="1" indent="-457200">
              <a:buClr>
                <a:schemeClr val="tx1"/>
              </a:buClr>
            </a:pPr>
            <a:r>
              <a:rPr lang="en-US" sz="1550" dirty="0">
                <a:solidFill>
                  <a:schemeClr val="accent2">
                    <a:lumMod val="75000"/>
                  </a:schemeClr>
                </a:solidFill>
              </a:rPr>
              <a:t>Fact</a:t>
            </a:r>
            <a:r>
              <a:rPr lang="en-US" sz="1550" dirty="0"/>
              <a:t>.  The current model allocates a fiscal year budget using metrics from two years ago. </a:t>
            </a:r>
          </a:p>
          <a:p>
            <a:pPr marL="587375" indent="-457200">
              <a:buFont typeface="+mj-lt"/>
              <a:buAutoNum type="arabicPeriod"/>
            </a:pPr>
            <a:r>
              <a:rPr lang="en-US" sz="1550" dirty="0"/>
              <a:t>The campus can guarantee future outcomes if a college/school makes a new program. </a:t>
            </a:r>
          </a:p>
          <a:p>
            <a:pPr marL="750888" lvl="1" indent="-457200">
              <a:buClr>
                <a:schemeClr val="tx1"/>
              </a:buClr>
            </a:pPr>
            <a:r>
              <a:rPr lang="en-US" sz="1550" dirty="0">
                <a:solidFill>
                  <a:srgbClr val="C00000"/>
                </a:solidFill>
              </a:rPr>
              <a:t>Myth</a:t>
            </a:r>
            <a:r>
              <a:rPr lang="en-US" sz="1550" dirty="0"/>
              <a:t>. While the campus can sometimes provide temporary support for a potential start-up program, there is no guarantee.</a:t>
            </a:r>
          </a:p>
        </p:txBody>
      </p:sp>
    </p:spTree>
    <p:extLst>
      <p:ext uri="{BB962C8B-B14F-4D97-AF65-F5344CB8AC3E}">
        <p14:creationId xmlns:p14="http://schemas.microsoft.com/office/powerpoint/2010/main" val="171227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D603D41F-4F66-BFD4-601D-D26501175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6899"/>
            <a:ext cx="10515600" cy="4267201"/>
          </a:xfrm>
        </p:spPr>
        <p:txBody>
          <a:bodyPr>
            <a:normAutofit/>
          </a:bodyPr>
          <a:lstStyle/>
          <a:p>
            <a:r>
              <a:rPr lang="en-US" dirty="0"/>
              <a:t>Increased flexibility, provides slack so that any time there is something unexpected we aren’t in a crisis</a:t>
            </a:r>
          </a:p>
          <a:p>
            <a:r>
              <a:rPr lang="en-US" dirty="0"/>
              <a:t>The budget recommendations support the strategic plan and strategic priorities – shared values, 2030 goals</a:t>
            </a:r>
          </a:p>
          <a:p>
            <a:r>
              <a:rPr lang="en-US" dirty="0"/>
              <a:t>The model accounts for yearly cost increases (tech, insurance, library, etc.)</a:t>
            </a:r>
          </a:p>
          <a:p>
            <a:r>
              <a:rPr lang="en-US" dirty="0"/>
              <a:t>Simple, predictable, transparent; simple enough to understand and articulate (not convoluted)</a:t>
            </a:r>
          </a:p>
          <a:p>
            <a:r>
              <a:rPr lang="en-US" dirty="0"/>
              <a:t>Long-term analysis for modeling and prediction/forecasting</a:t>
            </a:r>
          </a:p>
          <a:p>
            <a:r>
              <a:rPr lang="en-US" dirty="0"/>
              <a:t>Model includes a “human” element and is not just a formula</a:t>
            </a:r>
          </a:p>
          <a:p>
            <a:r>
              <a:rPr lang="en-US" dirty="0"/>
              <a:t>Baseline data for is correct, ensures that no unit starts “in the red” (in a deficit scenario) </a:t>
            </a:r>
          </a:p>
          <a:p>
            <a:r>
              <a:rPr lang="en-US" dirty="0"/>
              <a:t>Student retention and student experience</a:t>
            </a:r>
          </a:p>
          <a:p>
            <a:r>
              <a:rPr lang="en-US" dirty="0"/>
              <a:t>Encouragement of collaboration amongst schools and colleges</a:t>
            </a:r>
          </a:p>
          <a:p>
            <a:r>
              <a:rPr lang="en-US" dirty="0"/>
              <a:t>Opportunities for shared governance input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F83A7AC-45DE-B444-1C63-4EC2FE2F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CRITERIA IDENTIFIED BY SUB-GROUPS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AC91B-AF50-C97B-CEF6-1BD46966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 descr="A person sitting on a beach with a dog&#10;&#10;Description automatically generated">
            <a:extLst>
              <a:ext uri="{FF2B5EF4-FFF2-40B4-BE49-F238E27FC236}">
                <a16:creationId xmlns:a16="http://schemas.microsoft.com/office/drawing/2014/main" id="{F7BFAC10-0424-DBE5-8BFC-4812C5604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4724400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44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3D5B2-46BE-CC2F-D29C-4924BF4E6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Messages from 1</a:t>
            </a:r>
            <a:r>
              <a:rPr lang="en-US" baseline="30000" dirty="0"/>
              <a:t>st</a:t>
            </a:r>
            <a:r>
              <a:rPr lang="en-US" dirty="0"/>
              <a:t> 2 sessions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AD71DD-843B-F741-DEC9-4BAC0DA5B0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Session #1:  September 5, 2024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had a nice agenda, which generated very thoughtful questions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Transparency and sharing is fundamental to the way this group will work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breadth and depth of representation on the committee is very meaningful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group is committed to being available to our respective stakeholders, and to communicating broadly across the campus to foster shared meaning and understanding across the campus population.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are committed to the goals laid out in the charge letter</a:t>
            </a:r>
          </a:p>
          <a:p>
            <a:pPr marL="130175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677A40-D994-C167-C050-C7C44C588D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Session #2:  September 19 , 2024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complicated!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There are no “easy” answers, but the committee members are committed to try and disentangle and make clear a budget model that supports all units to benefit the student experience on all levels of education.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Large conversation about student credit hours and headcount – conversation about methods for allocating revenue.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committee examined myths and facts about how our model and process works to clarify some common points of confusion.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996BEC-9E1F-BF5B-C8F6-61F0D7A3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802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F83A7AC-45DE-B444-1C63-4EC2FE2F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Plan for the Academic Year Ahead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D603D41F-4F66-BFD4-601D-D26501175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4608" y="1899920"/>
            <a:ext cx="5157216" cy="3429000"/>
          </a:xfrm>
        </p:spPr>
        <p:txBody>
          <a:bodyPr>
            <a:normAutofit fontScale="92500" lnSpcReduction="10000"/>
          </a:bodyPr>
          <a:lstStyle/>
          <a:p>
            <a:pPr marL="130175" indent="0">
              <a:buNone/>
            </a:pPr>
            <a:r>
              <a:rPr lang="en-US" sz="2400" u="sng" dirty="0"/>
              <a:t>Meeting dates:  </a:t>
            </a:r>
          </a:p>
          <a:p>
            <a:pPr lvl="2"/>
            <a:r>
              <a:rPr lang="en-US" sz="2400" dirty="0"/>
              <a:t>September 5 &amp; 19</a:t>
            </a:r>
          </a:p>
          <a:p>
            <a:pPr lvl="2"/>
            <a:r>
              <a:rPr lang="en-US" sz="2400" dirty="0"/>
              <a:t>October 10 &amp; 24</a:t>
            </a:r>
          </a:p>
          <a:p>
            <a:pPr lvl="2"/>
            <a:r>
              <a:rPr lang="en-US" sz="2400" dirty="0"/>
              <a:t>November 7 &amp; 21</a:t>
            </a:r>
          </a:p>
          <a:p>
            <a:pPr lvl="2"/>
            <a:r>
              <a:rPr lang="en-US" sz="2400" dirty="0"/>
              <a:t>December 12</a:t>
            </a:r>
          </a:p>
          <a:p>
            <a:pPr lvl="2"/>
            <a:r>
              <a:rPr lang="en-US" sz="2400" dirty="0"/>
              <a:t>January 30</a:t>
            </a:r>
          </a:p>
          <a:p>
            <a:pPr lvl="2"/>
            <a:r>
              <a:rPr lang="en-US" sz="2400" dirty="0"/>
              <a:t>February 13 &amp; 27</a:t>
            </a:r>
          </a:p>
          <a:p>
            <a:pPr lvl="2"/>
            <a:r>
              <a:rPr lang="en-US" sz="2400" dirty="0"/>
              <a:t>March 13</a:t>
            </a:r>
          </a:p>
          <a:p>
            <a:pPr lvl="2"/>
            <a:r>
              <a:rPr lang="en-US" sz="2400" dirty="0"/>
              <a:t>April 9, 17, 24</a:t>
            </a:r>
          </a:p>
          <a:p>
            <a:pPr lvl="1"/>
            <a:endParaRPr lang="en-US" sz="24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A91EF5-D75D-8BB2-B546-64070F2D2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9696" y="1915160"/>
            <a:ext cx="5157216" cy="3429000"/>
          </a:xfrm>
        </p:spPr>
        <p:txBody>
          <a:bodyPr>
            <a:normAutofit fontScale="92500" lnSpcReduction="10000"/>
          </a:bodyPr>
          <a:lstStyle/>
          <a:p>
            <a:pPr marL="130175" indent="0">
              <a:buNone/>
            </a:pPr>
            <a:r>
              <a:rPr lang="en-US" sz="2400" u="sng" dirty="0"/>
              <a:t>Communication windows:</a:t>
            </a:r>
          </a:p>
          <a:p>
            <a:pPr lvl="1"/>
            <a:r>
              <a:rPr lang="en-US" sz="2400" dirty="0"/>
              <a:t> </a:t>
            </a:r>
            <a:r>
              <a:rPr lang="en-US" sz="2400" b="1" dirty="0">
                <a:highlight>
                  <a:srgbClr val="FFFF00"/>
                </a:highlight>
              </a:rPr>
              <a:t>September 23-October 4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October 28-November 8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November 21-December 12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March 13-April 3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Week of April 28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AC91B-AF50-C97B-CEF6-1BD46966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23D60-B65C-5B15-8DB8-E0D7CC87EF5A}"/>
              </a:ext>
            </a:extLst>
          </p:cNvPr>
          <p:cNvSpPr txBox="1"/>
          <p:nvPr/>
        </p:nvSpPr>
        <p:spPr>
          <a:xfrm>
            <a:off x="928240" y="5334000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 panose="02000403000000020004"/>
              </a:rPr>
              <a:t>These dates were chosen to best map against semester demands and holiday/spring breaks, while still providing a regular cadence for committee progress and campus updates.  </a:t>
            </a:r>
          </a:p>
        </p:txBody>
      </p:sp>
    </p:spTree>
    <p:extLst>
      <p:ext uri="{BB962C8B-B14F-4D97-AF65-F5344CB8AC3E}">
        <p14:creationId xmlns:p14="http://schemas.microsoft.com/office/powerpoint/2010/main" val="913699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E26798F-C8CB-F34B-8F51-3CC2D9ADA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400" dirty="0">
                <a:hlinkClick r:id="rId2"/>
              </a:rPr>
              <a:t>https://www.ucdenver.edu/offices/budget/budget-process/2024-budget-model-revision-process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EEF1B-E8E7-5EAF-7B7D-5BC7D22D15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For more Information……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B9D84-3AE0-0605-A53D-1D32E8F8341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 descr="A dog sitting in grass&#10;&#10;Description automatically generated">
            <a:extLst>
              <a:ext uri="{FF2B5EF4-FFF2-40B4-BE49-F238E27FC236}">
                <a16:creationId xmlns:a16="http://schemas.microsoft.com/office/drawing/2014/main" id="{FA4533A0-7719-A421-97EF-FF212FA7D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880725"/>
            <a:ext cx="2536564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91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87E4514-B0CF-24F7-B5F5-64318F8CC6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5469" y="2895600"/>
            <a:ext cx="7090557" cy="1884362"/>
          </a:xfrm>
        </p:spPr>
        <p:txBody>
          <a:bodyPr/>
          <a:lstStyle/>
          <a:p>
            <a:r>
              <a:rPr lang="en-US" dirty="0"/>
              <a:t>Ann Sherman</a:t>
            </a:r>
          </a:p>
          <a:p>
            <a:r>
              <a:rPr lang="en-US" dirty="0">
                <a:hlinkClick r:id="rId2"/>
              </a:rPr>
              <a:t>ann.sherman@ucdenver.edu</a:t>
            </a:r>
            <a:endParaRPr lang="en-US" dirty="0"/>
          </a:p>
          <a:p>
            <a:r>
              <a:rPr lang="en-US" dirty="0"/>
              <a:t>Jennifer St. Peter</a:t>
            </a:r>
          </a:p>
          <a:p>
            <a:r>
              <a:rPr lang="en-US" dirty="0">
                <a:hlinkClick r:id="rId3"/>
              </a:rPr>
              <a:t>jennifer.stpeter@ucdenver.edu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F5053-F087-A1DF-4259-B08EFA1A24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20154" y="816593"/>
            <a:ext cx="9067573" cy="1851025"/>
          </a:xfrm>
        </p:spPr>
        <p:txBody>
          <a:bodyPr/>
          <a:lstStyle/>
          <a:p>
            <a:r>
              <a:rPr lang="en-US" dirty="0"/>
              <a:t>Other questions?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9B356A-DEFE-46B1-2574-428E5497776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Name of School/Unit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621058-62A4-4CE3-DEA0-7C4CC6012B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879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1AA29C0A-2324-96A7-74A4-7F0044F82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en-US" sz="3600" dirty="0"/>
              <a:t>Purpose of BARC</a:t>
            </a:r>
          </a:p>
          <a:p>
            <a:pPr marL="285750" indent="-285750"/>
            <a:r>
              <a:rPr lang="en-US" sz="3600" dirty="0"/>
              <a:t>Representation on BARC</a:t>
            </a:r>
          </a:p>
          <a:p>
            <a:pPr marL="285750" indent="-285750"/>
            <a:r>
              <a:rPr lang="en-US" sz="3600" dirty="0"/>
              <a:t>Initial topics covered</a:t>
            </a:r>
          </a:p>
          <a:p>
            <a:pPr marL="285750" indent="-285750"/>
            <a:r>
              <a:rPr lang="en-US" sz="3600" dirty="0"/>
              <a:t>Key Messages from the committee’s 2 sessions</a:t>
            </a:r>
          </a:p>
          <a:p>
            <a:pPr marL="285750" indent="-285750"/>
            <a:r>
              <a:rPr lang="en-US" sz="3600" dirty="0"/>
              <a:t>Work Plan over next several months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D78040-762F-69D7-C7E9-65C9AE3B4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Presentation</a:t>
            </a:r>
          </a:p>
        </p:txBody>
      </p:sp>
      <p:sp>
        <p:nvSpPr>
          <p:cNvPr id="18" name="Content Placeholder 41">
            <a:extLst>
              <a:ext uri="{FF2B5EF4-FFF2-40B4-BE49-F238E27FC236}">
                <a16:creationId xmlns:a16="http://schemas.microsoft.com/office/drawing/2014/main" id="{E4C20D81-4105-748D-1502-42899B3D745B}"/>
              </a:ext>
            </a:extLst>
          </p:cNvPr>
          <p:cNvSpPr txBox="1">
            <a:spLocks/>
          </p:cNvSpPr>
          <p:nvPr/>
        </p:nvSpPr>
        <p:spPr>
          <a:xfrm>
            <a:off x="841376" y="2505075"/>
            <a:ext cx="10514012" cy="2981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3038" indent="-1730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0957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B14F9-3767-2492-C0CA-2E60DD08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 descr="A dog lying on a rock&#10;&#10;Description automatically generated">
            <a:extLst>
              <a:ext uri="{FF2B5EF4-FFF2-40B4-BE49-F238E27FC236}">
                <a16:creationId xmlns:a16="http://schemas.microsoft.com/office/drawing/2014/main" id="{4E5B42BE-679E-F168-9FB7-087D402F0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628949"/>
            <a:ext cx="3684050" cy="27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40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8040-762F-69D7-C7E9-65C9AE3B4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BARC and Expected Outcomes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9ED23-8CDA-295E-D09D-4C3A66B82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3</a:t>
            </a:fld>
            <a:endParaRPr lang="en-US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8FB88BB0-5392-17A6-09DF-E2F26EFA7F82}"/>
              </a:ext>
            </a:extLst>
          </p:cNvPr>
          <p:cNvSpPr txBox="1">
            <a:spLocks/>
          </p:cNvSpPr>
          <p:nvPr/>
        </p:nvSpPr>
        <p:spPr>
          <a:xfrm>
            <a:off x="847545" y="4395306"/>
            <a:ext cx="10493055" cy="2981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3038" indent="-1730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0957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92B07E-A686-0ED0-C017-FF30A0FE4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545" y="1656115"/>
            <a:ext cx="10515600" cy="3940538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key objective/outcome of this team’s work is a </a:t>
            </a:r>
            <a:r>
              <a:rPr lang="en-US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recommendation regarding CU Denver’s future budget allocation process 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which will: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Build a healthy financial awareness 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 aligns with CU Denver’s strategy and enables adaptive responses to emerging opportunities.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Establish a multi-year financial horizon 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which includes an understanding of revenue, as well as enduring allocation principles which facilitate our institutional objectives. 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Explore budgeting principles in ways that </a:t>
            </a:r>
            <a:r>
              <a:rPr lang="en-US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enable each institutional unit to be successful 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contributing to our collective mission and purpose.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Identify improvements to the allocation process 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 increase institutional strategic flexibility, transparency, and accountability in decision-making.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 the future </a:t>
            </a:r>
            <a:r>
              <a:rPr lang="en-US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work of shared governance 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groups across the CU Denver campus through the development of timely, accurate information by which to encourage informed discussion and debate on matters of common interest.     </a:t>
            </a:r>
          </a:p>
        </p:txBody>
      </p:sp>
    </p:spTree>
    <p:extLst>
      <p:ext uri="{BB962C8B-B14F-4D97-AF65-F5344CB8AC3E}">
        <p14:creationId xmlns:p14="http://schemas.microsoft.com/office/powerpoint/2010/main" val="893243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96C435-1660-968C-600F-D9AE3CFFD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It is important to continuously improve our processes</a:t>
            </a:r>
          </a:p>
          <a:p>
            <a:r>
              <a:rPr lang="en-US" sz="2400" dirty="0"/>
              <a:t>Some of the recommendations from last time were not implemented</a:t>
            </a:r>
          </a:p>
          <a:p>
            <a:r>
              <a:rPr lang="en-US" sz="2400" dirty="0"/>
              <a:t>Some assumptions about the base budget were not accurate</a:t>
            </a:r>
          </a:p>
          <a:p>
            <a:r>
              <a:rPr lang="en-US" sz="2400" dirty="0"/>
              <a:t>It is best practice to review every 5 years (it’s been 7)</a:t>
            </a:r>
          </a:p>
          <a:p>
            <a:r>
              <a:rPr lang="en-US" sz="2400" dirty="0"/>
              <a:t>The higher ed economic landscape has significantly changed</a:t>
            </a:r>
          </a:p>
          <a:p>
            <a:pPr lvl="3"/>
            <a:r>
              <a:rPr lang="en-US" sz="2400" dirty="0"/>
              <a:t>Fewer high school graduates</a:t>
            </a:r>
          </a:p>
          <a:p>
            <a:pPr lvl="3"/>
            <a:r>
              <a:rPr lang="en-US" sz="2400" dirty="0"/>
              <a:t>Less state support</a:t>
            </a:r>
          </a:p>
          <a:p>
            <a:pPr lvl="3"/>
            <a:r>
              <a:rPr lang="en-US" sz="2400" dirty="0"/>
              <a:t>Value proposition of a degree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F6E227-5773-4116-5EA3-60D6DF2BB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we Reviewing our Budget Allocation Process?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60CCED-2010-10FE-CFF8-E581A1C85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 descr="A dog lying on a rock&#10;&#10;Description automatically generated">
            <a:extLst>
              <a:ext uri="{FF2B5EF4-FFF2-40B4-BE49-F238E27FC236}">
                <a16:creationId xmlns:a16="http://schemas.microsoft.com/office/drawing/2014/main" id="{85ECF2D8-6096-D4AC-567C-C6DC33CF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475" y="4343400"/>
            <a:ext cx="3860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21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61873-0FE7-A3C6-86FD-71CA21650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What is the difference between the budget model and the budgeting process?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EC67E3-B035-52A3-B7BE-57E3B155D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7800" y="4469605"/>
            <a:ext cx="8496300" cy="150018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The budget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model</a:t>
            </a:r>
            <a:r>
              <a:rPr lang="en-US" dirty="0"/>
              <a:t> is a mathematical prediction of our revenue and expenses which helps us forecast our resources and allocate resources at the institutional level.  </a:t>
            </a:r>
          </a:p>
          <a:p>
            <a:r>
              <a:rPr lang="en-US" dirty="0"/>
              <a:t>The budgeting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process</a:t>
            </a:r>
            <a:r>
              <a:rPr lang="en-US" dirty="0"/>
              <a:t> is the approach we take to forecasting, planning, and allocating those resources in order to achieve our mission and strategic plan.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EA92D-3F28-7B1D-25D1-C96639DA4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814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9EFE3F-FC26-140C-0795-E67A8B5CA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BARC committee members provide broad representation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D9918-AEA4-321E-54EA-C0107D554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880A03-06C1-CC2F-7307-C42D32A85790}"/>
              </a:ext>
            </a:extLst>
          </p:cNvPr>
          <p:cNvSpPr txBox="1"/>
          <p:nvPr/>
        </p:nvSpPr>
        <p:spPr>
          <a:xfrm>
            <a:off x="2349196" y="6134100"/>
            <a:ext cx="7895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Facilitation provided by Ann Sherman &amp; Jennifer St. Peter, with project support from Amy McGuire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110CF0E-6A30-DCC1-C528-A36822B66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03699"/>
              </p:ext>
            </p:extLst>
          </p:nvPr>
        </p:nvGraphicFramePr>
        <p:xfrm>
          <a:off x="1090677" y="1698691"/>
          <a:ext cx="10425830" cy="4343400"/>
        </p:xfrm>
        <a:graphic>
          <a:graphicData uri="http://schemas.openxmlformats.org/drawingml/2006/table">
            <a:tbl>
              <a:tblPr/>
              <a:tblGrid>
                <a:gridCol w="2543444">
                  <a:extLst>
                    <a:ext uri="{9D8B030D-6E8A-4147-A177-3AD203B41FA5}">
                      <a16:colId xmlns:a16="http://schemas.microsoft.com/office/drawing/2014/main" val="713319451"/>
                    </a:ext>
                  </a:extLst>
                </a:gridCol>
                <a:gridCol w="3538291">
                  <a:extLst>
                    <a:ext uri="{9D8B030D-6E8A-4147-A177-3AD203B41FA5}">
                      <a16:colId xmlns:a16="http://schemas.microsoft.com/office/drawing/2014/main" val="977026511"/>
                    </a:ext>
                  </a:extLst>
                </a:gridCol>
                <a:gridCol w="4344095">
                  <a:extLst>
                    <a:ext uri="{9D8B030D-6E8A-4147-A177-3AD203B41FA5}">
                      <a16:colId xmlns:a16="http://schemas.microsoft.com/office/drawing/2014/main" val="956705217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School/College/Campus Unit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Name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Expertise/Contribution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03357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CLAS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Rich Allen 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Associate Dean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85809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SPA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Lauren Goolsby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Director of Budget &amp; Research Svcs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804269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CAP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Stephanie Kelly 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Assistant Dean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00672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BUS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Scott Dawson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Dean representative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49921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SEHD 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Julia Mahfouz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BPC member for SEHD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93478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CAM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Nate Thompson 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Faculty; continuity for CAM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28779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 dirty="0">
                          <a:effectLst/>
                          <a:latin typeface="Calibri" panose="020F0502020204030204" pitchFamily="34" charset="0"/>
                        </a:rPr>
                        <a:t>CEDC </a:t>
                      </a:r>
                      <a:endParaRPr lang="en-US" sz="1400" b="0" i="0" baseline="0" dirty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Mark Golkowski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Department Chair, Electrical Engineering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2121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Research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Phillip DeLeon 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Innovation, data user; research emphasis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613598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SESS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Margaret Wood 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SESS leadership, faculty background 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003536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BPC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Julian Langou, Kelly McCusker 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Faculty BPC standing committee liaisons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583034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Staff Council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Anthony Wilson 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Staff Council liaison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999591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Chancellor’s representative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Beth Myers 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fr-FR" sz="1400" b="0" i="0" baseline="0">
                          <a:effectLst/>
                          <a:latin typeface="Calibri" panose="020F0502020204030204" pitchFamily="34" charset="0"/>
                        </a:rPr>
                        <a:t>Chancellor’s Cabinet liaison; data expert </a:t>
                      </a:r>
                      <a:endParaRPr lang="fr-FR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25032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Advancement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Nickolas Chabot-Olson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Donor and Campaign Relations liaison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554534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Students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>
                          <a:effectLst/>
                          <a:latin typeface="Calibri" panose="020F0502020204030204" pitchFamily="34" charset="0"/>
                        </a:rPr>
                        <a:t>Michael Leaser </a:t>
                      </a:r>
                      <a:endParaRPr lang="en-US" sz="1400" b="0" i="0" baseline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baseline="0" dirty="0">
                          <a:effectLst/>
                          <a:latin typeface="Calibri" panose="020F0502020204030204" pitchFamily="34" charset="0"/>
                        </a:rPr>
                        <a:t>SGA liaison (possibly temporarily) </a:t>
                      </a:r>
                      <a:endParaRPr lang="en-US" sz="1400" b="0" i="0" baseline="0" dirty="0">
                        <a:effectLst/>
                      </a:endParaRPr>
                    </a:p>
                  </a:txBody>
                  <a:tcPr marL="76200" marR="76200" marT="38100" marB="3810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4679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1561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C71BB5-6C9B-10E2-57CC-5A2DB3E68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>
                <a:cs typeface="Arial"/>
              </a:rPr>
              <a:t>How was the budget model created?</a:t>
            </a:r>
          </a:p>
          <a:p>
            <a:r>
              <a:rPr lang="en-US" sz="2800" dirty="0">
                <a:cs typeface="Arial"/>
              </a:rPr>
              <a:t>Why are we doing this review now?</a:t>
            </a:r>
          </a:p>
          <a:p>
            <a:r>
              <a:rPr lang="en-US" sz="2800" dirty="0">
                <a:cs typeface="Arial"/>
              </a:rPr>
              <a:t>How does the budget model currently work?</a:t>
            </a:r>
          </a:p>
          <a:p>
            <a:r>
              <a:rPr lang="en-US" sz="2800" dirty="0">
                <a:cs typeface="Arial"/>
              </a:rPr>
              <a:t>Pain points:  what are the presenting problems we might address</a:t>
            </a:r>
          </a:p>
          <a:p>
            <a:r>
              <a:rPr lang="en-US" sz="2800" dirty="0">
                <a:cs typeface="Arial"/>
              </a:rPr>
              <a:t>Myth busting regarding common assumptions</a:t>
            </a:r>
          </a:p>
          <a:p>
            <a:r>
              <a:rPr lang="en-US" sz="2800" dirty="0">
                <a:cs typeface="Arial"/>
              </a:rPr>
              <a:t>Development of criteria against we assess future options</a:t>
            </a:r>
          </a:p>
          <a:p>
            <a:r>
              <a:rPr lang="en-US" sz="2800" dirty="0">
                <a:cs typeface="Arial"/>
              </a:rPr>
              <a:t>Key messages each time</a:t>
            </a:r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B2BDB0-5DCD-C4B3-C283-12E4015A5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Topics Covered in 1</a:t>
            </a:r>
            <a:r>
              <a:rPr lang="en-US" baseline="30000" dirty="0"/>
              <a:t>st</a:t>
            </a:r>
            <a:r>
              <a:rPr lang="en-US" dirty="0"/>
              <a:t> 2 BARC meetings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5C4A62-9CC7-870F-94C5-49C703840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82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CFEF4E-8294-1BC1-9798-FCDD7DCB5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the Budget Model Currently Work (Simple)?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762BF-C991-0300-06EB-BFA6CD686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EE9009B-8509-564A-B324-0E29DAD5AFEB}"/>
              </a:ext>
            </a:extLst>
          </p:cNvPr>
          <p:cNvGrpSpPr/>
          <p:nvPr/>
        </p:nvGrpSpPr>
        <p:grpSpPr>
          <a:xfrm>
            <a:off x="3352799" y="2057400"/>
            <a:ext cx="5486401" cy="457200"/>
            <a:chOff x="3202483" y="508605"/>
            <a:chExt cx="1717899" cy="1044907"/>
          </a:xfrm>
          <a:solidFill>
            <a:schemeClr val="accent3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BF80AC5-7B71-1C52-03A2-8FED7120782D}"/>
                </a:ext>
              </a:extLst>
            </p:cNvPr>
            <p:cNvSpPr/>
            <p:nvPr/>
          </p:nvSpPr>
          <p:spPr>
            <a:xfrm>
              <a:off x="3202483" y="508605"/>
              <a:ext cx="1451260" cy="87075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002974-8737-42AE-6C67-5618F60B899C}"/>
                </a:ext>
              </a:extLst>
            </p:cNvPr>
            <p:cNvSpPr txBox="1"/>
            <p:nvPr/>
          </p:nvSpPr>
          <p:spPr>
            <a:xfrm>
              <a:off x="3202483" y="508605"/>
              <a:ext cx="1717899" cy="104490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>
                  <a:latin typeface="Helvetica Neue Light" panose="02000403000000020004"/>
                </a:rPr>
                <a:t>Projected Revenue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D919DDA-7AE0-FBE8-1D64-9C3F7635A47A}"/>
              </a:ext>
            </a:extLst>
          </p:cNvPr>
          <p:cNvGrpSpPr/>
          <p:nvPr/>
        </p:nvGrpSpPr>
        <p:grpSpPr>
          <a:xfrm>
            <a:off x="3344332" y="2819400"/>
            <a:ext cx="5486400" cy="457200"/>
            <a:chOff x="3202483" y="508605"/>
            <a:chExt cx="1451260" cy="870756"/>
          </a:xfrm>
          <a:solidFill>
            <a:schemeClr val="accent3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2940CAA-2925-C138-0ABF-CDBB837ECF7E}"/>
                </a:ext>
              </a:extLst>
            </p:cNvPr>
            <p:cNvSpPr/>
            <p:nvPr/>
          </p:nvSpPr>
          <p:spPr>
            <a:xfrm>
              <a:off x="3202483" y="508605"/>
              <a:ext cx="1451260" cy="87075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1A828EC-F9A1-B481-E781-7B0640181A42}"/>
                </a:ext>
              </a:extLst>
            </p:cNvPr>
            <p:cNvSpPr txBox="1"/>
            <p:nvPr/>
          </p:nvSpPr>
          <p:spPr>
            <a:xfrm>
              <a:off x="3202483" y="508605"/>
              <a:ext cx="1451260" cy="87075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Helvetica Neue Light" panose="02000403000000020004"/>
                </a:rPr>
                <a:t>Estimated Expenditures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C932E11-3474-4CA6-F986-B4A6307D6669}"/>
              </a:ext>
            </a:extLst>
          </p:cNvPr>
          <p:cNvGrpSpPr/>
          <p:nvPr/>
        </p:nvGrpSpPr>
        <p:grpSpPr>
          <a:xfrm>
            <a:off x="3344332" y="3581400"/>
            <a:ext cx="5486400" cy="457200"/>
            <a:chOff x="3202483" y="508605"/>
            <a:chExt cx="1451260" cy="870756"/>
          </a:xfrm>
          <a:solidFill>
            <a:schemeClr val="accent3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C57F111-59C3-FB01-6E08-75BC3A0AFA62}"/>
                </a:ext>
              </a:extLst>
            </p:cNvPr>
            <p:cNvSpPr/>
            <p:nvPr/>
          </p:nvSpPr>
          <p:spPr>
            <a:xfrm>
              <a:off x="3202483" y="508605"/>
              <a:ext cx="1451260" cy="87075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6F5A921-FC33-2FB4-7B13-C76EA400F998}"/>
                </a:ext>
              </a:extLst>
            </p:cNvPr>
            <p:cNvSpPr txBox="1"/>
            <p:nvPr/>
          </p:nvSpPr>
          <p:spPr>
            <a:xfrm>
              <a:off x="3202483" y="508605"/>
              <a:ext cx="1451260" cy="87075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Helvetica Neue Light" panose="02000403000000020004"/>
                </a:rPr>
                <a:t>Mission Enhancement Fund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42BD753-4AF4-C4D1-5BC2-4A566F2A48F8}"/>
              </a:ext>
            </a:extLst>
          </p:cNvPr>
          <p:cNvGrpSpPr/>
          <p:nvPr/>
        </p:nvGrpSpPr>
        <p:grpSpPr>
          <a:xfrm>
            <a:off x="3369734" y="5257800"/>
            <a:ext cx="5486400" cy="457200"/>
            <a:chOff x="3202483" y="508605"/>
            <a:chExt cx="1451260" cy="870756"/>
          </a:xfrm>
          <a:solidFill>
            <a:schemeClr val="accent3"/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06A0B43-E45D-AB9A-3DA2-069B14F6E9D9}"/>
                </a:ext>
              </a:extLst>
            </p:cNvPr>
            <p:cNvSpPr/>
            <p:nvPr/>
          </p:nvSpPr>
          <p:spPr>
            <a:xfrm>
              <a:off x="3202483" y="508605"/>
              <a:ext cx="1451260" cy="87075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7D0AD29-CC11-FFD7-FEA0-F6EA5DAEA267}"/>
                </a:ext>
              </a:extLst>
            </p:cNvPr>
            <p:cNvSpPr txBox="1"/>
            <p:nvPr/>
          </p:nvSpPr>
          <p:spPr>
            <a:xfrm>
              <a:off x="3202483" y="508605"/>
              <a:ext cx="1451260" cy="87075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Helvetica Neue Light" panose="02000403000000020004"/>
                </a:rPr>
                <a:t>Resources for Fiscal Year</a:t>
              </a:r>
            </a:p>
          </p:txBody>
        </p:sp>
      </p:grpSp>
      <p:sp>
        <p:nvSpPr>
          <p:cNvPr id="37" name="Minus Sign 36">
            <a:extLst>
              <a:ext uri="{FF2B5EF4-FFF2-40B4-BE49-F238E27FC236}">
                <a16:creationId xmlns:a16="http://schemas.microsoft.com/office/drawing/2014/main" id="{E9C58318-D064-988B-A6A7-F67D3701996E}"/>
              </a:ext>
            </a:extLst>
          </p:cNvPr>
          <p:cNvSpPr/>
          <p:nvPr/>
        </p:nvSpPr>
        <p:spPr>
          <a:xfrm>
            <a:off x="5867399" y="2438400"/>
            <a:ext cx="457200" cy="457200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lus Sign 38">
            <a:extLst>
              <a:ext uri="{FF2B5EF4-FFF2-40B4-BE49-F238E27FC236}">
                <a16:creationId xmlns:a16="http://schemas.microsoft.com/office/drawing/2014/main" id="{F369195E-6847-935B-2EC8-193907A2CAC0}"/>
              </a:ext>
            </a:extLst>
          </p:cNvPr>
          <p:cNvSpPr/>
          <p:nvPr/>
        </p:nvSpPr>
        <p:spPr>
          <a:xfrm>
            <a:off x="5913119" y="4053840"/>
            <a:ext cx="365760" cy="365760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Equals 40">
            <a:extLst>
              <a:ext uri="{FF2B5EF4-FFF2-40B4-BE49-F238E27FC236}">
                <a16:creationId xmlns:a16="http://schemas.microsoft.com/office/drawing/2014/main" id="{A1721369-CCB4-A2E9-458C-0971EB5B5F11}"/>
              </a:ext>
            </a:extLst>
          </p:cNvPr>
          <p:cNvSpPr/>
          <p:nvPr/>
        </p:nvSpPr>
        <p:spPr>
          <a:xfrm>
            <a:off x="5930054" y="4892040"/>
            <a:ext cx="365760" cy="365760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EC80FA-8EE5-EEE2-9139-79FA2C88C830}"/>
              </a:ext>
            </a:extLst>
          </p:cNvPr>
          <p:cNvGrpSpPr/>
          <p:nvPr/>
        </p:nvGrpSpPr>
        <p:grpSpPr>
          <a:xfrm>
            <a:off x="3369734" y="4419600"/>
            <a:ext cx="5486400" cy="457200"/>
            <a:chOff x="3202483" y="508605"/>
            <a:chExt cx="1451260" cy="870756"/>
          </a:xfrm>
          <a:solidFill>
            <a:schemeClr val="accent3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89AB5A3-600A-7EC0-B20A-6660057A08FB}"/>
                </a:ext>
              </a:extLst>
            </p:cNvPr>
            <p:cNvSpPr/>
            <p:nvPr/>
          </p:nvSpPr>
          <p:spPr>
            <a:xfrm>
              <a:off x="3202483" y="508605"/>
              <a:ext cx="1451260" cy="87075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5E359B-C660-A1F0-C66E-E229B8690B8A}"/>
                </a:ext>
              </a:extLst>
            </p:cNvPr>
            <p:cNvSpPr txBox="1"/>
            <p:nvPr/>
          </p:nvSpPr>
          <p:spPr>
            <a:xfrm>
              <a:off x="3202483" y="508605"/>
              <a:ext cx="1451260" cy="87075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Helvetica Neue Light" panose="02000403000000020004"/>
                </a:rPr>
                <a:t>Subvention</a:t>
              </a:r>
            </a:p>
          </p:txBody>
        </p:sp>
      </p:grpSp>
      <p:sp>
        <p:nvSpPr>
          <p:cNvPr id="7" name="Minus Sign 6">
            <a:extLst>
              <a:ext uri="{FF2B5EF4-FFF2-40B4-BE49-F238E27FC236}">
                <a16:creationId xmlns:a16="http://schemas.microsoft.com/office/drawing/2014/main" id="{5042B640-27C0-1EFC-2FE9-642A34D611C8}"/>
              </a:ext>
            </a:extLst>
          </p:cNvPr>
          <p:cNvSpPr/>
          <p:nvPr/>
        </p:nvSpPr>
        <p:spPr>
          <a:xfrm>
            <a:off x="5884334" y="3200400"/>
            <a:ext cx="457200" cy="457200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dog lying in the woods&#10;&#10;Description automatically generated">
            <a:extLst>
              <a:ext uri="{FF2B5EF4-FFF2-40B4-BE49-F238E27FC236}">
                <a16:creationId xmlns:a16="http://schemas.microsoft.com/office/drawing/2014/main" id="{BD8B9A95-CCF8-D7EC-B73C-98F9A5120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521428" y="4362212"/>
            <a:ext cx="2466975" cy="185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10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CFEF4E-8294-1BC1-9798-FCDD7DCB5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the Budget Model Currently Work (Complex)?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762BF-C991-0300-06EB-BFA6CD686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1FCE10C-4986-8F46-4A67-02FB4459EE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3117391"/>
              </p:ext>
            </p:extLst>
          </p:nvPr>
        </p:nvGraphicFramePr>
        <p:xfrm>
          <a:off x="2507216" y="1870518"/>
          <a:ext cx="9448800" cy="827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02AF5D3F-E091-2B2B-5C4F-D2EF79BBC180}"/>
              </a:ext>
            </a:extLst>
          </p:cNvPr>
          <p:cNvGraphicFramePr>
            <a:graphicFrameLocks/>
          </p:cNvGraphicFramePr>
          <p:nvPr/>
        </p:nvGraphicFramePr>
        <p:xfrm>
          <a:off x="1528003" y="2819400"/>
          <a:ext cx="4644014" cy="548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7" name="Content Placeholder 5">
            <a:extLst>
              <a:ext uri="{FF2B5EF4-FFF2-40B4-BE49-F238E27FC236}">
                <a16:creationId xmlns:a16="http://schemas.microsoft.com/office/drawing/2014/main" id="{9D622AB3-5012-F65A-C72D-2035BA11B1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560419"/>
              </p:ext>
            </p:extLst>
          </p:nvPr>
        </p:nvGraphicFramePr>
        <p:xfrm>
          <a:off x="2462707" y="4590202"/>
          <a:ext cx="7263485" cy="548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9" name="Ribbon: Tilted Up 18">
            <a:extLst>
              <a:ext uri="{FF2B5EF4-FFF2-40B4-BE49-F238E27FC236}">
                <a16:creationId xmlns:a16="http://schemas.microsoft.com/office/drawing/2014/main" id="{AA82DEA2-85E8-10F1-01F0-2E5C32AEA01D}"/>
              </a:ext>
            </a:extLst>
          </p:cNvPr>
          <p:cNvSpPr/>
          <p:nvPr/>
        </p:nvSpPr>
        <p:spPr>
          <a:xfrm>
            <a:off x="2514600" y="5550255"/>
            <a:ext cx="9305315" cy="698145"/>
          </a:xfrm>
          <a:prstGeom prst="ribbon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Light" panose="02000403000000020004"/>
              </a:rPr>
              <a:t>School/College Budget Allocation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7236D3-9D67-30DA-95BE-1D27D189A75A}"/>
              </a:ext>
            </a:extLst>
          </p:cNvPr>
          <p:cNvGrpSpPr/>
          <p:nvPr/>
        </p:nvGrpSpPr>
        <p:grpSpPr>
          <a:xfrm>
            <a:off x="690236" y="1981200"/>
            <a:ext cx="1463040" cy="548640"/>
            <a:chOff x="3202483" y="508605"/>
            <a:chExt cx="1717899" cy="1044907"/>
          </a:xfrm>
          <a:solidFill>
            <a:schemeClr val="accent3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951D944-0C1D-90C6-1805-000A640E7F5F}"/>
                </a:ext>
              </a:extLst>
            </p:cNvPr>
            <p:cNvSpPr/>
            <p:nvPr/>
          </p:nvSpPr>
          <p:spPr>
            <a:xfrm>
              <a:off x="3202483" y="508605"/>
              <a:ext cx="1451260" cy="87075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01CEC6-A870-4A10-7E1E-2C35C9C0754E}"/>
                </a:ext>
              </a:extLst>
            </p:cNvPr>
            <p:cNvSpPr txBox="1"/>
            <p:nvPr/>
          </p:nvSpPr>
          <p:spPr>
            <a:xfrm>
              <a:off x="3202483" y="508605"/>
              <a:ext cx="1717899" cy="104490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latin typeface="Helvetica Neue Light" panose="02000403000000020004"/>
                </a:rPr>
                <a:t>Projected Revenue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D11EF3-9771-E25A-5DD9-54233EE6AA87}"/>
              </a:ext>
            </a:extLst>
          </p:cNvPr>
          <p:cNvGrpSpPr/>
          <p:nvPr/>
        </p:nvGrpSpPr>
        <p:grpSpPr>
          <a:xfrm>
            <a:off x="690236" y="2819400"/>
            <a:ext cx="1463040" cy="548640"/>
            <a:chOff x="3202483" y="508605"/>
            <a:chExt cx="1451260" cy="870756"/>
          </a:xfrm>
          <a:solidFill>
            <a:schemeClr val="accent3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40EB0AD-E1ED-77BF-1B09-368D8FEDD7DB}"/>
                </a:ext>
              </a:extLst>
            </p:cNvPr>
            <p:cNvSpPr/>
            <p:nvPr/>
          </p:nvSpPr>
          <p:spPr>
            <a:xfrm>
              <a:off x="3202483" y="508605"/>
              <a:ext cx="1451260" cy="87075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2ED5ECC-89AF-DFDE-308F-35A06750A18D}"/>
                </a:ext>
              </a:extLst>
            </p:cNvPr>
            <p:cNvSpPr txBox="1"/>
            <p:nvPr/>
          </p:nvSpPr>
          <p:spPr>
            <a:xfrm>
              <a:off x="3202483" y="508605"/>
              <a:ext cx="1451260" cy="87075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latin typeface="Helvetica Neue Light" panose="02000403000000020004"/>
                </a:rPr>
                <a:t>Estimated Expenditures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DD1BD69-D21E-5F86-2630-0B8586D5F4AE}"/>
              </a:ext>
            </a:extLst>
          </p:cNvPr>
          <p:cNvSpPr txBox="1"/>
          <p:nvPr/>
        </p:nvSpPr>
        <p:spPr>
          <a:xfrm>
            <a:off x="689592" y="3657600"/>
            <a:ext cx="1463040" cy="548640"/>
          </a:xfrm>
          <a:prstGeom prst="rect">
            <a:avLst/>
          </a:prstGeom>
          <a:solidFill>
            <a:schemeClr val="accent3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 dirty="0">
                <a:latin typeface="Helvetica Neue Light" panose="02000403000000020004"/>
              </a:rPr>
              <a:t>Mission Enhancement Fund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96EBAE-FF82-E27E-630F-936D23729A80}"/>
              </a:ext>
            </a:extLst>
          </p:cNvPr>
          <p:cNvGrpSpPr/>
          <p:nvPr/>
        </p:nvGrpSpPr>
        <p:grpSpPr>
          <a:xfrm>
            <a:off x="721093" y="5638800"/>
            <a:ext cx="1463040" cy="548640"/>
            <a:chOff x="3202483" y="508605"/>
            <a:chExt cx="1451260" cy="870756"/>
          </a:xfrm>
          <a:solidFill>
            <a:schemeClr val="accent3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3602BD8-F154-79A8-0DB2-178E8C43AF6D}"/>
                </a:ext>
              </a:extLst>
            </p:cNvPr>
            <p:cNvSpPr/>
            <p:nvPr/>
          </p:nvSpPr>
          <p:spPr>
            <a:xfrm>
              <a:off x="3202483" y="508605"/>
              <a:ext cx="1451260" cy="87075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F4F4F8-55E7-9698-78B0-B97400BECA73}"/>
                </a:ext>
              </a:extLst>
            </p:cNvPr>
            <p:cNvSpPr txBox="1"/>
            <p:nvPr/>
          </p:nvSpPr>
          <p:spPr>
            <a:xfrm>
              <a:off x="3202483" y="508605"/>
              <a:ext cx="1451260" cy="87075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latin typeface="Helvetica Neue Light" panose="02000403000000020004"/>
                </a:rPr>
                <a:t>Resources for Fiscal Year</a:t>
              </a:r>
            </a:p>
          </p:txBody>
        </p:sp>
      </p:grpSp>
      <p:sp>
        <p:nvSpPr>
          <p:cNvPr id="33" name="Minus Sign 32">
            <a:extLst>
              <a:ext uri="{FF2B5EF4-FFF2-40B4-BE49-F238E27FC236}">
                <a16:creationId xmlns:a16="http://schemas.microsoft.com/office/drawing/2014/main" id="{01598900-1F3F-DC2B-B2D8-2BB0F5612847}"/>
              </a:ext>
            </a:extLst>
          </p:cNvPr>
          <p:cNvSpPr/>
          <p:nvPr/>
        </p:nvSpPr>
        <p:spPr>
          <a:xfrm>
            <a:off x="1194182" y="2438400"/>
            <a:ext cx="457200" cy="457200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Equals 34">
            <a:extLst>
              <a:ext uri="{FF2B5EF4-FFF2-40B4-BE49-F238E27FC236}">
                <a16:creationId xmlns:a16="http://schemas.microsoft.com/office/drawing/2014/main" id="{2A69D024-AC4F-32EF-2437-FFBD8834C079}"/>
              </a:ext>
            </a:extLst>
          </p:cNvPr>
          <p:cNvSpPr/>
          <p:nvPr/>
        </p:nvSpPr>
        <p:spPr>
          <a:xfrm>
            <a:off x="1224013" y="5181600"/>
            <a:ext cx="457200" cy="457200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5CC4FCEA-CF53-1354-4F93-BC1EBAB3B88B}"/>
              </a:ext>
            </a:extLst>
          </p:cNvPr>
          <p:cNvSpPr/>
          <p:nvPr/>
        </p:nvSpPr>
        <p:spPr>
          <a:xfrm>
            <a:off x="5410200" y="4162129"/>
            <a:ext cx="381000" cy="35058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BDC17D59-5DCD-61C2-4E51-DB26B210024A}"/>
              </a:ext>
            </a:extLst>
          </p:cNvPr>
          <p:cNvSpPr/>
          <p:nvPr/>
        </p:nvSpPr>
        <p:spPr>
          <a:xfrm>
            <a:off x="8694230" y="4178088"/>
            <a:ext cx="381000" cy="35058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C9C559E-455A-9818-55CA-9B50934EF00A}"/>
              </a:ext>
            </a:extLst>
          </p:cNvPr>
          <p:cNvSpPr/>
          <p:nvPr/>
        </p:nvSpPr>
        <p:spPr>
          <a:xfrm>
            <a:off x="2465808" y="1979382"/>
            <a:ext cx="9533258" cy="59436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D99E6C9-E385-0462-A43C-9F9823428B6E}"/>
              </a:ext>
            </a:extLst>
          </p:cNvPr>
          <p:cNvSpPr/>
          <p:nvPr/>
        </p:nvSpPr>
        <p:spPr>
          <a:xfrm>
            <a:off x="2465808" y="2803432"/>
            <a:ext cx="9533258" cy="59436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E5B5CD6-2E06-F2AA-22B8-D9A60A1842B9}"/>
              </a:ext>
            </a:extLst>
          </p:cNvPr>
          <p:cNvSpPr/>
          <p:nvPr/>
        </p:nvSpPr>
        <p:spPr>
          <a:xfrm>
            <a:off x="2465808" y="3581400"/>
            <a:ext cx="9512452" cy="156972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FD2B80-0480-87E0-1F37-569EECE58C68}"/>
              </a:ext>
            </a:extLst>
          </p:cNvPr>
          <p:cNvSpPr txBox="1"/>
          <p:nvPr/>
        </p:nvSpPr>
        <p:spPr>
          <a:xfrm>
            <a:off x="2821310" y="1656652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/>
              </a:rPr>
              <a:t>Allocated via Metrics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B0FE5AD-848D-E79E-EDFB-8354BD5ABD17}"/>
              </a:ext>
            </a:extLst>
          </p:cNvPr>
          <p:cNvSpPr txBox="1"/>
          <p:nvPr/>
        </p:nvSpPr>
        <p:spPr>
          <a:xfrm>
            <a:off x="7167257" y="1648069"/>
            <a:ext cx="3195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/>
              </a:rPr>
              <a:t>100% Assigned to Academic Unit</a:t>
            </a:r>
          </a:p>
        </p:txBody>
      </p:sp>
      <p:sp>
        <p:nvSpPr>
          <p:cNvPr id="2" name="Minus Sign 1">
            <a:extLst>
              <a:ext uri="{FF2B5EF4-FFF2-40B4-BE49-F238E27FC236}">
                <a16:creationId xmlns:a16="http://schemas.microsoft.com/office/drawing/2014/main" id="{49CE24CB-108A-39BC-C9FC-EEF8D1C610DE}"/>
              </a:ext>
            </a:extLst>
          </p:cNvPr>
          <p:cNvSpPr/>
          <p:nvPr/>
        </p:nvSpPr>
        <p:spPr>
          <a:xfrm>
            <a:off x="1193156" y="3278293"/>
            <a:ext cx="457200" cy="457200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0E0B74-988D-8F81-C931-6E42FEB24C68}"/>
              </a:ext>
            </a:extLst>
          </p:cNvPr>
          <p:cNvSpPr/>
          <p:nvPr/>
        </p:nvSpPr>
        <p:spPr>
          <a:xfrm>
            <a:off x="2520052" y="3657600"/>
            <a:ext cx="9423129" cy="496215"/>
          </a:xfrm>
          <a:prstGeom prst="rect">
            <a:avLst/>
          </a:prstGeom>
        </p:spPr>
        <p:style>
          <a:lnRef idx="2">
            <a:schemeClr val="accent1"/>
          </a:lnRef>
          <a:fillRef idx="1001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latin typeface="Helvetica Neue Light" panose="02000403000000020004"/>
                <a:cs typeface="Arial" panose="020B0604020202020204" pitchFamily="34" charset="0"/>
              </a:rPr>
              <a:t>Mission Enhancement Fund</a:t>
            </a:r>
            <a:endParaRPr lang="en-US" sz="900" dirty="0">
              <a:ln w="0"/>
              <a:solidFill>
                <a:schemeClr val="tx1"/>
              </a:solidFill>
              <a:latin typeface="Helvetica Neue Light" panose="02000403000000020004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n w="0"/>
                <a:solidFill>
                  <a:schemeClr val="tx1"/>
                </a:solidFill>
                <a:latin typeface="Helvetica Neue Light" panose="02000403000000020004"/>
                <a:cs typeface="Arial" panose="020B0604020202020204" pitchFamily="34" charset="0"/>
              </a:rPr>
              <a:t>(Main Campus Tuition + State appropriation + ICR + Auxiliary + Differential tuition) * Participation Fee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0D3CBD-C4B5-1C0E-9B72-B9B86BF261AA}"/>
              </a:ext>
            </a:extLst>
          </p:cNvPr>
          <p:cNvSpPr txBox="1"/>
          <p:nvPr/>
        </p:nvSpPr>
        <p:spPr>
          <a:xfrm>
            <a:off x="689592" y="4602480"/>
            <a:ext cx="1463040" cy="548640"/>
          </a:xfrm>
          <a:prstGeom prst="rect">
            <a:avLst/>
          </a:prstGeom>
          <a:solidFill>
            <a:schemeClr val="accent3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 dirty="0">
                <a:latin typeface="Helvetica Neue Light" panose="02000403000000020004"/>
              </a:rPr>
              <a:t>Subvention</a:t>
            </a:r>
          </a:p>
        </p:txBody>
      </p:sp>
      <p:sp>
        <p:nvSpPr>
          <p:cNvPr id="8" name="Plus Sign 7">
            <a:extLst>
              <a:ext uri="{FF2B5EF4-FFF2-40B4-BE49-F238E27FC236}">
                <a16:creationId xmlns:a16="http://schemas.microsoft.com/office/drawing/2014/main" id="{9F8E30A5-4ECF-7783-7B84-050640D90964}"/>
              </a:ext>
            </a:extLst>
          </p:cNvPr>
          <p:cNvSpPr/>
          <p:nvPr/>
        </p:nvSpPr>
        <p:spPr>
          <a:xfrm>
            <a:off x="1269733" y="4206240"/>
            <a:ext cx="365760" cy="365760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1377"/>
      </p:ext>
    </p:extLst>
  </p:cSld>
  <p:clrMapOvr>
    <a:masterClrMapping/>
  </p:clrMapOvr>
</p:sld>
</file>

<file path=ppt/theme/theme1.xml><?xml version="1.0" encoding="utf-8"?>
<a:theme xmlns:a="http://schemas.openxmlformats.org/drawingml/2006/main" name="CU Denver Moments PPT Templates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CFB87C"/>
      </a:accent1>
      <a:accent2>
        <a:srgbClr val="28939D"/>
      </a:accent2>
      <a:accent3>
        <a:srgbClr val="244C59"/>
      </a:accent3>
      <a:accent4>
        <a:srgbClr val="A3A3A3"/>
      </a:accent4>
      <a:accent5>
        <a:srgbClr val="56595C"/>
      </a:accent5>
      <a:accent6>
        <a:srgbClr val="F1EAD8"/>
      </a:accent6>
      <a:hlink>
        <a:srgbClr val="244C59"/>
      </a:hlink>
      <a:folHlink>
        <a:srgbClr val="104D5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_CU Denver_PPT Template_Helvetica" id="{560E4D8B-4451-384D-94DF-9F96B273BC13}" vid="{B9B4F65C-2A52-8F49-B4AE-6ADF8C053A6B}"/>
    </a:ext>
  </a:extLst>
</a:theme>
</file>

<file path=ppt/theme/theme2.xml><?xml version="1.0" encoding="utf-8"?>
<a:theme xmlns:a="http://schemas.openxmlformats.org/drawingml/2006/main" name="Office Theme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000000"/>
      </a:accent1>
      <a:accent2>
        <a:srgbClr val="28939D"/>
      </a:accent2>
      <a:accent3>
        <a:srgbClr val="244C59"/>
      </a:accent3>
      <a:accent4>
        <a:srgbClr val="F87C56"/>
      </a:accent4>
      <a:accent5>
        <a:srgbClr val="E35105"/>
      </a:accent5>
      <a:accent6>
        <a:srgbClr val="A6093C"/>
      </a:accent6>
      <a:hlink>
        <a:srgbClr val="244C59"/>
      </a:hlink>
      <a:folHlink>
        <a:srgbClr val="104D5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_CU Denver_PPT Template_Helvetica" id="{560E4D8B-4451-384D-94DF-9F96B273BC13}" vid="{70AD7564-C7D1-F14F-9386-2F136DC6A81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bc7cc74-87f8-4f91-b2ce-1e62b91c649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1A5B6CF8D99D41AC601694D488DA7B" ma:contentTypeVersion="13" ma:contentTypeDescription="Create a new document." ma:contentTypeScope="" ma:versionID="8350fee13dbea165761248175121d257">
  <xsd:schema xmlns:xsd="http://www.w3.org/2001/XMLSchema" xmlns:xs="http://www.w3.org/2001/XMLSchema" xmlns:p="http://schemas.microsoft.com/office/2006/metadata/properties" xmlns:ns3="5bc7cc74-87f8-4f91-b2ce-1e62b91c6499" xmlns:ns4="09a1741d-c3a0-4222-99c8-13b6b3bbe805" targetNamespace="http://schemas.microsoft.com/office/2006/metadata/properties" ma:root="true" ma:fieldsID="fc8a33ad311f5d8002756d69cd251821" ns3:_="" ns4:_="">
    <xsd:import namespace="5bc7cc74-87f8-4f91-b2ce-1e62b91c6499"/>
    <xsd:import namespace="09a1741d-c3a0-4222-99c8-13b6b3bbe8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c7cc74-87f8-4f91-b2ce-1e62b91c64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a1741d-c3a0-4222-99c8-13b6b3bbe80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193D2E-E0B7-45D2-B277-863B7A4854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A31BE3-453A-468D-8A93-C17CDF838B3E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2006/metadata/properties"/>
    <ds:schemaRef ds:uri="09a1741d-c3a0-4222-99c8-13b6b3bbe805"/>
    <ds:schemaRef ds:uri="http://www.w3.org/XML/1998/namespace"/>
    <ds:schemaRef ds:uri="http://purl.org/dc/elements/1.1/"/>
    <ds:schemaRef ds:uri="http://schemas.microsoft.com/office/infopath/2007/PartnerControls"/>
    <ds:schemaRef ds:uri="5bc7cc74-87f8-4f91-b2ce-1e62b91c6499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693B40B-7E94-4079-9336-060A425079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c7cc74-87f8-4f91-b2ce-1e62b91c6499"/>
    <ds:schemaRef ds:uri="09a1741d-c3a0-4222-99c8-13b6b3bbe8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01_CU Denver_PPT Template_Helvetica</Template>
  <TotalTime>994</TotalTime>
  <Words>1496</Words>
  <Application>Microsoft Office PowerPoint</Application>
  <PresentationFormat>Widescreen</PresentationFormat>
  <Paragraphs>209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Helvetica Neue</vt:lpstr>
      <vt:lpstr>HELVETICA NEUE CONDENSED</vt:lpstr>
      <vt:lpstr>Helvetica Neue Condensed Black</vt:lpstr>
      <vt:lpstr>Helvetica Neue Light</vt:lpstr>
      <vt:lpstr>Symbol</vt:lpstr>
      <vt:lpstr>CU Denver Moments PPT Templates</vt:lpstr>
      <vt:lpstr>Office Theme</vt:lpstr>
      <vt:lpstr>PowerPoint Presentation</vt:lpstr>
      <vt:lpstr>Outline of Presentation</vt:lpstr>
      <vt:lpstr>Purpose of BARC and Expected Outcomes</vt:lpstr>
      <vt:lpstr>Why are we Reviewing our Budget Allocation Process?  </vt:lpstr>
      <vt:lpstr>What is the difference between the budget model and the budgeting process?  </vt:lpstr>
      <vt:lpstr>BARC committee members provide broad representation</vt:lpstr>
      <vt:lpstr>Initial Topics Covered in 1st 2 BARC meetings</vt:lpstr>
      <vt:lpstr>How does the Budget Model Currently Work (Simple)?  </vt:lpstr>
      <vt:lpstr>How does the Budget Model Currently Work (Complex)?  </vt:lpstr>
      <vt:lpstr>PRESENTING PROBLEMS AND PAIN POINTS</vt:lpstr>
      <vt:lpstr>FACT OR MYTH?</vt:lpstr>
      <vt:lpstr>SUCCESS CRITERIA IDENTIFIED BY SUB-GROUPS</vt:lpstr>
      <vt:lpstr>Key Messages from 1st 2 sessions</vt:lpstr>
      <vt:lpstr>Work Plan for the Academic Year Ahead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Sherman, Ann</dc:creator>
  <cp:lastModifiedBy>Sherman, Ann</cp:lastModifiedBy>
  <cp:revision>7</cp:revision>
  <dcterms:created xsi:type="dcterms:W3CDTF">2024-09-05T14:40:46Z</dcterms:created>
  <dcterms:modified xsi:type="dcterms:W3CDTF">2024-10-16T16:39:39Z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0x010100A31A5B6CF8D99D41AC601694D488DA7B</vt:lpwstr>
  </property>
</Properties>
</file>